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329" r:id="rId3"/>
    <p:sldId id="303" r:id="rId4"/>
    <p:sldId id="332" r:id="rId5"/>
    <p:sldId id="331" r:id="rId6"/>
    <p:sldId id="302" r:id="rId7"/>
    <p:sldId id="333" r:id="rId8"/>
    <p:sldId id="334" r:id="rId9"/>
    <p:sldId id="335" r:id="rId10"/>
    <p:sldId id="304" r:id="rId11"/>
    <p:sldId id="305" r:id="rId12"/>
    <p:sldId id="306" r:id="rId13"/>
    <p:sldId id="307" r:id="rId14"/>
    <p:sldId id="308" r:id="rId15"/>
    <p:sldId id="336" r:id="rId16"/>
    <p:sldId id="309" r:id="rId17"/>
    <p:sldId id="310" r:id="rId18"/>
    <p:sldId id="311" r:id="rId19"/>
    <p:sldId id="312" r:id="rId20"/>
    <p:sldId id="313" r:id="rId21"/>
    <p:sldId id="337" r:id="rId22"/>
    <p:sldId id="338" r:id="rId23"/>
    <p:sldId id="339" r:id="rId24"/>
    <p:sldId id="314" r:id="rId25"/>
    <p:sldId id="316" r:id="rId26"/>
    <p:sldId id="317" r:id="rId27"/>
    <p:sldId id="318" r:id="rId28"/>
    <p:sldId id="340" r:id="rId29"/>
    <p:sldId id="341" r:id="rId30"/>
    <p:sldId id="319" r:id="rId31"/>
    <p:sldId id="320" r:id="rId32"/>
    <p:sldId id="322" r:id="rId33"/>
    <p:sldId id="323" r:id="rId34"/>
    <p:sldId id="324" r:id="rId35"/>
    <p:sldId id="325" r:id="rId36"/>
    <p:sldId id="342" r:id="rId37"/>
    <p:sldId id="343" r:id="rId38"/>
    <p:sldId id="344" r:id="rId39"/>
    <p:sldId id="345" r:id="rId40"/>
    <p:sldId id="326" r:id="rId41"/>
    <p:sldId id="327" r:id="rId42"/>
    <p:sldId id="346" r:id="rId43"/>
    <p:sldId id="347" r:id="rId44"/>
    <p:sldId id="348" r:id="rId45"/>
    <p:sldId id="35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37" autoAdjust="0"/>
  </p:normalViewPr>
  <p:slideViewPr>
    <p:cSldViewPr snapToGrid="0">
      <p:cViewPr varScale="1">
        <p:scale>
          <a:sx n="104" d="100"/>
          <a:sy n="104" d="100"/>
        </p:scale>
        <p:origin x="13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7747-A23D-4264-9AD7-E6495DCA1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B4B59E-0BE4-41FE-94BC-3BBF154FA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7C65D1-9DFA-4088-BDE7-C47BBB877BE2}"/>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5F5BDDA2-86DF-4F93-97D3-9CC9E3114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40FFF7-23E4-4791-8495-0E00701A684A}"/>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3804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3139-A4DD-4E74-9C64-4A63CC39AC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1BFE24-4595-4C52-BA2C-FB220782E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FD740-C8A8-4EAE-A89E-4604413A76CE}"/>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8EF2E96B-85DD-4F70-B044-C44A5A56F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9AC9C-6404-4852-AEA8-FF560E3EE0B5}"/>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10887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B3179-9FE5-4FD2-9C56-827F39C2DC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C8EC88-86C9-451E-BB2D-C0FE0BBF4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739A2C-DEFA-4AC8-AF20-98DDF8EF5427}"/>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D12A493A-00AF-4BDC-8011-1CD6FC388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C997C-8732-45C9-B241-4E67C2F0747B}"/>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429253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555-8BC2-4080-AA9A-B1954B859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2D8417-83DC-4DD9-BEFF-05453D0F1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4E2A0-CB12-4566-819B-8E44CF64BCB4}"/>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9DC4E90D-2C8A-4E46-A1DB-5BAFF1BA0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4F3D4-BF15-4CA7-9423-C1D026E6FBF3}"/>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333011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CB3-0DD8-4AB8-8D75-6916A2A74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DBD9F4-3AE8-449E-A6BB-73285BB5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84621-83B7-4B55-9799-AB77E3D4DB05}"/>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ADC819C3-1644-4BEE-BB9C-6CF4CCEC9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F7D70-5DBD-4682-9909-B55EC1EBC9EE}"/>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22401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2CF7-61D1-4FA1-A364-E47C340B4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60BC89-5E2A-447F-B12B-86865A6F3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EBC10C-F4CC-4575-821C-C24E477A2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CEBCCA-8B77-41A4-B844-450B9E60E08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BF58A8AE-816A-4ADB-82C5-76CB574FA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FB0ECC-C952-4E2A-8616-BBF715744ACC}"/>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05292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554-0784-4BA5-AE87-AB23411C2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CE436C-19B5-4536-905B-A552F3B66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9BDBE-CB5F-47C7-99DD-FA414C6C6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60F83-3176-433F-9C28-5F38FB4AF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DB97B-D50F-44DD-BC90-33D7A3393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A73B06-9153-42DC-9E79-635D87ABEF30}"/>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8" name="Footer Placeholder 7">
            <a:extLst>
              <a:ext uri="{FF2B5EF4-FFF2-40B4-BE49-F238E27FC236}">
                <a16:creationId xmlns:a16="http://schemas.microsoft.com/office/drawing/2014/main" id="{0F7B62C7-076B-4687-B33A-F0A1A3123F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D4307C-2560-4631-B503-D1B5AE9E3A8F}"/>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175425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C997-6D85-4314-95DF-3D40936598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DCE5C0-2594-4271-8148-492265D4560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4" name="Footer Placeholder 3">
            <a:extLst>
              <a:ext uri="{FF2B5EF4-FFF2-40B4-BE49-F238E27FC236}">
                <a16:creationId xmlns:a16="http://schemas.microsoft.com/office/drawing/2014/main" id="{53A49F13-2E1D-4D40-B38F-4CB4A9F363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6765DB-E6D0-4586-AE15-09883D3A1FEC}"/>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83245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4274F-E6A0-4E77-B56D-F4CC70845E7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3" name="Footer Placeholder 2">
            <a:extLst>
              <a:ext uri="{FF2B5EF4-FFF2-40B4-BE49-F238E27FC236}">
                <a16:creationId xmlns:a16="http://schemas.microsoft.com/office/drawing/2014/main" id="{DFE065B7-FE70-4172-9FE2-7D4BE1C158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115831-8B4A-44DB-9D07-011E0F7B8326}"/>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48697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D4A4-FE95-42A2-A79D-31649E082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DDFA26-F2DA-43EE-AECE-7C640817B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A74C9E-2637-4D6B-8CA4-32F6FFE30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3E605-748F-493F-A62B-9FD9C0D1063E}"/>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DFD5EAF5-640C-422E-9D5A-3F6E24D5D1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C7618-6699-4291-B908-6CF6D917C08F}"/>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116692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A902-916D-4FAF-AF05-741D26BD9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07EA09-A8FF-4DFB-962B-45DCBF20F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E6B000-7943-48FD-B29D-D3AF78111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0AAE1-276A-4406-8151-5376F050C3B4}"/>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F8BBB357-4C23-47C7-8CE6-48A76C48A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55C925-FF2F-4408-8BD3-F25ACB0C0A15}"/>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68273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29626-4DA8-4502-AFDC-0BF2B4217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F9BF9-2B99-475C-A4DC-950757AFE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DC369-694B-4672-9FCB-5B39BF154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6C58F1DF-A16B-4D8B-803B-6BF5AEB29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9BEB6F-A232-4157-9EE3-B05D577E4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45FFB-B435-4300-8ADF-26AFA83B6424}" type="slidenum">
              <a:rPr lang="en-GB" smtClean="0"/>
              <a:t>‹#›</a:t>
            </a:fld>
            <a:endParaRPr lang="en-GB"/>
          </a:p>
        </p:txBody>
      </p:sp>
    </p:spTree>
    <p:extLst>
      <p:ext uri="{BB962C8B-B14F-4D97-AF65-F5344CB8AC3E}">
        <p14:creationId xmlns:p14="http://schemas.microsoft.com/office/powerpoint/2010/main" val="291804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evGISzDmj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D39DV1A02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15.png"/><Relationship Id="rId21" Type="http://schemas.openxmlformats.org/officeDocument/2006/relationships/image" Target="../media/image46.png"/><Relationship Id="rId7" Type="http://schemas.openxmlformats.org/officeDocument/2006/relationships/image" Target="../media/image35.png"/><Relationship Id="rId12" Type="http://schemas.openxmlformats.org/officeDocument/2006/relationships/image" Target="../media/image38.png"/><Relationship Id="rId17" Type="http://schemas.openxmlformats.org/officeDocument/2006/relationships/image" Target="../media/image42.png"/><Relationship Id="rId25" Type="http://schemas.openxmlformats.org/officeDocument/2006/relationships/image" Target="../media/image49.png"/><Relationship Id="rId2" Type="http://schemas.openxmlformats.org/officeDocument/2006/relationships/image" Target="../media/image32.png"/><Relationship Id="rId16" Type="http://schemas.openxmlformats.org/officeDocument/2006/relationships/image" Target="../media/image23.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0.png"/><Relationship Id="rId24" Type="http://schemas.openxmlformats.org/officeDocument/2006/relationships/image" Target="../media/image48.png"/><Relationship Id="rId5" Type="http://schemas.openxmlformats.org/officeDocument/2006/relationships/image" Target="../media/image33.png"/><Relationship Id="rId15" Type="http://schemas.openxmlformats.org/officeDocument/2006/relationships/image" Target="../media/image41.png"/><Relationship Id="rId23" Type="http://schemas.openxmlformats.org/officeDocument/2006/relationships/image" Target="../media/image47.png"/><Relationship Id="rId10" Type="http://schemas.openxmlformats.org/officeDocument/2006/relationships/image" Target="../media/image37.png"/><Relationship Id="rId19" Type="http://schemas.openxmlformats.org/officeDocument/2006/relationships/image" Target="../media/image44.png"/><Relationship Id="rId4" Type="http://schemas.openxmlformats.org/officeDocument/2006/relationships/image" Target="../media/image12.png"/><Relationship Id="rId9" Type="http://schemas.openxmlformats.org/officeDocument/2006/relationships/image" Target="../media/image28.png"/><Relationship Id="rId14" Type="http://schemas.openxmlformats.org/officeDocument/2006/relationships/image" Target="../media/image40.png"/><Relationship Id="rId22"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1gujVKXlc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n.wikipedia.org/wiki/Gervase_Elw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Z_JUKXwHZz4" TargetMode="External"/><Relationship Id="rId3" Type="http://schemas.openxmlformats.org/officeDocument/2006/relationships/hyperlink" Target="https://www.youtube.com/watch?v=gMiws35bf_k" TargetMode="External"/><Relationship Id="rId7" Type="http://schemas.openxmlformats.org/officeDocument/2006/relationships/hyperlink" Target="https://www.youtube.com/watch?v=5UfJ4o6_Gio" TargetMode="External"/><Relationship Id="rId2" Type="http://schemas.openxmlformats.org/officeDocument/2006/relationships/hyperlink" Target="https://www.youtube.com/watch?v=lswHSnJ0Rlw" TargetMode="External"/><Relationship Id="rId1" Type="http://schemas.openxmlformats.org/officeDocument/2006/relationships/slideLayout" Target="../slideLayouts/slideLayout2.xml"/><Relationship Id="rId6" Type="http://schemas.openxmlformats.org/officeDocument/2006/relationships/hyperlink" Target="https://www.youtube.com/watch?v=mv44dymOVPU" TargetMode="External"/><Relationship Id="rId11" Type="http://schemas.openxmlformats.org/officeDocument/2006/relationships/hyperlink" Target="https://www.youtube.com/watch?v=-kojeM7YmOY" TargetMode="External"/><Relationship Id="rId5" Type="http://schemas.openxmlformats.org/officeDocument/2006/relationships/hyperlink" Target="https://www.youtube.com/watch?v=i9idfL8J9OI" TargetMode="External"/><Relationship Id="rId10" Type="http://schemas.openxmlformats.org/officeDocument/2006/relationships/hyperlink" Target="https://www.youtube.com/watch?v=J25M5K1Hh_0" TargetMode="External"/><Relationship Id="rId4" Type="http://schemas.openxmlformats.org/officeDocument/2006/relationships/hyperlink" Target="https://www.youtube.com/watch?v=xlF7t_WcXnY" TargetMode="External"/><Relationship Id="rId9" Type="http://schemas.openxmlformats.org/officeDocument/2006/relationships/hyperlink" Target="https://www.youtube.com/watch?v=yuMu-6Sr_Ro"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8DeBlXCvZo" TargetMode="External"/><Relationship Id="rId2" Type="http://schemas.openxmlformats.org/officeDocument/2006/relationships/hyperlink" Target="https://www.youtube.com/watch?v=-8jBsE9sdnA"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BE3F-1363-4C6F-A334-AE9D87E5F29A}"/>
              </a:ext>
            </a:extLst>
          </p:cNvPr>
          <p:cNvSpPr>
            <a:spLocks noGrp="1"/>
          </p:cNvSpPr>
          <p:nvPr>
            <p:ph type="title"/>
          </p:nvPr>
        </p:nvSpPr>
        <p:spPr/>
        <p:txBody>
          <a:bodyPr/>
          <a:lstStyle/>
          <a:p>
            <a:endParaRPr lang="en-GB"/>
          </a:p>
        </p:txBody>
      </p:sp>
      <p:pic>
        <p:nvPicPr>
          <p:cNvPr id="7" name="Content Placeholder 6" descr="Text&#10;&#10;Description automatically generated with low confidence">
            <a:extLst>
              <a:ext uri="{FF2B5EF4-FFF2-40B4-BE49-F238E27FC236}">
                <a16:creationId xmlns:a16="http://schemas.microsoft.com/office/drawing/2014/main" id="{1E8F65F6-6DD2-D5ED-699F-E0AC84EAA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68160" cy="6858000"/>
          </a:xfrm>
        </p:spPr>
      </p:pic>
    </p:spTree>
    <p:extLst>
      <p:ext uri="{BB962C8B-B14F-4D97-AF65-F5344CB8AC3E}">
        <p14:creationId xmlns:p14="http://schemas.microsoft.com/office/powerpoint/2010/main" val="409024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41B4C-76F9-493B-AF87-BB33AF71F4B7}"/>
              </a:ext>
            </a:extLst>
          </p:cNvPr>
          <p:cNvPicPr>
            <a:picLocks noChangeAspect="1"/>
          </p:cNvPicPr>
          <p:nvPr/>
        </p:nvPicPr>
        <p:blipFill rotWithShape="1">
          <a:blip r:embed="rId2"/>
          <a:srcRect l="25187" t="20683" r="25448" b="20184"/>
          <a:stretch/>
        </p:blipFill>
        <p:spPr>
          <a:xfrm>
            <a:off x="2759249" y="1275347"/>
            <a:ext cx="6653719" cy="4481076"/>
          </a:xfrm>
          <a:prstGeom prst="rect">
            <a:avLst/>
          </a:prstGeom>
        </p:spPr>
      </p:pic>
      <p:cxnSp>
        <p:nvCxnSpPr>
          <p:cNvPr id="10" name="Straight Arrow Connector 9">
            <a:extLst>
              <a:ext uri="{FF2B5EF4-FFF2-40B4-BE49-F238E27FC236}">
                <a16:creationId xmlns:a16="http://schemas.microsoft.com/office/drawing/2014/main" id="{80385295-3CA7-4769-8F71-AD5B745867CD}"/>
              </a:ext>
            </a:extLst>
          </p:cNvPr>
          <p:cNvCxnSpPr>
            <a:cxnSpLocks/>
          </p:cNvCxnSpPr>
          <p:nvPr/>
        </p:nvCxnSpPr>
        <p:spPr>
          <a:xfrm>
            <a:off x="4188178" y="862679"/>
            <a:ext cx="0" cy="503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Content Placeholder 2">
            <a:extLst>
              <a:ext uri="{FF2B5EF4-FFF2-40B4-BE49-F238E27FC236}">
                <a16:creationId xmlns:a16="http://schemas.microsoft.com/office/drawing/2014/main" id="{F196E147-CB96-49C4-9ABF-DC6C88C56976}"/>
              </a:ext>
            </a:extLst>
          </p:cNvPr>
          <p:cNvSpPr txBox="1">
            <a:spLocks/>
          </p:cNvSpPr>
          <p:nvPr/>
        </p:nvSpPr>
        <p:spPr>
          <a:xfrm>
            <a:off x="120093" y="476707"/>
            <a:ext cx="11741072" cy="450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rhythmic displacements/variations are akin to echoing repetition. </a:t>
            </a:r>
            <a:r>
              <a:rPr lang="en-GB" sz="1600" i="1" dirty="0">
                <a:latin typeface="+mj-lt"/>
              </a:rPr>
              <a:t>Out of phase </a:t>
            </a:r>
            <a:r>
              <a:rPr lang="en-GB" sz="1600" dirty="0">
                <a:latin typeface="+mj-lt"/>
              </a:rPr>
              <a:t>and then </a:t>
            </a:r>
            <a:r>
              <a:rPr lang="en-GB" sz="1600" i="1" dirty="0">
                <a:latin typeface="+mj-lt"/>
              </a:rPr>
              <a:t>in phase, </a:t>
            </a:r>
            <a:r>
              <a:rPr lang="en-GB" sz="1600" dirty="0">
                <a:latin typeface="+mj-lt"/>
              </a:rPr>
              <a:t>seemingly unpredictable and remote.</a:t>
            </a:r>
          </a:p>
        </p:txBody>
      </p:sp>
      <p:sp>
        <p:nvSpPr>
          <p:cNvPr id="32" name="Content Placeholder 2">
            <a:extLst>
              <a:ext uri="{FF2B5EF4-FFF2-40B4-BE49-F238E27FC236}">
                <a16:creationId xmlns:a16="http://schemas.microsoft.com/office/drawing/2014/main" id="{94FAA00D-FD9F-48BE-855C-F160684F849E}"/>
              </a:ext>
            </a:extLst>
          </p:cNvPr>
          <p:cNvSpPr txBox="1">
            <a:spLocks/>
          </p:cNvSpPr>
          <p:nvPr/>
        </p:nvSpPr>
        <p:spPr>
          <a:xfrm>
            <a:off x="120093" y="1615686"/>
            <a:ext cx="2658937" cy="3711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Important:</a:t>
            </a:r>
          </a:p>
          <a:p>
            <a:pPr marL="0" indent="0">
              <a:buNone/>
            </a:pPr>
            <a:r>
              <a:rPr lang="en-GB" sz="1600" dirty="0">
                <a:latin typeface="+mj-lt"/>
              </a:rPr>
              <a:t>We know that Bredon Hill is a large and high area, surrounded by small villages with medieval churches / bell towers.</a:t>
            </a:r>
          </a:p>
          <a:p>
            <a:pPr marL="0" indent="0">
              <a:buNone/>
            </a:pPr>
            <a:r>
              <a:rPr lang="en-GB" sz="1600" dirty="0">
                <a:latin typeface="+mj-lt"/>
              </a:rPr>
              <a:t>The sound of the bells may well bounce/REFLECT from the hillsides in many directions, creating echoes and distortions.</a:t>
            </a:r>
          </a:p>
          <a:p>
            <a:pPr marL="0" indent="0">
              <a:buNone/>
            </a:pPr>
            <a:r>
              <a:rPr lang="en-GB" sz="1600" dirty="0">
                <a:latin typeface="+mj-lt"/>
              </a:rPr>
              <a:t>Remember: sound travels slowly and is easily influenced by environmental factors.</a:t>
            </a:r>
          </a:p>
          <a:p>
            <a:pPr marL="0" indent="0">
              <a:buNone/>
            </a:pPr>
            <a:endParaRPr lang="en-GB" sz="1600" dirty="0">
              <a:latin typeface="+mj-lt"/>
            </a:endParaRPr>
          </a:p>
        </p:txBody>
      </p:sp>
      <p:sp>
        <p:nvSpPr>
          <p:cNvPr id="35" name="Content Placeholder 2">
            <a:extLst>
              <a:ext uri="{FF2B5EF4-FFF2-40B4-BE49-F238E27FC236}">
                <a16:creationId xmlns:a16="http://schemas.microsoft.com/office/drawing/2014/main" id="{DC786C3C-0B7F-4E61-AEF4-020E74F7EF8A}"/>
              </a:ext>
            </a:extLst>
          </p:cNvPr>
          <p:cNvSpPr txBox="1">
            <a:spLocks/>
          </p:cNvSpPr>
          <p:nvPr/>
        </p:nvSpPr>
        <p:spPr>
          <a:xfrm>
            <a:off x="9394393" y="1615686"/>
            <a:ext cx="2685921" cy="3711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We know that the churches were often a centre of community life, especially on the day of rest (Sunday).                                                                               </a:t>
            </a:r>
          </a:p>
          <a:p>
            <a:pPr marL="0" indent="0">
              <a:buNone/>
            </a:pPr>
            <a:r>
              <a:rPr lang="en-GB" sz="1600" dirty="0">
                <a:latin typeface="+mj-lt"/>
              </a:rPr>
              <a:t>MOST people would attend. This is why the bells are so prominent in this poem.</a:t>
            </a:r>
          </a:p>
          <a:p>
            <a:pPr marL="0" indent="0">
              <a:buNone/>
            </a:pPr>
            <a:r>
              <a:rPr lang="en-GB" sz="1600" dirty="0">
                <a:latin typeface="+mj-lt"/>
              </a:rPr>
              <a:t>However:                                       This couple are </a:t>
            </a:r>
            <a:r>
              <a:rPr lang="en-GB" sz="1600" b="1" dirty="0">
                <a:latin typeface="+mj-lt"/>
              </a:rPr>
              <a:t>NOT</a:t>
            </a:r>
            <a:r>
              <a:rPr lang="en-GB" sz="1600" dirty="0">
                <a:latin typeface="+mj-lt"/>
              </a:rPr>
              <a:t> at church. Therefore, they have removed themselves from the social norm/expected behaviour. </a:t>
            </a:r>
          </a:p>
          <a:p>
            <a:pPr marL="0" indent="0">
              <a:buNone/>
            </a:pPr>
            <a:r>
              <a:rPr lang="en-GB" sz="1600" dirty="0">
                <a:latin typeface="+mj-lt"/>
              </a:rPr>
              <a:t>Why have they done this?</a:t>
            </a:r>
          </a:p>
        </p:txBody>
      </p:sp>
      <p:cxnSp>
        <p:nvCxnSpPr>
          <p:cNvPr id="18" name="Straight Arrow Connector 17">
            <a:extLst>
              <a:ext uri="{FF2B5EF4-FFF2-40B4-BE49-F238E27FC236}">
                <a16:creationId xmlns:a16="http://schemas.microsoft.com/office/drawing/2014/main" id="{B8E9256A-0BFA-FE5F-9C0E-E76E0267E618}"/>
              </a:ext>
            </a:extLst>
          </p:cNvPr>
          <p:cNvCxnSpPr>
            <a:cxnSpLocks/>
          </p:cNvCxnSpPr>
          <p:nvPr/>
        </p:nvCxnSpPr>
        <p:spPr>
          <a:xfrm>
            <a:off x="5723467" y="862678"/>
            <a:ext cx="0" cy="503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4810BF2E-29BC-DC4E-FAB7-8F6B1F584534}"/>
              </a:ext>
            </a:extLst>
          </p:cNvPr>
          <p:cNvCxnSpPr>
            <a:cxnSpLocks/>
          </p:cNvCxnSpPr>
          <p:nvPr/>
        </p:nvCxnSpPr>
        <p:spPr>
          <a:xfrm>
            <a:off x="8669871" y="862678"/>
            <a:ext cx="0" cy="503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528C6D82-BBCC-A19B-0148-D39FC9767AF9}"/>
              </a:ext>
            </a:extLst>
          </p:cNvPr>
          <p:cNvCxnSpPr>
            <a:cxnSpLocks/>
          </p:cNvCxnSpPr>
          <p:nvPr/>
        </p:nvCxnSpPr>
        <p:spPr>
          <a:xfrm>
            <a:off x="9031115" y="3763922"/>
            <a:ext cx="0" cy="503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46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C5B95-B729-458F-A839-30025484E994}"/>
              </a:ext>
            </a:extLst>
          </p:cNvPr>
          <p:cNvPicPr>
            <a:picLocks noChangeAspect="1"/>
          </p:cNvPicPr>
          <p:nvPr/>
        </p:nvPicPr>
        <p:blipFill rotWithShape="1">
          <a:blip r:embed="rId2"/>
          <a:srcRect l="26530" t="27650" r="25224" b="19189"/>
          <a:stretch/>
        </p:blipFill>
        <p:spPr>
          <a:xfrm>
            <a:off x="313896" y="1050877"/>
            <a:ext cx="8270545" cy="5123518"/>
          </a:xfrm>
          <a:prstGeom prst="rect">
            <a:avLst/>
          </a:prstGeom>
        </p:spPr>
      </p:pic>
      <p:sp>
        <p:nvSpPr>
          <p:cNvPr id="6" name="Content Placeholder 2">
            <a:extLst>
              <a:ext uri="{FF2B5EF4-FFF2-40B4-BE49-F238E27FC236}">
                <a16:creationId xmlns:a16="http://schemas.microsoft.com/office/drawing/2014/main" id="{8CF9B494-FB70-4217-9F7C-37CC23C2B29E}"/>
              </a:ext>
            </a:extLst>
          </p:cNvPr>
          <p:cNvSpPr txBox="1">
            <a:spLocks/>
          </p:cNvSpPr>
          <p:nvPr/>
        </p:nvSpPr>
        <p:spPr>
          <a:xfrm>
            <a:off x="102867" y="297689"/>
            <a:ext cx="2790458" cy="788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18: returns to an alternating pattern between the piano and the strings.</a:t>
            </a:r>
          </a:p>
        </p:txBody>
      </p:sp>
      <p:sp>
        <p:nvSpPr>
          <p:cNvPr id="7" name="Content Placeholder 2">
            <a:extLst>
              <a:ext uri="{FF2B5EF4-FFF2-40B4-BE49-F238E27FC236}">
                <a16:creationId xmlns:a16="http://schemas.microsoft.com/office/drawing/2014/main" id="{F95BF57E-9F7D-4B84-B9B4-0EB342B84743}"/>
              </a:ext>
            </a:extLst>
          </p:cNvPr>
          <p:cNvSpPr txBox="1">
            <a:spLocks/>
          </p:cNvSpPr>
          <p:nvPr/>
        </p:nvSpPr>
        <p:spPr>
          <a:xfrm>
            <a:off x="2655319" y="117667"/>
            <a:ext cx="2055709" cy="788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20: a stasis of sustained A C E G B D. Deep – high tessitura.                                                                     </a:t>
            </a:r>
          </a:p>
        </p:txBody>
      </p:sp>
      <p:sp>
        <p:nvSpPr>
          <p:cNvPr id="8" name="Content Placeholder 2">
            <a:extLst>
              <a:ext uri="{FF2B5EF4-FFF2-40B4-BE49-F238E27FC236}">
                <a16:creationId xmlns:a16="http://schemas.microsoft.com/office/drawing/2014/main" id="{D4B81D9E-7DD5-4E18-A6BD-B15E8C839183}"/>
              </a:ext>
            </a:extLst>
          </p:cNvPr>
          <p:cNvSpPr txBox="1">
            <a:spLocks/>
          </p:cNvSpPr>
          <p:nvPr/>
        </p:nvSpPr>
        <p:spPr>
          <a:xfrm>
            <a:off x="2797417" y="6249703"/>
            <a:ext cx="7847463" cy="481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piano (at </a:t>
            </a:r>
            <a:r>
              <a:rPr lang="en-GB" sz="1600" b="1" i="1" dirty="0" err="1">
                <a:latin typeface="+mj-lt"/>
              </a:rPr>
              <a:t>pppp</a:t>
            </a:r>
            <a:r>
              <a:rPr lang="en-GB" sz="1600" dirty="0">
                <a:latin typeface="+mj-lt"/>
              </a:rPr>
              <a:t>) has a quicker and even more distant pattern of echoing parallel 4</a:t>
            </a:r>
            <a:r>
              <a:rPr lang="en-GB" sz="1600" baseline="30000" dirty="0">
                <a:latin typeface="+mj-lt"/>
              </a:rPr>
              <a:t>th</a:t>
            </a:r>
            <a:r>
              <a:rPr lang="en-GB" sz="1600" dirty="0">
                <a:latin typeface="+mj-lt"/>
              </a:rPr>
              <a:t> Qs. The pattern is further busied by being in contrary motion (L.H/R.H).                                                                   </a:t>
            </a:r>
          </a:p>
        </p:txBody>
      </p:sp>
      <p:sp>
        <p:nvSpPr>
          <p:cNvPr id="9" name="Content Placeholder 2">
            <a:extLst>
              <a:ext uri="{FF2B5EF4-FFF2-40B4-BE49-F238E27FC236}">
                <a16:creationId xmlns:a16="http://schemas.microsoft.com/office/drawing/2014/main" id="{EC8F2D4C-E272-485E-8292-CAC5BF1C4B15}"/>
              </a:ext>
            </a:extLst>
          </p:cNvPr>
          <p:cNvSpPr txBox="1">
            <a:spLocks/>
          </p:cNvSpPr>
          <p:nvPr/>
        </p:nvSpPr>
        <p:spPr>
          <a:xfrm>
            <a:off x="5033376" y="261910"/>
            <a:ext cx="1599436" cy="403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Tempo increases</a:t>
            </a:r>
          </a:p>
        </p:txBody>
      </p:sp>
      <p:cxnSp>
        <p:nvCxnSpPr>
          <p:cNvPr id="11" name="Straight Arrow Connector 10">
            <a:extLst>
              <a:ext uri="{FF2B5EF4-FFF2-40B4-BE49-F238E27FC236}">
                <a16:creationId xmlns:a16="http://schemas.microsoft.com/office/drawing/2014/main" id="{C7BD5AEC-66BD-40F3-A62B-0EC1FCBEF3DC}"/>
              </a:ext>
            </a:extLst>
          </p:cNvPr>
          <p:cNvCxnSpPr/>
          <p:nvPr/>
        </p:nvCxnSpPr>
        <p:spPr>
          <a:xfrm flipH="1">
            <a:off x="4885899" y="629427"/>
            <a:ext cx="696035" cy="5049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56642A14-CCFC-4BDA-97CD-D46EA592B894}"/>
              </a:ext>
            </a:extLst>
          </p:cNvPr>
          <p:cNvSpPr txBox="1">
            <a:spLocks/>
          </p:cNvSpPr>
          <p:nvPr/>
        </p:nvSpPr>
        <p:spPr>
          <a:xfrm>
            <a:off x="6721149" y="278077"/>
            <a:ext cx="1599436" cy="403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Then slows</a:t>
            </a:r>
          </a:p>
        </p:txBody>
      </p:sp>
      <p:cxnSp>
        <p:nvCxnSpPr>
          <p:cNvPr id="14" name="Straight Arrow Connector 13">
            <a:extLst>
              <a:ext uri="{FF2B5EF4-FFF2-40B4-BE49-F238E27FC236}">
                <a16:creationId xmlns:a16="http://schemas.microsoft.com/office/drawing/2014/main" id="{9B73B2BA-83B3-429E-B26A-1D85B4C4028F}"/>
              </a:ext>
            </a:extLst>
          </p:cNvPr>
          <p:cNvCxnSpPr/>
          <p:nvPr/>
        </p:nvCxnSpPr>
        <p:spPr>
          <a:xfrm flipH="1">
            <a:off x="6721149" y="584271"/>
            <a:ext cx="234011" cy="4666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401B0265-59D6-4510-B6BB-734609134085}"/>
              </a:ext>
            </a:extLst>
          </p:cNvPr>
          <p:cNvSpPr txBox="1">
            <a:spLocks/>
          </p:cNvSpPr>
          <p:nvPr/>
        </p:nvSpPr>
        <p:spPr>
          <a:xfrm>
            <a:off x="8708227" y="93557"/>
            <a:ext cx="2055708" cy="933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Suggesting that something, elsewhere, is about to start.</a:t>
            </a:r>
          </a:p>
        </p:txBody>
      </p:sp>
      <p:cxnSp>
        <p:nvCxnSpPr>
          <p:cNvPr id="17" name="Straight Arrow Connector 16">
            <a:extLst>
              <a:ext uri="{FF2B5EF4-FFF2-40B4-BE49-F238E27FC236}">
                <a16:creationId xmlns:a16="http://schemas.microsoft.com/office/drawing/2014/main" id="{C22EE3BD-18F9-4D40-B217-0968F211F5B2}"/>
              </a:ext>
            </a:extLst>
          </p:cNvPr>
          <p:cNvCxnSpPr>
            <a:stCxn id="12" idx="2"/>
          </p:cNvCxnSpPr>
          <p:nvPr/>
        </p:nvCxnSpPr>
        <p:spPr>
          <a:xfrm>
            <a:off x="7520867" y="681128"/>
            <a:ext cx="1063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8BD596D5-54CC-4660-BCA7-DBD67BE8556F}"/>
              </a:ext>
            </a:extLst>
          </p:cNvPr>
          <p:cNvSpPr txBox="1">
            <a:spLocks/>
          </p:cNvSpPr>
          <p:nvPr/>
        </p:nvSpPr>
        <p:spPr>
          <a:xfrm>
            <a:off x="8796533" y="4800612"/>
            <a:ext cx="3293663" cy="985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23 is an augmentation of the previous bar’s pattern. This (including the crotchet </a:t>
            </a:r>
            <a:r>
              <a:rPr lang="en-GB" sz="1600" i="1" dirty="0">
                <a:latin typeface="+mj-lt"/>
              </a:rPr>
              <a:t>rest</a:t>
            </a:r>
            <a:r>
              <a:rPr lang="en-GB" sz="1600" dirty="0">
                <a:latin typeface="+mj-lt"/>
              </a:rPr>
              <a:t>) suggests that the bells are slowly come to rest.</a:t>
            </a:r>
          </a:p>
        </p:txBody>
      </p:sp>
      <p:cxnSp>
        <p:nvCxnSpPr>
          <p:cNvPr id="20" name="Straight Arrow Connector 19">
            <a:extLst>
              <a:ext uri="{FF2B5EF4-FFF2-40B4-BE49-F238E27FC236}">
                <a16:creationId xmlns:a16="http://schemas.microsoft.com/office/drawing/2014/main" id="{0CFE9890-B33B-4168-95EE-4C5716ECB4E9}"/>
              </a:ext>
            </a:extLst>
          </p:cNvPr>
          <p:cNvCxnSpPr>
            <a:cxnSpLocks/>
          </p:cNvCxnSpPr>
          <p:nvPr/>
        </p:nvCxnSpPr>
        <p:spPr>
          <a:xfrm flipH="1">
            <a:off x="7970294" y="4978400"/>
            <a:ext cx="8654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Content Placeholder 2">
            <a:extLst>
              <a:ext uri="{FF2B5EF4-FFF2-40B4-BE49-F238E27FC236}">
                <a16:creationId xmlns:a16="http://schemas.microsoft.com/office/drawing/2014/main" id="{05E8FE49-1656-4FFE-8E26-C138F0D4DA02}"/>
              </a:ext>
            </a:extLst>
          </p:cNvPr>
          <p:cNvSpPr txBox="1">
            <a:spLocks/>
          </p:cNvSpPr>
          <p:nvPr/>
        </p:nvSpPr>
        <p:spPr>
          <a:xfrm>
            <a:off x="8792862" y="881910"/>
            <a:ext cx="3085242" cy="3836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Sonority: </a:t>
            </a:r>
          </a:p>
          <a:p>
            <a:pPr marL="0" indent="0">
              <a:buNone/>
            </a:pPr>
            <a:r>
              <a:rPr lang="en-GB" sz="1600" dirty="0">
                <a:latin typeface="+mj-lt"/>
              </a:rPr>
              <a:t>V.W. exploits the ability of the strings to sustain a light and ethereal sound whilst playing a full chordal texture.</a:t>
            </a:r>
          </a:p>
          <a:p>
            <a:pPr marL="0" indent="0">
              <a:buNone/>
            </a:pPr>
            <a:r>
              <a:rPr lang="en-GB" sz="1600" dirty="0">
                <a:latin typeface="+mj-lt"/>
              </a:rPr>
              <a:t>V.W. exploits the piano’s ability to sustain and blend all of its notes by letting its strings ring freely (dampers off). </a:t>
            </a:r>
          </a:p>
          <a:p>
            <a:pPr marL="0" indent="0">
              <a:buNone/>
            </a:pPr>
            <a:r>
              <a:rPr lang="en-GB" sz="1600" dirty="0">
                <a:latin typeface="+mj-lt"/>
              </a:rPr>
              <a:t>Again: a direct influence from the work of Debussy/Ravel.</a:t>
            </a:r>
          </a:p>
          <a:p>
            <a:pPr marL="0" indent="0">
              <a:buNone/>
            </a:pPr>
            <a:r>
              <a:rPr lang="en-GB" sz="1600" b="1" dirty="0">
                <a:latin typeface="+mj-lt"/>
              </a:rPr>
              <a:t>WIDER LISTENING: </a:t>
            </a:r>
          </a:p>
          <a:p>
            <a:pPr marL="0" indent="0">
              <a:buNone/>
            </a:pPr>
            <a:r>
              <a:rPr lang="en-GB" sz="1600" dirty="0">
                <a:hlinkClick r:id="rId3"/>
              </a:rPr>
              <a:t>https://www.youtube.com/watch?v=levGISzDmjs</a:t>
            </a:r>
            <a:endParaRPr lang="en-GB" sz="1600" dirty="0">
              <a:latin typeface="+mj-lt"/>
            </a:endParaRPr>
          </a:p>
        </p:txBody>
      </p:sp>
      <p:cxnSp>
        <p:nvCxnSpPr>
          <p:cNvPr id="16" name="Straight Arrow Connector 15">
            <a:extLst>
              <a:ext uri="{FF2B5EF4-FFF2-40B4-BE49-F238E27FC236}">
                <a16:creationId xmlns:a16="http://schemas.microsoft.com/office/drawing/2014/main" id="{A67F1993-9AA6-F87A-AE25-C7723DE9C702}"/>
              </a:ext>
            </a:extLst>
          </p:cNvPr>
          <p:cNvCxnSpPr>
            <a:cxnSpLocks/>
          </p:cNvCxnSpPr>
          <p:nvPr/>
        </p:nvCxnSpPr>
        <p:spPr>
          <a:xfrm flipV="1">
            <a:off x="1117600" y="1253338"/>
            <a:ext cx="380496" cy="112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8E72665E-AB08-BDC9-80BF-73F40E340B04}"/>
              </a:ext>
            </a:extLst>
          </p:cNvPr>
          <p:cNvCxnSpPr>
            <a:cxnSpLocks/>
          </p:cNvCxnSpPr>
          <p:nvPr/>
        </p:nvCxnSpPr>
        <p:spPr>
          <a:xfrm flipV="1">
            <a:off x="1625725" y="4343376"/>
            <a:ext cx="380496" cy="112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849FAD79-9919-9B43-54AA-2A9924E02271}"/>
              </a:ext>
            </a:extLst>
          </p:cNvPr>
          <p:cNvCxnSpPr>
            <a:cxnSpLocks/>
          </p:cNvCxnSpPr>
          <p:nvPr/>
        </p:nvCxnSpPr>
        <p:spPr>
          <a:xfrm flipV="1">
            <a:off x="2111552" y="1266677"/>
            <a:ext cx="380496" cy="112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A4929DDF-D878-88C5-95E4-D20043B10EA6}"/>
              </a:ext>
            </a:extLst>
          </p:cNvPr>
          <p:cNvCxnSpPr>
            <a:cxnSpLocks/>
          </p:cNvCxnSpPr>
          <p:nvPr/>
        </p:nvCxnSpPr>
        <p:spPr>
          <a:xfrm flipV="1">
            <a:off x="2655319" y="4343512"/>
            <a:ext cx="380496" cy="112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FB5F2BCC-0AEB-507A-99B2-BBAD80AC6D33}"/>
              </a:ext>
            </a:extLst>
          </p:cNvPr>
          <p:cNvCxnSpPr>
            <a:cxnSpLocks/>
          </p:cNvCxnSpPr>
          <p:nvPr/>
        </p:nvCxnSpPr>
        <p:spPr>
          <a:xfrm>
            <a:off x="3399140" y="1126812"/>
            <a:ext cx="0" cy="25876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F73B0F51-51DA-B1CD-C150-47AF81E61A0B}"/>
              </a:ext>
            </a:extLst>
          </p:cNvPr>
          <p:cNvCxnSpPr>
            <a:cxnSpLocks/>
          </p:cNvCxnSpPr>
          <p:nvPr/>
        </p:nvCxnSpPr>
        <p:spPr>
          <a:xfrm flipH="1" flipV="1">
            <a:off x="3251200" y="5253087"/>
            <a:ext cx="824089" cy="1065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9100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924126" cy="254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1</a:t>
            </a:r>
          </a:p>
        </p:txBody>
      </p:sp>
      <p:sp>
        <p:nvSpPr>
          <p:cNvPr id="5" name="Content Placeholder 2">
            <a:extLst>
              <a:ext uri="{FF2B5EF4-FFF2-40B4-BE49-F238E27FC236}">
                <a16:creationId xmlns:a16="http://schemas.microsoft.com/office/drawing/2014/main" id="{059AED1D-A857-4422-9887-A82E385FBFD2}"/>
              </a:ext>
            </a:extLst>
          </p:cNvPr>
          <p:cNvSpPr txBox="1">
            <a:spLocks/>
          </p:cNvSpPr>
          <p:nvPr/>
        </p:nvSpPr>
        <p:spPr>
          <a:xfrm>
            <a:off x="181343" y="6423890"/>
            <a:ext cx="8737599" cy="372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bells are at virtual stasis: only punctuated at bar 24 by the piano, repeating the full chord on beat 2. </a:t>
            </a:r>
          </a:p>
        </p:txBody>
      </p:sp>
      <p:pic>
        <p:nvPicPr>
          <p:cNvPr id="3" name="Picture 2">
            <a:extLst>
              <a:ext uri="{FF2B5EF4-FFF2-40B4-BE49-F238E27FC236}">
                <a16:creationId xmlns:a16="http://schemas.microsoft.com/office/drawing/2014/main" id="{95E6D7EF-5137-4186-9609-25CD56A64250}"/>
              </a:ext>
            </a:extLst>
          </p:cNvPr>
          <p:cNvPicPr>
            <a:picLocks noChangeAspect="1"/>
          </p:cNvPicPr>
          <p:nvPr/>
        </p:nvPicPr>
        <p:blipFill rotWithShape="1">
          <a:blip r:embed="rId2"/>
          <a:srcRect l="26306" t="27053" r="25112" b="14625"/>
          <a:stretch/>
        </p:blipFill>
        <p:spPr>
          <a:xfrm>
            <a:off x="432179" y="1079192"/>
            <a:ext cx="7116144" cy="4802993"/>
          </a:xfrm>
          <a:prstGeom prst="rect">
            <a:avLst/>
          </a:prstGeom>
        </p:spPr>
      </p:pic>
      <p:cxnSp>
        <p:nvCxnSpPr>
          <p:cNvPr id="7" name="Straight Arrow Connector 6">
            <a:extLst>
              <a:ext uri="{FF2B5EF4-FFF2-40B4-BE49-F238E27FC236}">
                <a16:creationId xmlns:a16="http://schemas.microsoft.com/office/drawing/2014/main" id="{364F6104-69D0-4975-89C1-96E429CD909F}"/>
              </a:ext>
            </a:extLst>
          </p:cNvPr>
          <p:cNvCxnSpPr>
            <a:cxnSpLocks/>
            <a:stCxn id="5" idx="0"/>
          </p:cNvCxnSpPr>
          <p:nvPr/>
        </p:nvCxnSpPr>
        <p:spPr>
          <a:xfrm flipH="1" flipV="1">
            <a:off x="1351128" y="5125156"/>
            <a:ext cx="3199015" cy="12987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Content Placeholder 2">
            <a:extLst>
              <a:ext uri="{FF2B5EF4-FFF2-40B4-BE49-F238E27FC236}">
                <a16:creationId xmlns:a16="http://schemas.microsoft.com/office/drawing/2014/main" id="{8C711614-530E-4B99-A002-DDDD4A2D201A}"/>
              </a:ext>
            </a:extLst>
          </p:cNvPr>
          <p:cNvSpPr txBox="1">
            <a:spLocks/>
          </p:cNvSpPr>
          <p:nvPr/>
        </p:nvSpPr>
        <p:spPr>
          <a:xfrm>
            <a:off x="1105469" y="159410"/>
            <a:ext cx="6442854" cy="326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line enters, using the scale of </a:t>
            </a:r>
            <a:r>
              <a:rPr lang="en-GB" sz="1600" b="1" dirty="0">
                <a:latin typeface="+mj-lt"/>
              </a:rPr>
              <a:t>G Pentatonic</a:t>
            </a:r>
            <a:r>
              <a:rPr lang="en-GB" sz="1600" dirty="0">
                <a:latin typeface="+mj-lt"/>
              </a:rPr>
              <a:t>, part of G Mixolydian</a:t>
            </a:r>
          </a:p>
        </p:txBody>
      </p:sp>
      <p:pic>
        <p:nvPicPr>
          <p:cNvPr id="2050" name="Picture 2" descr="basicmusictheory.com: G major pentatonic scale">
            <a:extLst>
              <a:ext uri="{FF2B5EF4-FFF2-40B4-BE49-F238E27FC236}">
                <a16:creationId xmlns:a16="http://schemas.microsoft.com/office/drawing/2014/main" id="{70F00308-D032-428C-A266-A005C9482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1" t="20183" b="19782"/>
          <a:stretch/>
        </p:blipFill>
        <p:spPr bwMode="auto">
          <a:xfrm>
            <a:off x="1351128" y="537487"/>
            <a:ext cx="2272605" cy="60567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6227E3B-9863-4BD7-BA24-B4331CA39479}"/>
              </a:ext>
            </a:extLst>
          </p:cNvPr>
          <p:cNvSpPr txBox="1">
            <a:spLocks/>
          </p:cNvSpPr>
          <p:nvPr/>
        </p:nvSpPr>
        <p:spPr>
          <a:xfrm>
            <a:off x="7919114" y="2906905"/>
            <a:ext cx="3840707" cy="2486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stasis of the accompaniment has a combination of:</a:t>
            </a:r>
          </a:p>
          <a:p>
            <a:pPr marL="342900" indent="-342900">
              <a:buAutoNum type="arabicPeriod"/>
            </a:pPr>
            <a:r>
              <a:rPr lang="en-GB" sz="1600" dirty="0">
                <a:latin typeface="+mj-lt"/>
              </a:rPr>
              <a:t>distance (not close or threating/crowding)</a:t>
            </a:r>
          </a:p>
          <a:p>
            <a:pPr marL="342900" indent="-342900">
              <a:buAutoNum type="arabicPeriod"/>
            </a:pPr>
            <a:r>
              <a:rPr lang="en-GB" sz="1600" dirty="0">
                <a:latin typeface="+mj-lt"/>
              </a:rPr>
              <a:t>Weight/presence: the sonority of the wide tessitura gives solidity to the sound.</a:t>
            </a:r>
          </a:p>
          <a:p>
            <a:pPr marL="342900" indent="-342900">
              <a:buAutoNum type="arabicPeriod"/>
            </a:pPr>
            <a:r>
              <a:rPr lang="en-GB" sz="1600" dirty="0">
                <a:latin typeface="+mj-lt"/>
              </a:rPr>
              <a:t>Positivity: the polychords are colourful rather being abrasive dissonance. </a:t>
            </a:r>
          </a:p>
        </p:txBody>
      </p:sp>
      <p:sp>
        <p:nvSpPr>
          <p:cNvPr id="12" name="Content Placeholder 2">
            <a:extLst>
              <a:ext uri="{FF2B5EF4-FFF2-40B4-BE49-F238E27FC236}">
                <a16:creationId xmlns:a16="http://schemas.microsoft.com/office/drawing/2014/main" id="{194886B3-9E7B-40E1-893B-555FE75E7C34}"/>
              </a:ext>
            </a:extLst>
          </p:cNvPr>
          <p:cNvSpPr txBox="1">
            <a:spLocks/>
          </p:cNvSpPr>
          <p:nvPr/>
        </p:nvSpPr>
        <p:spPr>
          <a:xfrm>
            <a:off x="7919114" y="220689"/>
            <a:ext cx="3840707" cy="2486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line is “</a:t>
            </a:r>
            <a:r>
              <a:rPr lang="en-GB" sz="1600" b="1" i="1" dirty="0">
                <a:latin typeface="+mj-lt"/>
              </a:rPr>
              <a:t>to be sung freely</a:t>
            </a:r>
            <a:r>
              <a:rPr lang="en-GB" sz="1600" i="1" dirty="0">
                <a:latin typeface="+mj-lt"/>
              </a:rPr>
              <a:t>”.</a:t>
            </a:r>
          </a:p>
          <a:p>
            <a:pPr marL="0" indent="0">
              <a:buNone/>
            </a:pPr>
            <a:r>
              <a:rPr lang="en-GB" sz="1600" dirty="0">
                <a:latin typeface="+mj-lt"/>
              </a:rPr>
              <a:t>It is in a folk style (pentatonic) and uses small melismatic decorations to emphasis the important parts of the text.</a:t>
            </a:r>
          </a:p>
          <a:p>
            <a:pPr marL="0" indent="0">
              <a:buNone/>
            </a:pPr>
            <a:r>
              <a:rPr lang="en-GB" sz="1600" dirty="0">
                <a:latin typeface="+mj-lt"/>
              </a:rPr>
              <a:t>“</a:t>
            </a:r>
            <a:r>
              <a:rPr lang="en-GB" sz="1600" i="1" dirty="0">
                <a:latin typeface="+mj-lt"/>
              </a:rPr>
              <a:t>Sum-</a:t>
            </a:r>
            <a:r>
              <a:rPr lang="en-GB" sz="1600" i="1" dirty="0" err="1">
                <a:latin typeface="+mj-lt"/>
              </a:rPr>
              <a:t>mer</a:t>
            </a:r>
            <a:r>
              <a:rPr lang="en-GB" sz="1600" dirty="0">
                <a:latin typeface="+mj-lt"/>
              </a:rPr>
              <a:t>” is an extended (dotted) rhythm, suggesting the unhurried pleasures of the summer season.</a:t>
            </a:r>
          </a:p>
          <a:p>
            <a:pPr marL="0" indent="0">
              <a:buNone/>
            </a:pPr>
            <a:r>
              <a:rPr lang="en-GB" sz="1600" dirty="0">
                <a:latin typeface="+mj-lt"/>
              </a:rPr>
              <a:t>The rise/fall shape of the phrase climbs gently to </a:t>
            </a:r>
            <a:r>
              <a:rPr lang="en-GB" sz="1600" i="1" dirty="0">
                <a:latin typeface="+mj-lt"/>
              </a:rPr>
              <a:t>“</a:t>
            </a:r>
            <a:r>
              <a:rPr lang="en-GB" sz="1600" b="1" i="1" dirty="0">
                <a:latin typeface="+mj-lt"/>
              </a:rPr>
              <a:t>sound</a:t>
            </a:r>
            <a:r>
              <a:rPr lang="en-GB" sz="1600" i="1" dirty="0">
                <a:latin typeface="+mj-lt"/>
              </a:rPr>
              <a:t>”</a:t>
            </a:r>
            <a:r>
              <a:rPr lang="en-GB" sz="1600" dirty="0">
                <a:latin typeface="+mj-lt"/>
              </a:rPr>
              <a:t>.</a:t>
            </a:r>
          </a:p>
        </p:txBody>
      </p:sp>
      <p:pic>
        <p:nvPicPr>
          <p:cNvPr id="11" name="Picture 6" descr="basicmusictheory.com: mixolydian mode">
            <a:extLst>
              <a:ext uri="{FF2B5EF4-FFF2-40B4-BE49-F238E27FC236}">
                <a16:creationId xmlns:a16="http://schemas.microsoft.com/office/drawing/2014/main" id="{6844D806-D897-BD93-795E-97BD75AB55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02" t="30393" b="14712"/>
          <a:stretch/>
        </p:blipFill>
        <p:spPr bwMode="auto">
          <a:xfrm>
            <a:off x="4544369" y="624153"/>
            <a:ext cx="3012159" cy="57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6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4C8CB-F61B-41D5-84F8-DE5147F4A2E4}"/>
              </a:ext>
            </a:extLst>
          </p:cNvPr>
          <p:cNvPicPr>
            <a:picLocks noChangeAspect="1"/>
          </p:cNvPicPr>
          <p:nvPr/>
        </p:nvPicPr>
        <p:blipFill rotWithShape="1">
          <a:blip r:embed="rId2"/>
          <a:srcRect l="25187" t="30638" r="26008" b="14609"/>
          <a:stretch/>
        </p:blipFill>
        <p:spPr>
          <a:xfrm>
            <a:off x="2622030" y="1614759"/>
            <a:ext cx="7614928" cy="4802993"/>
          </a:xfrm>
          <a:prstGeom prst="rect">
            <a:avLst/>
          </a:prstGeom>
        </p:spPr>
      </p:pic>
      <p:pic>
        <p:nvPicPr>
          <p:cNvPr id="6" name="Picture 5">
            <a:extLst>
              <a:ext uri="{FF2B5EF4-FFF2-40B4-BE49-F238E27FC236}">
                <a16:creationId xmlns:a16="http://schemas.microsoft.com/office/drawing/2014/main" id="{3A0D46E4-111A-4E2F-A106-E0ECEFECA028}"/>
              </a:ext>
            </a:extLst>
          </p:cNvPr>
          <p:cNvPicPr>
            <a:picLocks noChangeAspect="1"/>
          </p:cNvPicPr>
          <p:nvPr/>
        </p:nvPicPr>
        <p:blipFill rotWithShape="1">
          <a:blip r:embed="rId3"/>
          <a:srcRect l="64259" t="27053" r="26323" b="14625"/>
          <a:stretch/>
        </p:blipFill>
        <p:spPr>
          <a:xfrm>
            <a:off x="1384647" y="1734123"/>
            <a:ext cx="1379535" cy="4802993"/>
          </a:xfrm>
          <a:prstGeom prst="rect">
            <a:avLst/>
          </a:prstGeom>
        </p:spPr>
      </p:pic>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143597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1</a:t>
            </a:r>
          </a:p>
        </p:txBody>
      </p:sp>
      <p:sp>
        <p:nvSpPr>
          <p:cNvPr id="5" name="Content Placeholder 2">
            <a:extLst>
              <a:ext uri="{FF2B5EF4-FFF2-40B4-BE49-F238E27FC236}">
                <a16:creationId xmlns:a16="http://schemas.microsoft.com/office/drawing/2014/main" id="{059AED1D-A857-4422-9887-A82E385FBFD2}"/>
              </a:ext>
            </a:extLst>
          </p:cNvPr>
          <p:cNvSpPr txBox="1">
            <a:spLocks/>
          </p:cNvSpPr>
          <p:nvPr/>
        </p:nvSpPr>
        <p:spPr>
          <a:xfrm>
            <a:off x="79038" y="1541408"/>
            <a:ext cx="1359689" cy="885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shifts the 2</a:t>
            </a:r>
            <a:r>
              <a:rPr lang="en-GB" sz="1600" baseline="30000" dirty="0">
                <a:latin typeface="+mj-lt"/>
              </a:rPr>
              <a:t>nd</a:t>
            </a:r>
            <a:r>
              <a:rPr lang="en-GB" sz="1600" dirty="0">
                <a:latin typeface="+mj-lt"/>
              </a:rPr>
              <a:t> phrase down a tone </a:t>
            </a:r>
          </a:p>
        </p:txBody>
      </p:sp>
      <p:sp>
        <p:nvSpPr>
          <p:cNvPr id="8" name="Content Placeholder 2">
            <a:extLst>
              <a:ext uri="{FF2B5EF4-FFF2-40B4-BE49-F238E27FC236}">
                <a16:creationId xmlns:a16="http://schemas.microsoft.com/office/drawing/2014/main" id="{788CB77B-1EB2-49CC-9798-B69D7B44FB57}"/>
              </a:ext>
            </a:extLst>
          </p:cNvPr>
          <p:cNvSpPr txBox="1">
            <a:spLocks/>
          </p:cNvSpPr>
          <p:nvPr/>
        </p:nvSpPr>
        <p:spPr>
          <a:xfrm>
            <a:off x="6773931" y="1140169"/>
            <a:ext cx="5310204" cy="491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the accompanying instrumental texture is now fully unified  (no rhythmic interruptions/punctuations at all).</a:t>
            </a:r>
          </a:p>
        </p:txBody>
      </p:sp>
      <p:cxnSp>
        <p:nvCxnSpPr>
          <p:cNvPr id="9" name="Straight Arrow Connector 8">
            <a:extLst>
              <a:ext uri="{FF2B5EF4-FFF2-40B4-BE49-F238E27FC236}">
                <a16:creationId xmlns:a16="http://schemas.microsoft.com/office/drawing/2014/main" id="{D1BB0786-7853-47D9-B0E0-9833AE6AAE13}"/>
              </a:ext>
            </a:extLst>
          </p:cNvPr>
          <p:cNvCxnSpPr>
            <a:cxnSpLocks/>
          </p:cNvCxnSpPr>
          <p:nvPr/>
        </p:nvCxnSpPr>
        <p:spPr>
          <a:xfrm flipH="1">
            <a:off x="3218783" y="1661549"/>
            <a:ext cx="4164150" cy="36088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1FD6AC3-8E02-4924-A6F0-57C716E0C61F}"/>
              </a:ext>
            </a:extLst>
          </p:cNvPr>
          <p:cNvCxnSpPr>
            <a:cxnSpLocks/>
          </p:cNvCxnSpPr>
          <p:nvPr/>
        </p:nvCxnSpPr>
        <p:spPr>
          <a:xfrm flipH="1">
            <a:off x="3183914" y="1661549"/>
            <a:ext cx="4199019" cy="15895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5085638A-EF66-4E3E-9EB5-A73DBE66CE9A}"/>
              </a:ext>
            </a:extLst>
          </p:cNvPr>
          <p:cNvCxnSpPr>
            <a:cxnSpLocks/>
          </p:cNvCxnSpPr>
          <p:nvPr/>
        </p:nvCxnSpPr>
        <p:spPr>
          <a:xfrm>
            <a:off x="7382933" y="1660623"/>
            <a:ext cx="1228963" cy="15796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3C0DF7B4-F71C-49D5-B1C5-B7D4A90F6299}"/>
              </a:ext>
            </a:extLst>
          </p:cNvPr>
          <p:cNvCxnSpPr>
            <a:cxnSpLocks/>
          </p:cNvCxnSpPr>
          <p:nvPr/>
        </p:nvCxnSpPr>
        <p:spPr>
          <a:xfrm>
            <a:off x="7382933" y="1661549"/>
            <a:ext cx="1230604" cy="36078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D930215C-2BD4-4812-8F3B-93E6FF9BD3E9}"/>
              </a:ext>
            </a:extLst>
          </p:cNvPr>
          <p:cNvPicPr>
            <a:picLocks noChangeAspect="1"/>
          </p:cNvPicPr>
          <p:nvPr/>
        </p:nvPicPr>
        <p:blipFill rotWithShape="1">
          <a:blip r:embed="rId4"/>
          <a:srcRect l="25187" t="20683" r="58391" b="69528"/>
          <a:stretch/>
        </p:blipFill>
        <p:spPr>
          <a:xfrm>
            <a:off x="3012661" y="686935"/>
            <a:ext cx="2213506" cy="741806"/>
          </a:xfrm>
          <a:prstGeom prst="rect">
            <a:avLst/>
          </a:prstGeom>
        </p:spPr>
      </p:pic>
      <p:sp>
        <p:nvSpPr>
          <p:cNvPr id="21" name="Content Placeholder 2">
            <a:extLst>
              <a:ext uri="{FF2B5EF4-FFF2-40B4-BE49-F238E27FC236}">
                <a16:creationId xmlns:a16="http://schemas.microsoft.com/office/drawing/2014/main" id="{55F63717-DD0E-4638-917C-2633A2108B10}"/>
              </a:ext>
            </a:extLst>
          </p:cNvPr>
          <p:cNvSpPr txBox="1">
            <a:spLocks/>
          </p:cNvSpPr>
          <p:nvPr/>
        </p:nvSpPr>
        <p:spPr>
          <a:xfrm>
            <a:off x="2984869" y="226265"/>
            <a:ext cx="2440016" cy="572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melody develops the idea from Bar 10/11</a:t>
            </a:r>
          </a:p>
        </p:txBody>
      </p:sp>
      <p:cxnSp>
        <p:nvCxnSpPr>
          <p:cNvPr id="22" name="Straight Arrow Connector 21">
            <a:extLst>
              <a:ext uri="{FF2B5EF4-FFF2-40B4-BE49-F238E27FC236}">
                <a16:creationId xmlns:a16="http://schemas.microsoft.com/office/drawing/2014/main" id="{D528DEE3-05DF-46A4-B405-C802738CD660}"/>
              </a:ext>
            </a:extLst>
          </p:cNvPr>
          <p:cNvCxnSpPr>
            <a:cxnSpLocks/>
          </p:cNvCxnSpPr>
          <p:nvPr/>
        </p:nvCxnSpPr>
        <p:spPr>
          <a:xfrm>
            <a:off x="4003547" y="1405902"/>
            <a:ext cx="0" cy="5094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5" name="Picture 6" descr="basicmusictheory.com: mixolydian mode">
            <a:extLst>
              <a:ext uri="{FF2B5EF4-FFF2-40B4-BE49-F238E27FC236}">
                <a16:creationId xmlns:a16="http://schemas.microsoft.com/office/drawing/2014/main" id="{57017EF7-29FE-DA8C-DE8E-EB3157E999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02" t="22671" b="12598"/>
          <a:stretch/>
        </p:blipFill>
        <p:spPr bwMode="auto">
          <a:xfrm>
            <a:off x="154965" y="823021"/>
            <a:ext cx="2658978" cy="599022"/>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0E0D55FF-DAE2-EA08-FC48-B2B6EA8729D0}"/>
              </a:ext>
            </a:extLst>
          </p:cNvPr>
          <p:cNvSpPr txBox="1">
            <a:spLocks/>
          </p:cNvSpPr>
          <p:nvPr/>
        </p:nvSpPr>
        <p:spPr>
          <a:xfrm>
            <a:off x="181343" y="488368"/>
            <a:ext cx="1339760" cy="3838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G Mixolydian</a:t>
            </a:r>
          </a:p>
        </p:txBody>
      </p:sp>
    </p:spTree>
    <p:extLst>
      <p:ext uri="{BB962C8B-B14F-4D97-AF65-F5344CB8AC3E}">
        <p14:creationId xmlns:p14="http://schemas.microsoft.com/office/powerpoint/2010/main" val="238879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961657"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1</a:t>
            </a:r>
          </a:p>
        </p:txBody>
      </p:sp>
      <p:sp>
        <p:nvSpPr>
          <p:cNvPr id="5" name="Content Placeholder 2">
            <a:extLst>
              <a:ext uri="{FF2B5EF4-FFF2-40B4-BE49-F238E27FC236}">
                <a16:creationId xmlns:a16="http://schemas.microsoft.com/office/drawing/2014/main" id="{059AED1D-A857-4422-9887-A82E385FBFD2}"/>
              </a:ext>
            </a:extLst>
          </p:cNvPr>
          <p:cNvSpPr txBox="1">
            <a:spLocks/>
          </p:cNvSpPr>
          <p:nvPr/>
        </p:nvSpPr>
        <p:spPr>
          <a:xfrm>
            <a:off x="3052457" y="644815"/>
            <a:ext cx="2869442" cy="729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moves the tonal region again, but this time to Aeolian G:</a:t>
            </a:r>
          </a:p>
        </p:txBody>
      </p:sp>
      <p:pic>
        <p:nvPicPr>
          <p:cNvPr id="3" name="Picture 2">
            <a:extLst>
              <a:ext uri="{FF2B5EF4-FFF2-40B4-BE49-F238E27FC236}">
                <a16:creationId xmlns:a16="http://schemas.microsoft.com/office/drawing/2014/main" id="{7F08432A-5F10-42CD-9B36-B1C3793518FE}"/>
              </a:ext>
            </a:extLst>
          </p:cNvPr>
          <p:cNvPicPr>
            <a:picLocks noChangeAspect="1"/>
          </p:cNvPicPr>
          <p:nvPr/>
        </p:nvPicPr>
        <p:blipFill rotWithShape="1">
          <a:blip r:embed="rId2"/>
          <a:srcRect l="25075" t="21877" r="59259" b="23947"/>
          <a:stretch/>
        </p:blipFill>
        <p:spPr>
          <a:xfrm>
            <a:off x="2814996" y="2105286"/>
            <a:ext cx="2412097" cy="4689737"/>
          </a:xfrm>
          <a:prstGeom prst="rect">
            <a:avLst/>
          </a:prstGeom>
        </p:spPr>
      </p:pic>
      <p:pic>
        <p:nvPicPr>
          <p:cNvPr id="6" name="Picture 5">
            <a:extLst>
              <a:ext uri="{FF2B5EF4-FFF2-40B4-BE49-F238E27FC236}">
                <a16:creationId xmlns:a16="http://schemas.microsoft.com/office/drawing/2014/main" id="{3B442277-9382-4648-B8AE-798C5E37D9D3}"/>
              </a:ext>
            </a:extLst>
          </p:cNvPr>
          <p:cNvPicPr>
            <a:picLocks noChangeAspect="1"/>
          </p:cNvPicPr>
          <p:nvPr/>
        </p:nvPicPr>
        <p:blipFill rotWithShape="1">
          <a:blip r:embed="rId3"/>
          <a:srcRect l="55408" t="30638" r="27011" b="14609"/>
          <a:stretch/>
        </p:blipFill>
        <p:spPr>
          <a:xfrm>
            <a:off x="228132" y="1978382"/>
            <a:ext cx="2743273" cy="4802993"/>
          </a:xfrm>
          <a:prstGeom prst="rect">
            <a:avLst/>
          </a:prstGeom>
        </p:spPr>
      </p:pic>
      <p:pic>
        <p:nvPicPr>
          <p:cNvPr id="4100" name="Picture 4" descr="basicmusictheory.com: G aeolian mode">
            <a:extLst>
              <a:ext uri="{FF2B5EF4-FFF2-40B4-BE49-F238E27FC236}">
                <a16:creationId xmlns:a16="http://schemas.microsoft.com/office/drawing/2014/main" id="{FE45F6F6-DB83-4B6C-B794-13988D46FD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3" t="18817" b="19072"/>
          <a:stretch/>
        </p:blipFill>
        <p:spPr bwMode="auto">
          <a:xfrm>
            <a:off x="6270103" y="646926"/>
            <a:ext cx="2891644" cy="60921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70ECDB1-BEF7-40A1-A2DE-353AD6BDF1D3}"/>
              </a:ext>
            </a:extLst>
          </p:cNvPr>
          <p:cNvSpPr txBox="1">
            <a:spLocks/>
          </p:cNvSpPr>
          <p:nvPr/>
        </p:nvSpPr>
        <p:spPr>
          <a:xfrm>
            <a:off x="3053509" y="1375419"/>
            <a:ext cx="8856707" cy="535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introduces flattened elements to the melody, sobering the mood via the minor 3</a:t>
            </a:r>
            <a:r>
              <a:rPr lang="en-GB" sz="1600" baseline="30000" dirty="0">
                <a:latin typeface="+mj-lt"/>
              </a:rPr>
              <a:t>rd</a:t>
            </a:r>
            <a:r>
              <a:rPr lang="en-GB" sz="1600" dirty="0">
                <a:latin typeface="+mj-lt"/>
              </a:rPr>
              <a:t> interval during the extended ‘happy’. Perhaps there are anxieties that may cast a shadow over  this summertime pleasure?</a:t>
            </a:r>
          </a:p>
          <a:p>
            <a:pPr marL="0" indent="0">
              <a:buNone/>
            </a:pPr>
            <a:endParaRPr lang="en-GB" sz="1600" dirty="0">
              <a:latin typeface="+mj-lt"/>
            </a:endParaRPr>
          </a:p>
        </p:txBody>
      </p:sp>
      <p:pic>
        <p:nvPicPr>
          <p:cNvPr id="11" name="Picture 10">
            <a:extLst>
              <a:ext uri="{FF2B5EF4-FFF2-40B4-BE49-F238E27FC236}">
                <a16:creationId xmlns:a16="http://schemas.microsoft.com/office/drawing/2014/main" id="{10FF0E0B-5189-4C0A-A6FF-89876470CFD9}"/>
              </a:ext>
            </a:extLst>
          </p:cNvPr>
          <p:cNvPicPr>
            <a:picLocks noChangeAspect="1"/>
          </p:cNvPicPr>
          <p:nvPr/>
        </p:nvPicPr>
        <p:blipFill rotWithShape="1">
          <a:blip r:embed="rId5"/>
          <a:srcRect l="40189" t="20683" r="45927" b="69909"/>
          <a:stretch/>
        </p:blipFill>
        <p:spPr>
          <a:xfrm>
            <a:off x="363888" y="1256137"/>
            <a:ext cx="2213833" cy="843428"/>
          </a:xfrm>
          <a:prstGeom prst="rect">
            <a:avLst/>
          </a:prstGeom>
        </p:spPr>
      </p:pic>
      <p:sp>
        <p:nvSpPr>
          <p:cNvPr id="12" name="Content Placeholder 2">
            <a:extLst>
              <a:ext uri="{FF2B5EF4-FFF2-40B4-BE49-F238E27FC236}">
                <a16:creationId xmlns:a16="http://schemas.microsoft.com/office/drawing/2014/main" id="{CF735AD2-C67C-4CF6-B29B-3AE554F85544}"/>
              </a:ext>
            </a:extLst>
          </p:cNvPr>
          <p:cNvSpPr txBox="1">
            <a:spLocks/>
          </p:cNvSpPr>
          <p:nvPr/>
        </p:nvSpPr>
        <p:spPr>
          <a:xfrm>
            <a:off x="281784" y="793333"/>
            <a:ext cx="2869442" cy="729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melody here is a development of bars 12 - 14</a:t>
            </a:r>
          </a:p>
        </p:txBody>
      </p:sp>
      <p:cxnSp>
        <p:nvCxnSpPr>
          <p:cNvPr id="8" name="Straight Arrow Connector 7">
            <a:extLst>
              <a:ext uri="{FF2B5EF4-FFF2-40B4-BE49-F238E27FC236}">
                <a16:creationId xmlns:a16="http://schemas.microsoft.com/office/drawing/2014/main" id="{04D142A5-82D0-40DF-ACA1-01C3EB3314A7}"/>
              </a:ext>
            </a:extLst>
          </p:cNvPr>
          <p:cNvCxnSpPr/>
          <p:nvPr/>
        </p:nvCxnSpPr>
        <p:spPr>
          <a:xfrm>
            <a:off x="834189" y="1825018"/>
            <a:ext cx="641685" cy="462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AB973A86-EAF7-4E08-9D1E-D0F14B18FB0C}"/>
              </a:ext>
            </a:extLst>
          </p:cNvPr>
          <p:cNvCxnSpPr/>
          <p:nvPr/>
        </p:nvCxnSpPr>
        <p:spPr>
          <a:xfrm>
            <a:off x="1470804" y="1830171"/>
            <a:ext cx="245701" cy="4959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41E02C9-E7C9-4705-9D3F-DD18D404E81E}"/>
              </a:ext>
            </a:extLst>
          </p:cNvPr>
          <p:cNvCxnSpPr/>
          <p:nvPr/>
        </p:nvCxnSpPr>
        <p:spPr>
          <a:xfrm>
            <a:off x="1716505" y="1825018"/>
            <a:ext cx="160421" cy="462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A2ECB4E3-39D8-45EA-8BB0-E0CE51CCECCD}"/>
              </a:ext>
            </a:extLst>
          </p:cNvPr>
          <p:cNvCxnSpPr/>
          <p:nvPr/>
        </p:nvCxnSpPr>
        <p:spPr>
          <a:xfrm>
            <a:off x="2037347" y="1967516"/>
            <a:ext cx="112295" cy="3195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012F8F9C-6F6E-4DE3-83CC-6672B0796953}"/>
              </a:ext>
            </a:extLst>
          </p:cNvPr>
          <p:cNvCxnSpPr/>
          <p:nvPr/>
        </p:nvCxnSpPr>
        <p:spPr>
          <a:xfrm flipH="1">
            <a:off x="2310063" y="1825018"/>
            <a:ext cx="112295" cy="5010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Content Placeholder 2">
            <a:extLst>
              <a:ext uri="{FF2B5EF4-FFF2-40B4-BE49-F238E27FC236}">
                <a16:creationId xmlns:a16="http://schemas.microsoft.com/office/drawing/2014/main" id="{8CBB9495-61B7-46B3-BBE1-93E58C64F8CA}"/>
              </a:ext>
            </a:extLst>
          </p:cNvPr>
          <p:cNvSpPr txBox="1">
            <a:spLocks/>
          </p:cNvSpPr>
          <p:nvPr/>
        </p:nvSpPr>
        <p:spPr>
          <a:xfrm>
            <a:off x="5780114" y="2056032"/>
            <a:ext cx="3804153" cy="11132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prepared these modal shifts of melody during the </a:t>
            </a:r>
            <a:r>
              <a:rPr lang="en-GB" sz="1600" b="1" dirty="0">
                <a:latin typeface="+mj-lt"/>
              </a:rPr>
              <a:t>Introduction</a:t>
            </a:r>
            <a:r>
              <a:rPr lang="en-GB" sz="1600" dirty="0">
                <a:latin typeface="+mj-lt"/>
              </a:rPr>
              <a:t>.</a:t>
            </a:r>
          </a:p>
          <a:p>
            <a:pPr marL="0" indent="0">
              <a:buNone/>
            </a:pPr>
            <a:r>
              <a:rPr lang="en-GB" sz="1600" dirty="0">
                <a:latin typeface="+mj-lt"/>
              </a:rPr>
              <a:t>The </a:t>
            </a:r>
            <a:r>
              <a:rPr lang="en-GB" sz="1600" b="1" dirty="0">
                <a:latin typeface="+mj-lt"/>
              </a:rPr>
              <a:t>chord sequence </a:t>
            </a:r>
            <a:r>
              <a:rPr lang="en-GB" sz="1600" dirty="0">
                <a:latin typeface="+mj-lt"/>
              </a:rPr>
              <a:t>from bars </a:t>
            </a:r>
            <a:r>
              <a:rPr lang="en-GB" sz="1600" b="1" dirty="0">
                <a:latin typeface="+mj-lt"/>
              </a:rPr>
              <a:t>9 – 15 </a:t>
            </a:r>
            <a:r>
              <a:rPr lang="en-GB" sz="1600" dirty="0">
                <a:latin typeface="+mj-lt"/>
              </a:rPr>
              <a:t>is </a:t>
            </a:r>
            <a:r>
              <a:rPr lang="en-GB" sz="1600" b="1" dirty="0">
                <a:latin typeface="+mj-lt"/>
              </a:rPr>
              <a:t>precisely the same </a:t>
            </a:r>
            <a:r>
              <a:rPr lang="en-GB" sz="1600" dirty="0">
                <a:latin typeface="+mj-lt"/>
              </a:rPr>
              <a:t>as this verse structure.</a:t>
            </a:r>
          </a:p>
          <a:p>
            <a:pPr marL="0" indent="0">
              <a:buNone/>
            </a:pPr>
            <a:endParaRPr lang="en-GB" sz="1600" dirty="0">
              <a:latin typeface="+mj-lt"/>
            </a:endParaRPr>
          </a:p>
        </p:txBody>
      </p:sp>
      <p:sp>
        <p:nvSpPr>
          <p:cNvPr id="25" name="Content Placeholder 2">
            <a:extLst>
              <a:ext uri="{FF2B5EF4-FFF2-40B4-BE49-F238E27FC236}">
                <a16:creationId xmlns:a16="http://schemas.microsoft.com/office/drawing/2014/main" id="{99F1E805-0677-47B1-A436-C1B16BA59561}"/>
              </a:ext>
            </a:extLst>
          </p:cNvPr>
          <p:cNvSpPr txBox="1">
            <a:spLocks/>
          </p:cNvSpPr>
          <p:nvPr/>
        </p:nvSpPr>
        <p:spPr>
          <a:xfrm>
            <a:off x="5780114" y="3336879"/>
            <a:ext cx="6183754" cy="3323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demonstrates that:</a:t>
            </a:r>
          </a:p>
          <a:p>
            <a:pPr marL="0" indent="0">
              <a:buNone/>
            </a:pPr>
            <a:r>
              <a:rPr lang="en-GB" sz="1600" dirty="0">
                <a:latin typeface="+mj-lt"/>
              </a:rPr>
              <a:t>This song is ‘</a:t>
            </a:r>
            <a:r>
              <a:rPr lang="en-GB" sz="1600" b="1" dirty="0">
                <a:latin typeface="+mj-lt"/>
              </a:rPr>
              <a:t>through-composed</a:t>
            </a:r>
            <a:r>
              <a:rPr lang="en-GB" sz="1600" dirty="0">
                <a:latin typeface="+mj-lt"/>
              </a:rPr>
              <a:t>’</a:t>
            </a:r>
          </a:p>
          <a:p>
            <a:pPr marL="0" indent="0">
              <a:buNone/>
            </a:pPr>
            <a:r>
              <a:rPr lang="en-GB" sz="1600" dirty="0">
                <a:latin typeface="+mj-lt"/>
              </a:rPr>
              <a:t>It </a:t>
            </a:r>
            <a:r>
              <a:rPr lang="en-GB" sz="1600" b="1" dirty="0">
                <a:latin typeface="+mj-lt"/>
              </a:rPr>
              <a:t>DEVELOPS </a:t>
            </a:r>
            <a:r>
              <a:rPr lang="en-GB" sz="1600" dirty="0">
                <a:latin typeface="+mj-lt"/>
              </a:rPr>
              <a:t>ideas</a:t>
            </a:r>
          </a:p>
          <a:p>
            <a:pPr marL="0" indent="0">
              <a:buNone/>
            </a:pPr>
            <a:r>
              <a:rPr lang="en-GB" sz="1600" dirty="0">
                <a:latin typeface="+mj-lt"/>
              </a:rPr>
              <a:t>Ideas are first introduced to </a:t>
            </a:r>
            <a:r>
              <a:rPr lang="en-GB" sz="1600" b="1" dirty="0">
                <a:latin typeface="+mj-lt"/>
              </a:rPr>
              <a:t>characterise</a:t>
            </a:r>
            <a:r>
              <a:rPr lang="en-GB" sz="1600" dirty="0">
                <a:latin typeface="+mj-lt"/>
              </a:rPr>
              <a:t> a central theme (church bells)</a:t>
            </a:r>
          </a:p>
          <a:p>
            <a:pPr marL="0" indent="0">
              <a:buNone/>
            </a:pPr>
            <a:r>
              <a:rPr lang="en-GB" sz="1600" dirty="0">
                <a:latin typeface="+mj-lt"/>
              </a:rPr>
              <a:t>And they are then </a:t>
            </a:r>
            <a:r>
              <a:rPr lang="en-GB" sz="1600" b="1" dirty="0">
                <a:latin typeface="+mj-lt"/>
              </a:rPr>
              <a:t>reworked/developed </a:t>
            </a:r>
            <a:r>
              <a:rPr lang="en-GB" sz="1600" dirty="0">
                <a:latin typeface="+mj-lt"/>
              </a:rPr>
              <a:t>to characterise the narrator’s melody.</a:t>
            </a:r>
          </a:p>
          <a:p>
            <a:pPr marL="0" indent="0">
              <a:buNone/>
            </a:pPr>
            <a:r>
              <a:rPr lang="en-GB" sz="1600" dirty="0">
                <a:latin typeface="+mj-lt"/>
              </a:rPr>
              <a:t>This is </a:t>
            </a:r>
            <a:r>
              <a:rPr lang="en-GB" sz="1600" b="1" dirty="0">
                <a:latin typeface="+mj-lt"/>
              </a:rPr>
              <a:t>Thematic Unity</a:t>
            </a:r>
            <a:r>
              <a:rPr lang="en-GB" sz="1600" dirty="0">
                <a:latin typeface="+mj-lt"/>
              </a:rPr>
              <a:t> / </a:t>
            </a:r>
            <a:r>
              <a:rPr lang="en-GB" sz="1600" b="1" dirty="0">
                <a:latin typeface="+mj-lt"/>
              </a:rPr>
              <a:t>Thematic Transformation </a:t>
            </a:r>
            <a:r>
              <a:rPr lang="en-GB" sz="1600" dirty="0">
                <a:latin typeface="+mj-lt"/>
              </a:rPr>
              <a:t>(a technique often found in Opera).</a:t>
            </a:r>
          </a:p>
          <a:p>
            <a:pPr marL="0" indent="0">
              <a:buNone/>
            </a:pPr>
            <a:r>
              <a:rPr lang="en-GB" sz="1600" dirty="0">
                <a:latin typeface="+mj-lt"/>
              </a:rPr>
              <a:t>V.W. uses it here because it helps to establish the </a:t>
            </a:r>
            <a:r>
              <a:rPr lang="en-GB" sz="1600" b="1" dirty="0">
                <a:latin typeface="+mj-lt"/>
              </a:rPr>
              <a:t>relationship</a:t>
            </a:r>
            <a:r>
              <a:rPr lang="en-GB" sz="1600" dirty="0">
                <a:latin typeface="+mj-lt"/>
              </a:rPr>
              <a:t> between the place and the lovers. In other words: </a:t>
            </a:r>
            <a:r>
              <a:rPr lang="en-GB" sz="1600" b="1" dirty="0">
                <a:latin typeface="+mj-lt"/>
              </a:rPr>
              <a:t>at one </a:t>
            </a:r>
            <a:r>
              <a:rPr lang="en-GB" sz="1600" dirty="0">
                <a:latin typeface="+mj-lt"/>
              </a:rPr>
              <a:t>with themselves and their home/land/place.</a:t>
            </a:r>
          </a:p>
          <a:p>
            <a:pPr marL="0" indent="0">
              <a:buNone/>
            </a:pPr>
            <a:endParaRPr lang="en-GB" sz="1600" dirty="0">
              <a:latin typeface="+mj-lt"/>
            </a:endParaRPr>
          </a:p>
        </p:txBody>
      </p:sp>
    </p:spTree>
    <p:extLst>
      <p:ext uri="{BB962C8B-B14F-4D97-AF65-F5344CB8AC3E}">
        <p14:creationId xmlns:p14="http://schemas.microsoft.com/office/powerpoint/2010/main" val="125896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3043120"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Introduction 2 / Interlude </a:t>
            </a:r>
          </a:p>
        </p:txBody>
      </p:sp>
      <p:pic>
        <p:nvPicPr>
          <p:cNvPr id="3" name="Picture 2">
            <a:extLst>
              <a:ext uri="{FF2B5EF4-FFF2-40B4-BE49-F238E27FC236}">
                <a16:creationId xmlns:a16="http://schemas.microsoft.com/office/drawing/2014/main" id="{7F08432A-5F10-42CD-9B36-B1C3793518FE}"/>
              </a:ext>
            </a:extLst>
          </p:cNvPr>
          <p:cNvPicPr>
            <a:picLocks noChangeAspect="1"/>
          </p:cNvPicPr>
          <p:nvPr/>
        </p:nvPicPr>
        <p:blipFill rotWithShape="1">
          <a:blip r:embed="rId2"/>
          <a:srcRect l="25075" t="21877" r="25671" b="13016"/>
          <a:stretch/>
        </p:blipFill>
        <p:spPr>
          <a:xfrm>
            <a:off x="474138" y="814988"/>
            <a:ext cx="6837530" cy="5081529"/>
          </a:xfrm>
          <a:prstGeom prst="rect">
            <a:avLst/>
          </a:prstGeom>
        </p:spPr>
      </p:pic>
      <p:sp>
        <p:nvSpPr>
          <p:cNvPr id="7" name="Content Placeholder 2">
            <a:extLst>
              <a:ext uri="{FF2B5EF4-FFF2-40B4-BE49-F238E27FC236}">
                <a16:creationId xmlns:a16="http://schemas.microsoft.com/office/drawing/2014/main" id="{98420CAB-F184-4CFF-AFE7-84DC1D75251F}"/>
              </a:ext>
            </a:extLst>
          </p:cNvPr>
          <p:cNvSpPr txBox="1">
            <a:spLocks/>
          </p:cNvSpPr>
          <p:nvPr/>
        </p:nvSpPr>
        <p:spPr>
          <a:xfrm>
            <a:off x="7322957" y="1000957"/>
            <a:ext cx="4303883" cy="2295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As with ‘Is my team ploughing’ V.W uses material from the introduction as an Interlude to connect the verses.</a:t>
            </a:r>
          </a:p>
          <a:p>
            <a:pPr marL="0" indent="0">
              <a:buNone/>
            </a:pPr>
            <a:r>
              <a:rPr lang="en-GB" sz="1600" dirty="0">
                <a:latin typeface="+mj-lt"/>
              </a:rPr>
              <a:t>The 2</a:t>
            </a:r>
            <a:r>
              <a:rPr lang="en-GB" sz="1600" baseline="30000" dirty="0">
                <a:latin typeface="+mj-lt"/>
              </a:rPr>
              <a:t>nd</a:t>
            </a:r>
            <a:r>
              <a:rPr lang="en-GB" sz="1600" dirty="0">
                <a:latin typeface="+mj-lt"/>
              </a:rPr>
              <a:t> stanza is treated in a strophic manner (basically the same as verse 1) </a:t>
            </a:r>
          </a:p>
          <a:p>
            <a:pPr marL="0" indent="0">
              <a:buNone/>
            </a:pPr>
            <a:r>
              <a:rPr lang="en-GB" sz="1600" dirty="0">
                <a:latin typeface="+mj-lt"/>
              </a:rPr>
              <a:t>BUT…the accompaniment is developed by maintaining its </a:t>
            </a:r>
            <a:r>
              <a:rPr lang="en-GB" sz="1600" u="sng" dirty="0">
                <a:latin typeface="+mj-lt"/>
              </a:rPr>
              <a:t>rhythmic movement </a:t>
            </a:r>
            <a:r>
              <a:rPr lang="en-GB" sz="1600" dirty="0">
                <a:latin typeface="+mj-lt"/>
              </a:rPr>
              <a:t>throughout this verse. </a:t>
            </a:r>
          </a:p>
          <a:p>
            <a:pPr marL="0" indent="0">
              <a:buNone/>
            </a:pPr>
            <a:endParaRPr lang="en-GB" sz="1600" dirty="0">
              <a:latin typeface="+mj-lt"/>
            </a:endParaRPr>
          </a:p>
          <a:p>
            <a:pPr marL="0" indent="0">
              <a:buNone/>
            </a:pPr>
            <a:r>
              <a:rPr lang="en-GB" sz="1600" dirty="0">
                <a:latin typeface="+mj-lt"/>
              </a:rPr>
              <a:t> </a:t>
            </a:r>
          </a:p>
        </p:txBody>
      </p:sp>
      <p:sp>
        <p:nvSpPr>
          <p:cNvPr id="8" name="Content Placeholder 2">
            <a:extLst>
              <a:ext uri="{FF2B5EF4-FFF2-40B4-BE49-F238E27FC236}">
                <a16:creationId xmlns:a16="http://schemas.microsoft.com/office/drawing/2014/main" id="{4BC6E0DB-0E3D-478A-9178-44185A50DD4C}"/>
              </a:ext>
            </a:extLst>
          </p:cNvPr>
          <p:cNvSpPr txBox="1">
            <a:spLocks/>
          </p:cNvSpPr>
          <p:nvPr/>
        </p:nvSpPr>
        <p:spPr>
          <a:xfrm>
            <a:off x="7322957" y="3513796"/>
            <a:ext cx="4303882" cy="21870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accompaniment is no longer in stasis. The church bells are gently insistent during this verse.</a:t>
            </a:r>
          </a:p>
          <a:p>
            <a:pPr marL="0" indent="0">
              <a:buNone/>
            </a:pPr>
            <a:r>
              <a:rPr lang="en-GB" sz="1600" dirty="0">
                <a:latin typeface="+mj-lt"/>
              </a:rPr>
              <a:t>This changes the sense of timelessness. The pace of life and time is moving forward regardless of their peacefully distance from the surrounding world. They are above AND distant from the march of time, but NOT immune to it.</a:t>
            </a:r>
          </a:p>
          <a:p>
            <a:pPr marL="0" indent="0">
              <a:buNone/>
            </a:pPr>
            <a:endParaRPr lang="en-GB" sz="1600" dirty="0">
              <a:latin typeface="+mj-lt"/>
            </a:endParaRPr>
          </a:p>
          <a:p>
            <a:pPr marL="0" indent="0">
              <a:buNone/>
            </a:pPr>
            <a:r>
              <a:rPr lang="en-GB" sz="1600" dirty="0">
                <a:latin typeface="+mj-lt"/>
              </a:rPr>
              <a:t> </a:t>
            </a:r>
          </a:p>
        </p:txBody>
      </p:sp>
    </p:spTree>
    <p:extLst>
      <p:ext uri="{BB962C8B-B14F-4D97-AF65-F5344CB8AC3E}">
        <p14:creationId xmlns:p14="http://schemas.microsoft.com/office/powerpoint/2010/main" val="302336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70054" y="193593"/>
            <a:ext cx="997752"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2</a:t>
            </a:r>
          </a:p>
        </p:txBody>
      </p:sp>
      <p:pic>
        <p:nvPicPr>
          <p:cNvPr id="3" name="Picture 2">
            <a:extLst>
              <a:ext uri="{FF2B5EF4-FFF2-40B4-BE49-F238E27FC236}">
                <a16:creationId xmlns:a16="http://schemas.microsoft.com/office/drawing/2014/main" id="{73D88AE5-201E-4467-9D8C-94ACEA81AD31}"/>
              </a:ext>
            </a:extLst>
          </p:cNvPr>
          <p:cNvPicPr>
            <a:picLocks noChangeAspect="1"/>
          </p:cNvPicPr>
          <p:nvPr/>
        </p:nvPicPr>
        <p:blipFill rotWithShape="1">
          <a:blip r:embed="rId2"/>
          <a:srcRect l="26710" t="23379" r="24737" b="15772"/>
          <a:stretch/>
        </p:blipFill>
        <p:spPr>
          <a:xfrm>
            <a:off x="437888" y="1108188"/>
            <a:ext cx="6456949" cy="4549611"/>
          </a:xfrm>
          <a:prstGeom prst="rect">
            <a:avLst/>
          </a:prstGeom>
        </p:spPr>
      </p:pic>
      <p:sp>
        <p:nvSpPr>
          <p:cNvPr id="6" name="Content Placeholder 2">
            <a:extLst>
              <a:ext uri="{FF2B5EF4-FFF2-40B4-BE49-F238E27FC236}">
                <a16:creationId xmlns:a16="http://schemas.microsoft.com/office/drawing/2014/main" id="{8517C9FF-274F-4486-81DD-771F8BE1FF5F}"/>
              </a:ext>
            </a:extLst>
          </p:cNvPr>
          <p:cNvSpPr txBox="1">
            <a:spLocks/>
          </p:cNvSpPr>
          <p:nvPr/>
        </p:nvSpPr>
        <p:spPr>
          <a:xfrm>
            <a:off x="1167806" y="124179"/>
            <a:ext cx="8555768" cy="576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word painting: </a:t>
            </a:r>
            <a:r>
              <a:rPr lang="en-GB" sz="1600" i="1" dirty="0">
                <a:latin typeface="+mj-lt"/>
              </a:rPr>
              <a:t>‘coloured’</a:t>
            </a:r>
            <a:r>
              <a:rPr lang="en-GB" sz="1600" dirty="0">
                <a:latin typeface="+mj-lt"/>
              </a:rPr>
              <a:t> is treated as melisma. It is stretched over the colouristic change of tonality (F pentatonic), perhaps suggesting the wide ranging distance/views that they can see. </a:t>
            </a:r>
          </a:p>
          <a:p>
            <a:pPr marL="0" indent="0">
              <a:buNone/>
            </a:pPr>
            <a:endParaRPr lang="en-GB" sz="1600" dirty="0">
              <a:latin typeface="+mj-lt"/>
            </a:endParaRPr>
          </a:p>
          <a:p>
            <a:pPr marL="0" indent="0">
              <a:buNone/>
            </a:pPr>
            <a:r>
              <a:rPr lang="en-GB" sz="1600" dirty="0">
                <a:latin typeface="+mj-lt"/>
              </a:rPr>
              <a:t> </a:t>
            </a:r>
          </a:p>
        </p:txBody>
      </p:sp>
      <p:cxnSp>
        <p:nvCxnSpPr>
          <p:cNvPr id="7" name="Straight Arrow Connector 6">
            <a:extLst>
              <a:ext uri="{FF2B5EF4-FFF2-40B4-BE49-F238E27FC236}">
                <a16:creationId xmlns:a16="http://schemas.microsoft.com/office/drawing/2014/main" id="{EA685C3B-262F-4032-85E0-01437F3D04AB}"/>
              </a:ext>
            </a:extLst>
          </p:cNvPr>
          <p:cNvCxnSpPr>
            <a:cxnSpLocks/>
          </p:cNvCxnSpPr>
          <p:nvPr/>
        </p:nvCxnSpPr>
        <p:spPr>
          <a:xfrm>
            <a:off x="2957689" y="642559"/>
            <a:ext cx="338667" cy="5089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1A820BDF-FAF9-4FB7-8201-30593A8CD227}"/>
              </a:ext>
            </a:extLst>
          </p:cNvPr>
          <p:cNvSpPr txBox="1">
            <a:spLocks/>
          </p:cNvSpPr>
          <p:nvPr/>
        </p:nvSpPr>
        <p:spPr>
          <a:xfrm>
            <a:off x="6985001" y="1108188"/>
            <a:ext cx="4836696" cy="266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sense of being above the world is accentuated by the reference to the larks (see wider listening).</a:t>
            </a:r>
          </a:p>
          <a:p>
            <a:pPr marL="0" indent="0">
              <a:buNone/>
            </a:pPr>
            <a:r>
              <a:rPr lang="en-GB" sz="1600" dirty="0">
                <a:latin typeface="+mj-lt"/>
              </a:rPr>
              <a:t>The couple are experiencing uninterrupted beauty in an almost heavenly way. It is </a:t>
            </a:r>
            <a:r>
              <a:rPr lang="en-GB" sz="1600" b="1" dirty="0">
                <a:latin typeface="+mj-lt"/>
              </a:rPr>
              <a:t>reminiscent</a:t>
            </a:r>
            <a:r>
              <a:rPr lang="en-GB" sz="1600" dirty="0">
                <a:latin typeface="+mj-lt"/>
              </a:rPr>
              <a:t> of the garden of Eden (innocence before the fall). However, the call to church is </a:t>
            </a:r>
            <a:r>
              <a:rPr lang="en-GB" sz="1600" b="1" dirty="0">
                <a:latin typeface="+mj-lt"/>
              </a:rPr>
              <a:t>still</a:t>
            </a:r>
            <a:r>
              <a:rPr lang="en-GB" sz="1600" dirty="0">
                <a:latin typeface="+mj-lt"/>
              </a:rPr>
              <a:t> being ignored.</a:t>
            </a:r>
          </a:p>
          <a:p>
            <a:pPr marL="0" indent="0">
              <a:buNone/>
            </a:pPr>
            <a:r>
              <a:rPr lang="en-GB" sz="1600" dirty="0">
                <a:latin typeface="+mj-lt"/>
              </a:rPr>
              <a:t>Word painting: V.W. uses the leap up to C from G to accentuate </a:t>
            </a:r>
            <a:r>
              <a:rPr lang="en-GB" sz="1600" i="1" dirty="0">
                <a:latin typeface="+mj-lt"/>
              </a:rPr>
              <a:t>‘high’ </a:t>
            </a:r>
            <a:r>
              <a:rPr lang="en-GB" sz="1600" dirty="0">
                <a:latin typeface="+mj-lt"/>
              </a:rPr>
              <a:t>(45 – 46)</a:t>
            </a:r>
          </a:p>
          <a:p>
            <a:pPr marL="0" indent="0">
              <a:buNone/>
            </a:pPr>
            <a:r>
              <a:rPr lang="en-GB" sz="1600" dirty="0">
                <a:latin typeface="+mj-lt"/>
              </a:rPr>
              <a:t>The rhythms continue their reliable patterns at this point (the world continues to turn). </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
        <p:nvSpPr>
          <p:cNvPr id="10" name="Content Placeholder 2">
            <a:extLst>
              <a:ext uri="{FF2B5EF4-FFF2-40B4-BE49-F238E27FC236}">
                <a16:creationId xmlns:a16="http://schemas.microsoft.com/office/drawing/2014/main" id="{82F1022E-EFAD-4E8C-9E34-32B4D975C7A1}"/>
              </a:ext>
            </a:extLst>
          </p:cNvPr>
          <p:cNvSpPr txBox="1">
            <a:spLocks/>
          </p:cNvSpPr>
          <p:nvPr/>
        </p:nvSpPr>
        <p:spPr>
          <a:xfrm>
            <a:off x="6985000" y="3891096"/>
            <a:ext cx="4958644" cy="266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Wider Listening:                                                                                          </a:t>
            </a:r>
            <a:r>
              <a:rPr lang="en-GB" sz="1600" dirty="0">
                <a:latin typeface="+mj-lt"/>
              </a:rPr>
              <a:t>The lark is a very significant symbol for V.W. He uses it as the central character of an instrumental work (based on a poem by George Meredith).</a:t>
            </a:r>
          </a:p>
          <a:p>
            <a:pPr marL="0" indent="0">
              <a:buNone/>
            </a:pPr>
            <a:r>
              <a:rPr lang="en-GB" sz="1600" dirty="0">
                <a:latin typeface="+mj-lt"/>
              </a:rPr>
              <a:t>‘The Lark Ascending’ was written when WW1 began to take hold in Europe. It uses V.W’s mature compositional language and has much in common with the language of these songs (folk-derived modality etc.). It is now one of the most famous works by ANY 20</a:t>
            </a:r>
            <a:r>
              <a:rPr lang="en-GB" sz="1600" baseline="30000" dirty="0">
                <a:latin typeface="+mj-lt"/>
              </a:rPr>
              <a:t>th</a:t>
            </a:r>
            <a:r>
              <a:rPr lang="en-GB" sz="1600" dirty="0">
                <a:latin typeface="+mj-lt"/>
              </a:rPr>
              <a:t> century composer:</a:t>
            </a:r>
          </a:p>
          <a:p>
            <a:pPr marL="0" indent="0">
              <a:buNone/>
            </a:pPr>
            <a:r>
              <a:rPr lang="en-GB" sz="1600" dirty="0">
                <a:hlinkClick r:id="rId3"/>
              </a:rPr>
              <a:t>https://www.youtube.com/watch?v=UD39DV1A02s</a:t>
            </a:r>
            <a:endParaRPr lang="en-GB" sz="1600" dirty="0">
              <a:latin typeface="+mj-lt"/>
            </a:endParaRPr>
          </a:p>
          <a:p>
            <a:pPr marL="0" indent="0">
              <a:buNone/>
            </a:pPr>
            <a:r>
              <a:rPr lang="en-GB" sz="1600" dirty="0">
                <a:latin typeface="+mj-lt"/>
              </a:rPr>
              <a:t>. </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Tree>
    <p:extLst>
      <p:ext uri="{BB962C8B-B14F-4D97-AF65-F5344CB8AC3E}">
        <p14:creationId xmlns:p14="http://schemas.microsoft.com/office/powerpoint/2010/main" val="365184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02320" y="144184"/>
            <a:ext cx="143597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2</a:t>
            </a:r>
          </a:p>
        </p:txBody>
      </p:sp>
      <p:pic>
        <p:nvPicPr>
          <p:cNvPr id="3" name="Picture 2">
            <a:extLst>
              <a:ext uri="{FF2B5EF4-FFF2-40B4-BE49-F238E27FC236}">
                <a16:creationId xmlns:a16="http://schemas.microsoft.com/office/drawing/2014/main" id="{57B3CF0F-E6D1-4821-9AA1-0B0631F9F035}"/>
              </a:ext>
            </a:extLst>
          </p:cNvPr>
          <p:cNvPicPr>
            <a:picLocks noChangeAspect="1"/>
          </p:cNvPicPr>
          <p:nvPr/>
        </p:nvPicPr>
        <p:blipFill rotWithShape="1">
          <a:blip r:embed="rId2"/>
          <a:srcRect l="26184" t="22677" r="25000" b="12028"/>
          <a:stretch/>
        </p:blipFill>
        <p:spPr>
          <a:xfrm>
            <a:off x="921758" y="1480129"/>
            <a:ext cx="6233826" cy="4687972"/>
          </a:xfrm>
          <a:prstGeom prst="rect">
            <a:avLst/>
          </a:prstGeom>
        </p:spPr>
      </p:pic>
      <p:sp>
        <p:nvSpPr>
          <p:cNvPr id="6" name="Content Placeholder 2">
            <a:extLst>
              <a:ext uri="{FF2B5EF4-FFF2-40B4-BE49-F238E27FC236}">
                <a16:creationId xmlns:a16="http://schemas.microsoft.com/office/drawing/2014/main" id="{82E46D0D-1C5E-4B92-A5E3-FA20D0A6EB6E}"/>
              </a:ext>
            </a:extLst>
          </p:cNvPr>
          <p:cNvSpPr txBox="1">
            <a:spLocks/>
          </p:cNvSpPr>
          <p:nvPr/>
        </p:nvSpPr>
        <p:spPr>
          <a:xfrm>
            <a:off x="102320" y="550962"/>
            <a:ext cx="12010657" cy="690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V.W. </a:t>
            </a:r>
            <a:r>
              <a:rPr lang="en-GB" sz="1600" b="1" dirty="0">
                <a:latin typeface="+mj-lt"/>
              </a:rPr>
              <a:t>creates silence </a:t>
            </a:r>
            <a:r>
              <a:rPr lang="en-GB" sz="1600" dirty="0">
                <a:latin typeface="+mj-lt"/>
              </a:rPr>
              <a:t>whilst the voice sings </a:t>
            </a:r>
            <a:r>
              <a:rPr lang="en-GB" sz="1600" i="1" dirty="0">
                <a:latin typeface="+mj-lt"/>
              </a:rPr>
              <a:t>‘in the (sky)’. </a:t>
            </a:r>
            <a:r>
              <a:rPr lang="en-GB" sz="1600" dirty="0">
                <a:latin typeface="+mj-lt"/>
              </a:rPr>
              <a:t>This infers a BRIEF recognition of heavenly peace (looking to something beyond earth-bound life). This may seem like a fanciful interpretation, but it is important to remember that religious concepts of eternity/paradise beyond life were </a:t>
            </a:r>
            <a:r>
              <a:rPr lang="en-GB" sz="1600" b="1" dirty="0">
                <a:latin typeface="+mj-lt"/>
              </a:rPr>
              <a:t>fully </a:t>
            </a:r>
            <a:r>
              <a:rPr lang="en-GB" sz="1600" dirty="0">
                <a:latin typeface="+mj-lt"/>
              </a:rPr>
              <a:t>embedded cultural norms at that time.</a:t>
            </a:r>
          </a:p>
          <a:p>
            <a:pPr marL="0" indent="0">
              <a:buNone/>
            </a:pPr>
            <a:endParaRPr lang="en-GB" sz="1600" dirty="0">
              <a:latin typeface="+mj-lt"/>
            </a:endParaRP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
        <p:nvSpPr>
          <p:cNvPr id="7" name="Content Placeholder 2">
            <a:extLst>
              <a:ext uri="{FF2B5EF4-FFF2-40B4-BE49-F238E27FC236}">
                <a16:creationId xmlns:a16="http://schemas.microsoft.com/office/drawing/2014/main" id="{B0DC2169-6732-4B88-9A48-534F86380113}"/>
              </a:ext>
            </a:extLst>
          </p:cNvPr>
          <p:cNvSpPr txBox="1">
            <a:spLocks/>
          </p:cNvSpPr>
          <p:nvPr/>
        </p:nvSpPr>
        <p:spPr>
          <a:xfrm>
            <a:off x="3522110" y="1446108"/>
            <a:ext cx="2573890"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Interlude leading to Stanza 3</a:t>
            </a:r>
          </a:p>
        </p:txBody>
      </p:sp>
      <p:cxnSp>
        <p:nvCxnSpPr>
          <p:cNvPr id="8" name="Straight Arrow Connector 7">
            <a:extLst>
              <a:ext uri="{FF2B5EF4-FFF2-40B4-BE49-F238E27FC236}">
                <a16:creationId xmlns:a16="http://schemas.microsoft.com/office/drawing/2014/main" id="{E1BC3B91-925E-4D6F-BFF1-B98A2FE095A4}"/>
              </a:ext>
            </a:extLst>
          </p:cNvPr>
          <p:cNvCxnSpPr/>
          <p:nvPr/>
        </p:nvCxnSpPr>
        <p:spPr>
          <a:xfrm>
            <a:off x="2825786" y="1274518"/>
            <a:ext cx="240631" cy="1155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589E8F24-FF78-46AB-BFD2-7AE8054152A3}"/>
              </a:ext>
            </a:extLst>
          </p:cNvPr>
          <p:cNvSpPr txBox="1">
            <a:spLocks/>
          </p:cNvSpPr>
          <p:nvPr/>
        </p:nvSpPr>
        <p:spPr>
          <a:xfrm>
            <a:off x="7486082" y="2031528"/>
            <a:ext cx="4401118" cy="3585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harmonic pattern changes in these four bars.</a:t>
            </a:r>
          </a:p>
          <a:p>
            <a:pPr marL="0" indent="0">
              <a:buNone/>
            </a:pPr>
            <a:r>
              <a:rPr lang="en-GB" sz="1600" dirty="0">
                <a:latin typeface="+mj-lt"/>
              </a:rPr>
              <a:t>This time V.W. includes the D/F chord instead of the A/C chord.</a:t>
            </a:r>
          </a:p>
          <a:p>
            <a:pPr marL="0" indent="0">
              <a:buNone/>
            </a:pPr>
            <a:r>
              <a:rPr lang="en-GB" sz="1600" dirty="0">
                <a:latin typeface="+mj-lt"/>
              </a:rPr>
              <a:t>It is not a dramatic change</a:t>
            </a:r>
          </a:p>
          <a:p>
            <a:pPr marL="0" indent="0">
              <a:buNone/>
            </a:pPr>
            <a:r>
              <a:rPr lang="en-GB" sz="1600" dirty="0">
                <a:latin typeface="+mj-lt"/>
              </a:rPr>
              <a:t>BUT…</a:t>
            </a:r>
          </a:p>
          <a:p>
            <a:pPr marL="0" indent="0">
              <a:buNone/>
            </a:pPr>
            <a:r>
              <a:rPr lang="en-GB" sz="1600" dirty="0">
                <a:latin typeface="+mj-lt"/>
              </a:rPr>
              <a:t>The flattened sound of the F natural and dissonant quality of the D (against the overlying E/G chord) produces an unsettling relationship.</a:t>
            </a:r>
          </a:p>
          <a:p>
            <a:pPr marL="0" indent="0">
              <a:buNone/>
            </a:pPr>
            <a:r>
              <a:rPr lang="en-GB" sz="1600" dirty="0">
                <a:latin typeface="+mj-lt"/>
              </a:rPr>
              <a:t>Change is about to happen.</a:t>
            </a:r>
          </a:p>
          <a:p>
            <a:pPr marL="0" indent="0">
              <a:buNone/>
            </a:pPr>
            <a:r>
              <a:rPr lang="en-GB" sz="1600" dirty="0">
                <a:latin typeface="+mj-lt"/>
              </a:rPr>
              <a:t>Therefore: V.W. alters the harmonic pattern in this interlude to foreshadow the unsettling changes that are about to happen in the narrative.</a:t>
            </a:r>
          </a:p>
          <a:p>
            <a:pPr marL="0" indent="0">
              <a:buNone/>
            </a:pPr>
            <a:endParaRPr lang="en-GB" sz="1600" dirty="0">
              <a:latin typeface="+mj-lt"/>
            </a:endParaRPr>
          </a:p>
          <a:p>
            <a:pPr marL="0" indent="0">
              <a:buNone/>
            </a:pPr>
            <a:r>
              <a:rPr lang="en-GB" sz="1600" dirty="0">
                <a:latin typeface="+mj-lt"/>
              </a:rPr>
              <a:t> </a:t>
            </a:r>
          </a:p>
        </p:txBody>
      </p:sp>
      <p:cxnSp>
        <p:nvCxnSpPr>
          <p:cNvPr id="11" name="Straight Arrow Connector 10">
            <a:extLst>
              <a:ext uri="{FF2B5EF4-FFF2-40B4-BE49-F238E27FC236}">
                <a16:creationId xmlns:a16="http://schemas.microsoft.com/office/drawing/2014/main" id="{94520A8A-247D-49EC-B947-722C0E148B74}"/>
              </a:ext>
            </a:extLst>
          </p:cNvPr>
          <p:cNvCxnSpPr/>
          <p:nvPr/>
        </p:nvCxnSpPr>
        <p:spPr>
          <a:xfrm flipH="1">
            <a:off x="4969042" y="3824115"/>
            <a:ext cx="2550695" cy="7218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266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140682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3 and 4</a:t>
            </a:r>
          </a:p>
        </p:txBody>
      </p:sp>
      <p:pic>
        <p:nvPicPr>
          <p:cNvPr id="3" name="Picture 2">
            <a:extLst>
              <a:ext uri="{FF2B5EF4-FFF2-40B4-BE49-F238E27FC236}">
                <a16:creationId xmlns:a16="http://schemas.microsoft.com/office/drawing/2014/main" id="{34273141-5955-4FF9-8311-A201827C0D63}"/>
              </a:ext>
            </a:extLst>
          </p:cNvPr>
          <p:cNvPicPr>
            <a:picLocks noChangeAspect="1"/>
          </p:cNvPicPr>
          <p:nvPr/>
        </p:nvPicPr>
        <p:blipFill rotWithShape="1">
          <a:blip r:embed="rId2"/>
          <a:srcRect l="24737" t="25252" r="25394" b="12495"/>
          <a:stretch/>
        </p:blipFill>
        <p:spPr>
          <a:xfrm>
            <a:off x="433136" y="1058778"/>
            <a:ext cx="7303169" cy="5125707"/>
          </a:xfrm>
          <a:prstGeom prst="rect">
            <a:avLst/>
          </a:prstGeom>
        </p:spPr>
      </p:pic>
      <p:sp>
        <p:nvSpPr>
          <p:cNvPr id="6" name="Content Placeholder 2">
            <a:extLst>
              <a:ext uri="{FF2B5EF4-FFF2-40B4-BE49-F238E27FC236}">
                <a16:creationId xmlns:a16="http://schemas.microsoft.com/office/drawing/2014/main" id="{58E689EE-2D4F-4ED5-BADA-BBD07158FCEB}"/>
              </a:ext>
            </a:extLst>
          </p:cNvPr>
          <p:cNvSpPr txBox="1">
            <a:spLocks/>
          </p:cNvSpPr>
          <p:nvPr/>
        </p:nvSpPr>
        <p:spPr>
          <a:xfrm>
            <a:off x="609600" y="523181"/>
            <a:ext cx="9245600" cy="477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Stanza 3 is the start of a </a:t>
            </a:r>
            <a:r>
              <a:rPr lang="en-GB" sz="1600" b="1" dirty="0">
                <a:latin typeface="+mj-lt"/>
              </a:rPr>
              <a:t>new section</a:t>
            </a:r>
            <a:r>
              <a:rPr lang="en-GB" sz="1600" dirty="0">
                <a:latin typeface="+mj-lt"/>
              </a:rPr>
              <a:t>, with reworked/developed thematic material.</a:t>
            </a:r>
          </a:p>
          <a:p>
            <a:pPr marL="0" indent="0">
              <a:buNone/>
            </a:pPr>
            <a:endParaRPr lang="en-GB" sz="1600" dirty="0">
              <a:latin typeface="+mj-lt"/>
            </a:endParaRPr>
          </a:p>
          <a:p>
            <a:pPr marL="0" indent="0">
              <a:buNone/>
            </a:pPr>
            <a:r>
              <a:rPr lang="en-GB" sz="1600" dirty="0">
                <a:latin typeface="+mj-lt"/>
              </a:rPr>
              <a:t> </a:t>
            </a:r>
          </a:p>
        </p:txBody>
      </p:sp>
      <p:sp>
        <p:nvSpPr>
          <p:cNvPr id="7" name="Content Placeholder 2">
            <a:extLst>
              <a:ext uri="{FF2B5EF4-FFF2-40B4-BE49-F238E27FC236}">
                <a16:creationId xmlns:a16="http://schemas.microsoft.com/office/drawing/2014/main" id="{67F2BE9B-1B15-4BA3-8862-28995BF01A58}"/>
              </a:ext>
            </a:extLst>
          </p:cNvPr>
          <p:cNvSpPr txBox="1">
            <a:spLocks/>
          </p:cNvSpPr>
          <p:nvPr/>
        </p:nvSpPr>
        <p:spPr>
          <a:xfrm>
            <a:off x="7736305" y="1250689"/>
            <a:ext cx="4368946" cy="3230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Task: </a:t>
            </a:r>
          </a:p>
          <a:p>
            <a:pPr marL="0" indent="0">
              <a:buNone/>
            </a:pPr>
            <a:r>
              <a:rPr lang="en-GB" sz="1600" b="1" dirty="0">
                <a:latin typeface="+mj-lt"/>
              </a:rPr>
              <a:t>1. </a:t>
            </a:r>
            <a:r>
              <a:rPr lang="en-GB" sz="1600" dirty="0">
                <a:latin typeface="+mj-lt"/>
              </a:rPr>
              <a:t>Identify and describe </a:t>
            </a:r>
            <a:r>
              <a:rPr lang="en-GB" sz="1600" b="1" dirty="0">
                <a:latin typeface="+mj-lt"/>
              </a:rPr>
              <a:t>5 </a:t>
            </a:r>
            <a:r>
              <a:rPr lang="en-GB" sz="1600" dirty="0">
                <a:latin typeface="+mj-lt"/>
              </a:rPr>
              <a:t>new/reworked musical features/ideas that are introduced from bar 52.</a:t>
            </a:r>
          </a:p>
          <a:p>
            <a:pPr marL="0" indent="0">
              <a:buNone/>
            </a:pPr>
            <a:r>
              <a:rPr lang="en-GB" sz="1600" b="1" dirty="0">
                <a:latin typeface="+mj-lt"/>
              </a:rPr>
              <a:t>2.</a:t>
            </a:r>
            <a:r>
              <a:rPr lang="en-GB" sz="1600" b="1" dirty="0"/>
              <a:t> </a:t>
            </a:r>
            <a:r>
              <a:rPr lang="en-GB" sz="1600" dirty="0">
                <a:latin typeface="+mj-lt"/>
              </a:rPr>
              <a:t>Identify and describe </a:t>
            </a:r>
            <a:r>
              <a:rPr lang="en-GB" sz="1600" b="1" dirty="0">
                <a:latin typeface="+mj-lt"/>
              </a:rPr>
              <a:t>ONE </a:t>
            </a:r>
            <a:r>
              <a:rPr lang="en-GB" sz="1600" dirty="0">
                <a:latin typeface="+mj-lt"/>
              </a:rPr>
              <a:t>way that V.W. creates a dramatic musical emphasis to underline/accentuate the narrative (anywhere between bar 52 and bar 78).</a:t>
            </a:r>
          </a:p>
          <a:p>
            <a:pPr marL="0" indent="0">
              <a:buNone/>
            </a:pPr>
            <a:r>
              <a:rPr lang="en-GB" sz="1600" dirty="0">
                <a:latin typeface="+mj-lt"/>
              </a:rPr>
              <a:t>Clues: compare and contrast the thematic material in this section with previous musical shapes. </a:t>
            </a:r>
          </a:p>
          <a:p>
            <a:pPr marL="0" indent="0">
              <a:buNone/>
            </a:pPr>
            <a:r>
              <a:rPr lang="en-GB" sz="1600" dirty="0">
                <a:latin typeface="+mj-lt"/>
              </a:rPr>
              <a:t>What does ‘inversion’ mean?</a:t>
            </a:r>
          </a:p>
          <a:p>
            <a:pPr marL="0" indent="0">
              <a:buNone/>
            </a:pPr>
            <a:endParaRPr lang="en-GB" sz="1600" dirty="0">
              <a:latin typeface="+mj-lt"/>
            </a:endParaRPr>
          </a:p>
          <a:p>
            <a:pPr marL="0" indent="0">
              <a:buNone/>
            </a:pPr>
            <a:endParaRPr lang="en-GB" sz="1600" dirty="0">
              <a:latin typeface="+mj-lt"/>
            </a:endParaRPr>
          </a:p>
          <a:p>
            <a:pPr marL="0" indent="0">
              <a:buNone/>
            </a:pPr>
            <a:r>
              <a:rPr lang="en-GB" sz="1600" dirty="0">
                <a:latin typeface="+mj-lt"/>
              </a:rPr>
              <a:t> </a:t>
            </a:r>
          </a:p>
        </p:txBody>
      </p:sp>
    </p:spTree>
    <p:extLst>
      <p:ext uri="{BB962C8B-B14F-4D97-AF65-F5344CB8AC3E}">
        <p14:creationId xmlns:p14="http://schemas.microsoft.com/office/powerpoint/2010/main" val="64100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D0913-7D0B-4201-8DBD-A9D65D458E0A}"/>
              </a:ext>
            </a:extLst>
          </p:cNvPr>
          <p:cNvPicPr>
            <a:picLocks noChangeAspect="1"/>
          </p:cNvPicPr>
          <p:nvPr/>
        </p:nvPicPr>
        <p:blipFill rotWithShape="1">
          <a:blip r:embed="rId2"/>
          <a:srcRect l="25263" t="24782" r="25790" b="12029"/>
          <a:stretch/>
        </p:blipFill>
        <p:spPr>
          <a:xfrm>
            <a:off x="1727920" y="681591"/>
            <a:ext cx="8228879" cy="5972575"/>
          </a:xfrm>
          <a:prstGeom prst="rect">
            <a:avLst/>
          </a:prstGeom>
        </p:spPr>
      </p:pic>
      <p:sp>
        <p:nvSpPr>
          <p:cNvPr id="6" name="Content Placeholder 2">
            <a:extLst>
              <a:ext uri="{FF2B5EF4-FFF2-40B4-BE49-F238E27FC236}">
                <a16:creationId xmlns:a16="http://schemas.microsoft.com/office/drawing/2014/main" id="{90AC78EF-E40E-456E-A629-5BBFE02CE7A4}"/>
              </a:ext>
            </a:extLst>
          </p:cNvPr>
          <p:cNvSpPr txBox="1">
            <a:spLocks/>
          </p:cNvSpPr>
          <p:nvPr/>
        </p:nvSpPr>
        <p:spPr>
          <a:xfrm>
            <a:off x="181343" y="144184"/>
            <a:ext cx="140682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3 and 4</a:t>
            </a:r>
          </a:p>
        </p:txBody>
      </p:sp>
    </p:spTree>
    <p:extLst>
      <p:ext uri="{BB962C8B-B14F-4D97-AF65-F5344CB8AC3E}">
        <p14:creationId xmlns:p14="http://schemas.microsoft.com/office/powerpoint/2010/main" val="88545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E41D9E7-11C3-4FE6-95B0-F616D3476B96}"/>
              </a:ext>
            </a:extLst>
          </p:cNvPr>
          <p:cNvSpPr>
            <a:spLocks noGrp="1" noChangeArrowheads="1"/>
          </p:cNvSpPr>
          <p:nvPr>
            <p:ph idx="1"/>
          </p:nvPr>
        </p:nvSpPr>
        <p:spPr bwMode="auto">
          <a:xfrm>
            <a:off x="0" y="271208"/>
            <a:ext cx="3222008" cy="28642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1" indent="0" algn="l" defTabSz="914400" rtl="0" eaLnBrk="0" fontAlgn="base" latinLnBrk="0" hangingPunct="0">
              <a:lnSpc>
                <a:spcPct val="100000"/>
              </a:lnSpc>
              <a:spcBef>
                <a:spcPct val="0"/>
              </a:spcBef>
              <a:spcAft>
                <a:spcPct val="0"/>
              </a:spcAft>
              <a:buClrTx/>
              <a:buSzTx/>
              <a:buNone/>
              <a:tabLst/>
            </a:pPr>
            <a:r>
              <a:rPr lang="en-US" altLang="en-US" sz="1500" i="1" dirty="0">
                <a:solidFill>
                  <a:srgbClr val="202122"/>
                </a:solidFill>
                <a:latin typeface="+mj-lt"/>
              </a:rPr>
              <a:t>1. I</a:t>
            </a:r>
            <a:r>
              <a:rPr kumimoji="0" lang="en-US" altLang="en-US" sz="1500" b="0" i="1" u="none" strike="noStrike" cap="none" normalizeH="0" baseline="0" dirty="0">
                <a:ln>
                  <a:noFill/>
                </a:ln>
                <a:solidFill>
                  <a:srgbClr val="202122"/>
                </a:solidFill>
                <a:effectLst/>
                <a:latin typeface="+mj-lt"/>
              </a:rPr>
              <a:t>n summertime on Bredon</a:t>
            </a:r>
            <a:endParaRPr kumimoji="0" lang="en-US" altLang="en-US" sz="1500" b="0" i="0" u="none" strike="noStrike" cap="none" normalizeH="0" baseline="0" dirty="0">
              <a:ln>
                <a:noFill/>
              </a:ln>
              <a:solidFill>
                <a:srgbClr val="202122"/>
              </a:solidFill>
              <a:effectLst/>
              <a:latin typeface="+mj-l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rPr>
              <a:t>The bells they sound so clear;</a:t>
            </a:r>
            <a:endParaRPr kumimoji="0" lang="en-US" altLang="en-US" sz="1500" b="0" i="0" u="none" strike="noStrike" cap="none" normalizeH="0" baseline="0" dirty="0">
              <a:ln>
                <a:noFill/>
              </a:ln>
              <a:solidFill>
                <a:srgbClr val="202122"/>
              </a:solidFill>
              <a:effectLst/>
              <a:latin typeface="+mj-l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rPr>
              <a:t>Round both the shires they ring them</a:t>
            </a:r>
            <a:endParaRPr kumimoji="0" lang="en-US" altLang="en-US" sz="1500" b="0" i="0" u="none" strike="noStrike" cap="none" normalizeH="0" baseline="0" dirty="0">
              <a:ln>
                <a:noFill/>
              </a:ln>
              <a:solidFill>
                <a:srgbClr val="202122"/>
              </a:solidFill>
              <a:effectLst/>
              <a:latin typeface="+mj-l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rPr>
              <a:t>In steeples far and near,</a:t>
            </a:r>
            <a:endParaRPr kumimoji="0" lang="en-US" altLang="en-US" sz="1500" b="0" i="0" u="none" strike="noStrike" cap="none" normalizeH="0" baseline="0" dirty="0">
              <a:ln>
                <a:noFill/>
              </a:ln>
              <a:solidFill>
                <a:srgbClr val="202122"/>
              </a:solidFill>
              <a:effectLst/>
              <a:latin typeface="+mj-l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rPr>
              <a:t>A happy noise to hear.</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rgbClr val="202122"/>
              </a:solidFill>
              <a:effectLst/>
              <a:latin typeface="+mj-l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cs typeface="Arial" panose="020B0604020202020204" pitchFamily="34" charset="0"/>
              </a:rPr>
              <a:t>2. Here of a Sunday morning</a:t>
            </a:r>
            <a:endParaRPr kumimoji="0" lang="en-US" altLang="en-US" sz="1500" b="0" i="0" u="none" strike="noStrike" cap="none" normalizeH="0" baseline="0" dirty="0">
              <a:ln>
                <a:noFill/>
              </a:ln>
              <a:solidFill>
                <a:srgbClr val="202122"/>
              </a:solidFill>
              <a:effectLst/>
              <a:latin typeface="+mj-l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cs typeface="Arial" panose="020B0604020202020204" pitchFamily="34" charset="0"/>
              </a:rPr>
              <a:t>My love and I would lie,</a:t>
            </a:r>
            <a:endParaRPr kumimoji="0" lang="en-US" altLang="en-US" sz="1500" b="0" i="0" u="none" strike="noStrike" cap="none" normalizeH="0" baseline="0" dirty="0">
              <a:ln>
                <a:noFill/>
              </a:ln>
              <a:solidFill>
                <a:srgbClr val="202122"/>
              </a:solidFill>
              <a:effectLst/>
              <a:latin typeface="+mj-l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cs typeface="Arial" panose="020B0604020202020204" pitchFamily="34" charset="0"/>
              </a:rPr>
              <a:t>And see the </a:t>
            </a:r>
            <a:r>
              <a:rPr kumimoji="0" lang="en-US" altLang="en-US" sz="1500" b="0" i="1" u="none" strike="noStrike" cap="none" normalizeH="0" baseline="0" dirty="0" err="1">
                <a:ln>
                  <a:noFill/>
                </a:ln>
                <a:solidFill>
                  <a:srgbClr val="202122"/>
                </a:solidFill>
                <a:effectLst/>
                <a:latin typeface="+mj-lt"/>
                <a:cs typeface="Arial" panose="020B0604020202020204" pitchFamily="34" charset="0"/>
              </a:rPr>
              <a:t>coloured</a:t>
            </a:r>
            <a:r>
              <a:rPr kumimoji="0" lang="en-US" altLang="en-US" sz="1500" b="0" i="1" u="none" strike="noStrike" cap="none" normalizeH="0" baseline="0" dirty="0">
                <a:ln>
                  <a:noFill/>
                </a:ln>
                <a:solidFill>
                  <a:srgbClr val="202122"/>
                </a:solidFill>
                <a:effectLst/>
                <a:latin typeface="+mj-lt"/>
                <a:cs typeface="Arial" panose="020B0604020202020204" pitchFamily="34" charset="0"/>
              </a:rPr>
              <a:t> counties,</a:t>
            </a:r>
            <a:endParaRPr kumimoji="0" lang="en-US" altLang="en-US" sz="1500" b="0" i="0" u="none" strike="noStrike" cap="none" normalizeH="0" baseline="0" dirty="0">
              <a:ln>
                <a:noFill/>
              </a:ln>
              <a:solidFill>
                <a:srgbClr val="202122"/>
              </a:solidFill>
              <a:effectLst/>
              <a:latin typeface="+mj-l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cs typeface="Arial" panose="020B0604020202020204" pitchFamily="34" charset="0"/>
              </a:rPr>
              <a:t>And hear the larks so high</a:t>
            </a:r>
            <a:endParaRPr kumimoji="0" lang="en-US" altLang="en-US" sz="1500" b="0" i="0" u="none" strike="noStrike" cap="none" normalizeH="0" baseline="0" dirty="0">
              <a:ln>
                <a:noFill/>
              </a:ln>
              <a:solidFill>
                <a:srgbClr val="202122"/>
              </a:solidFill>
              <a:effectLst/>
              <a:latin typeface="+mj-l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202122"/>
                </a:solidFill>
                <a:effectLst/>
                <a:latin typeface="+mj-lt"/>
                <a:cs typeface="Arial" panose="020B0604020202020204" pitchFamily="34" charset="0"/>
              </a:rPr>
              <a:t>About us in the sky.</a:t>
            </a:r>
            <a:endParaRPr kumimoji="0" lang="en-US" altLang="en-US" sz="1500" b="0" i="0" u="none" strike="noStrike" cap="none" normalizeH="0" baseline="0" dirty="0">
              <a:ln>
                <a:noFill/>
              </a:ln>
              <a:solidFill>
                <a:srgbClr val="202122"/>
              </a:solidFill>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ADC26E64-A493-4B71-A556-8674E75BCADC}"/>
              </a:ext>
            </a:extLst>
          </p:cNvPr>
          <p:cNvSpPr txBox="1">
            <a:spLocks noChangeArrowheads="1"/>
          </p:cNvSpPr>
          <p:nvPr/>
        </p:nvSpPr>
        <p:spPr bwMode="auto">
          <a:xfrm>
            <a:off x="0" y="3188369"/>
            <a:ext cx="3119739" cy="28642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3. The bells would ring to call her</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In valleys miles away;</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"Come all to church, good people;</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Good people come and pray."</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But here my love would stay.</a:t>
            </a:r>
          </a:p>
          <a:p>
            <a:pPr marL="457200" lvl="1" indent="-457200" eaLnBrk="0" fontAlgn="base" hangingPunct="0">
              <a:lnSpc>
                <a:spcPct val="100000"/>
              </a:lnSpc>
              <a:spcBef>
                <a:spcPct val="0"/>
              </a:spcBef>
              <a:spcAft>
                <a:spcPct val="0"/>
              </a:spcAft>
              <a:buFontTx/>
              <a:buNone/>
            </a:pP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4.  And I would turn and answer</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Among the springing thyme,</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"Oh, peal upon our wedding,</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we will hear the chime,</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come to church in time."</a:t>
            </a:r>
            <a:endParaRPr lang="en-US" altLang="en-US" sz="1500" dirty="0">
              <a:solidFill>
                <a:srgbClr val="202122"/>
              </a:solidFill>
              <a:latin typeface="+mj-lt"/>
              <a:cs typeface="Arial" panose="020B0604020202020204" pitchFamily="34" charset="0"/>
            </a:endParaRPr>
          </a:p>
          <a:p>
            <a:pPr marL="0" indent="0" eaLnBrk="0" fontAlgn="base" hangingPunct="0">
              <a:lnSpc>
                <a:spcPct val="100000"/>
              </a:lnSpc>
              <a:spcBef>
                <a:spcPct val="0"/>
              </a:spcBef>
              <a:spcAft>
                <a:spcPct val="0"/>
              </a:spcAft>
              <a:buFontTx/>
              <a:buNone/>
            </a:pPr>
            <a:endParaRPr lang="en-US" altLang="en-US" sz="1800" dirty="0">
              <a:latin typeface="Arial" panose="020B0604020202020204" pitchFamily="34" charset="0"/>
            </a:endParaRPr>
          </a:p>
        </p:txBody>
      </p:sp>
      <p:sp>
        <p:nvSpPr>
          <p:cNvPr id="6" name="Rectangle 1">
            <a:extLst>
              <a:ext uri="{FF2B5EF4-FFF2-40B4-BE49-F238E27FC236}">
                <a16:creationId xmlns:a16="http://schemas.microsoft.com/office/drawing/2014/main" id="{7301531A-79AB-4EA5-A426-94A539C026B0}"/>
              </a:ext>
            </a:extLst>
          </p:cNvPr>
          <p:cNvSpPr txBox="1">
            <a:spLocks noChangeArrowheads="1"/>
          </p:cNvSpPr>
          <p:nvPr/>
        </p:nvSpPr>
        <p:spPr bwMode="auto">
          <a:xfrm>
            <a:off x="9091983" y="271208"/>
            <a:ext cx="3088104" cy="28642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5. But when the snows at Christmas</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On Bredon top were </a:t>
            </a:r>
            <a:r>
              <a:rPr lang="en-US" altLang="en-US" sz="1500" i="1" dirty="0" err="1">
                <a:solidFill>
                  <a:srgbClr val="202122"/>
                </a:solidFill>
                <a:latin typeface="+mj-lt"/>
                <a:cs typeface="Arial" panose="020B0604020202020204" pitchFamily="34" charset="0"/>
              </a:rPr>
              <a:t>strown</a:t>
            </a:r>
            <a:r>
              <a:rPr lang="en-US" altLang="en-US" sz="1500" i="1" dirty="0">
                <a:solidFill>
                  <a:srgbClr val="202122"/>
                </a:solidFill>
                <a:latin typeface="+mj-lt"/>
                <a:cs typeface="Arial" panose="020B0604020202020204" pitchFamily="34" charset="0"/>
              </a:rPr>
              <a:t>,</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My love rose up so early</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stole out unbeknown</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went to church alone.</a:t>
            </a:r>
          </a:p>
          <a:p>
            <a:pPr marL="457200" lvl="1" indent="-457200" eaLnBrk="0" fontAlgn="base" hangingPunct="0">
              <a:lnSpc>
                <a:spcPct val="100000"/>
              </a:lnSpc>
              <a:spcBef>
                <a:spcPct val="0"/>
              </a:spcBef>
              <a:spcAft>
                <a:spcPct val="0"/>
              </a:spcAft>
              <a:buFontTx/>
              <a:buNone/>
            </a:pP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6. They tolled the one bell only,</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Groom there was none to see,</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The mourners followed after,</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so to church went she,</a:t>
            </a:r>
            <a:endParaRPr lang="en-US" altLang="en-US" sz="1500" dirty="0">
              <a:solidFill>
                <a:srgbClr val="202122"/>
              </a:solidFill>
              <a:latin typeface="+mj-lt"/>
              <a:cs typeface="Arial" panose="020B0604020202020204" pitchFamily="34" charset="0"/>
            </a:endParaRP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would not wait for me.</a:t>
            </a:r>
            <a:endParaRPr lang="en-US" altLang="en-US" sz="1500" dirty="0">
              <a:solidFill>
                <a:srgbClr val="202122"/>
              </a:solidFill>
              <a:latin typeface="+mj-lt"/>
              <a:cs typeface="Arial" panose="020B0604020202020204" pitchFamily="34" charset="0"/>
            </a:endParaRPr>
          </a:p>
          <a:p>
            <a:pPr marL="0" indent="0" eaLnBrk="0" fontAlgn="base" hangingPunct="0">
              <a:lnSpc>
                <a:spcPct val="100000"/>
              </a:lnSpc>
              <a:spcBef>
                <a:spcPct val="0"/>
              </a:spcBef>
              <a:spcAft>
                <a:spcPct val="0"/>
              </a:spcAft>
              <a:buFontTx/>
              <a:buNone/>
            </a:pPr>
            <a:endParaRPr lang="en-US" altLang="en-US" sz="1800" dirty="0">
              <a:latin typeface="Arial" panose="020B0604020202020204" pitchFamily="34" charset="0"/>
            </a:endParaRPr>
          </a:p>
        </p:txBody>
      </p:sp>
      <p:sp>
        <p:nvSpPr>
          <p:cNvPr id="7" name="Rectangle 1">
            <a:extLst>
              <a:ext uri="{FF2B5EF4-FFF2-40B4-BE49-F238E27FC236}">
                <a16:creationId xmlns:a16="http://schemas.microsoft.com/office/drawing/2014/main" id="{7C5D2625-EEBF-4B72-A1A2-95ED29BAB1DF}"/>
              </a:ext>
            </a:extLst>
          </p:cNvPr>
          <p:cNvSpPr txBox="1">
            <a:spLocks noChangeArrowheads="1"/>
          </p:cNvSpPr>
          <p:nvPr/>
        </p:nvSpPr>
        <p:spPr bwMode="auto">
          <a:xfrm>
            <a:off x="9091983" y="3188369"/>
            <a:ext cx="3088104" cy="14792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7. The bells they sound on Bredon,</a:t>
            </a: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And still the steeples hum,</a:t>
            </a: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"Come all to church, good people."</a:t>
            </a: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O noisy bells, be dumb;</a:t>
            </a:r>
          </a:p>
          <a:p>
            <a:pPr marL="457200" lvl="1" indent="-457200" eaLnBrk="0" fontAlgn="base" hangingPunct="0">
              <a:lnSpc>
                <a:spcPct val="100000"/>
              </a:lnSpc>
              <a:spcBef>
                <a:spcPct val="0"/>
              </a:spcBef>
              <a:spcAft>
                <a:spcPct val="0"/>
              </a:spcAft>
              <a:buFontTx/>
              <a:buNone/>
            </a:pPr>
            <a:r>
              <a:rPr lang="en-US" altLang="en-US" sz="1500" i="1" dirty="0">
                <a:solidFill>
                  <a:srgbClr val="202122"/>
                </a:solidFill>
                <a:latin typeface="+mj-lt"/>
                <a:cs typeface="Arial" panose="020B0604020202020204" pitchFamily="34" charset="0"/>
              </a:rPr>
              <a:t>I hear you, I will come.</a:t>
            </a:r>
          </a:p>
          <a:p>
            <a:pPr marL="0" indent="0" eaLnBrk="0" fontAlgn="base" hangingPunct="0">
              <a:lnSpc>
                <a:spcPct val="100000"/>
              </a:lnSpc>
              <a:spcBef>
                <a:spcPct val="0"/>
              </a:spcBef>
              <a:spcAft>
                <a:spcPct val="0"/>
              </a:spcAft>
              <a:buFontTx/>
              <a:buNone/>
            </a:pPr>
            <a:endParaRPr lang="en-US" altLang="en-US" sz="1800" dirty="0">
              <a:latin typeface="Arial" panose="020B0604020202020204" pitchFamily="34" charset="0"/>
            </a:endParaRPr>
          </a:p>
        </p:txBody>
      </p:sp>
      <p:pic>
        <p:nvPicPr>
          <p:cNvPr id="1026" name="Picture 2" descr="A good walk: Bredon Hill, Worcestershire | The Times">
            <a:extLst>
              <a:ext uri="{FF2B5EF4-FFF2-40B4-BE49-F238E27FC236}">
                <a16:creationId xmlns:a16="http://schemas.microsoft.com/office/drawing/2014/main" id="{FE1DC702-4B34-4737-ABDE-8FD393C47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721" y="477844"/>
            <a:ext cx="7678556" cy="5119039"/>
          </a:xfrm>
          <a:prstGeom prst="rect">
            <a:avLst/>
          </a:prstGeom>
          <a:noFill/>
          <a:effectLst>
            <a:softEdge rad="7747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8250818-DB00-4C9B-97A2-96EED816F575}"/>
              </a:ext>
            </a:extLst>
          </p:cNvPr>
          <p:cNvSpPr txBox="1">
            <a:spLocks/>
          </p:cNvSpPr>
          <p:nvPr/>
        </p:nvSpPr>
        <p:spPr>
          <a:xfrm>
            <a:off x="3677652" y="5596883"/>
            <a:ext cx="4836695" cy="611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mj-lt"/>
              </a:rPr>
              <a:t>Bredon Hill: this picture shows part of the Iron Age ramparts and the surrounding rural landscape.</a:t>
            </a:r>
          </a:p>
        </p:txBody>
      </p:sp>
    </p:spTree>
    <p:extLst>
      <p:ext uri="{BB962C8B-B14F-4D97-AF65-F5344CB8AC3E}">
        <p14:creationId xmlns:p14="http://schemas.microsoft.com/office/powerpoint/2010/main" val="1415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324BA-5CBB-4FB5-8979-8184544395AE}"/>
              </a:ext>
            </a:extLst>
          </p:cNvPr>
          <p:cNvPicPr>
            <a:picLocks noChangeAspect="1"/>
          </p:cNvPicPr>
          <p:nvPr/>
        </p:nvPicPr>
        <p:blipFill rotWithShape="1">
          <a:blip r:embed="rId2"/>
          <a:srcRect l="26315" t="23847" r="24737" b="23262"/>
          <a:stretch/>
        </p:blipFill>
        <p:spPr>
          <a:xfrm>
            <a:off x="1091456" y="849539"/>
            <a:ext cx="9474944" cy="5756285"/>
          </a:xfrm>
          <a:prstGeom prst="rect">
            <a:avLst/>
          </a:prstGeom>
        </p:spPr>
      </p:pic>
      <p:sp>
        <p:nvSpPr>
          <p:cNvPr id="7" name="Content Placeholder 2">
            <a:extLst>
              <a:ext uri="{FF2B5EF4-FFF2-40B4-BE49-F238E27FC236}">
                <a16:creationId xmlns:a16="http://schemas.microsoft.com/office/drawing/2014/main" id="{71DE2552-542A-4AC6-8BBA-D1DEDE5EC05F}"/>
              </a:ext>
            </a:extLst>
          </p:cNvPr>
          <p:cNvSpPr txBox="1">
            <a:spLocks/>
          </p:cNvSpPr>
          <p:nvPr/>
        </p:nvSpPr>
        <p:spPr>
          <a:xfrm>
            <a:off x="181343" y="144184"/>
            <a:ext cx="140682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3 and 4</a:t>
            </a:r>
          </a:p>
        </p:txBody>
      </p:sp>
    </p:spTree>
    <p:extLst>
      <p:ext uri="{BB962C8B-B14F-4D97-AF65-F5344CB8AC3E}">
        <p14:creationId xmlns:p14="http://schemas.microsoft.com/office/powerpoint/2010/main" val="5124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7882"/>
            <a:ext cx="140682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3 and 4</a:t>
            </a:r>
          </a:p>
        </p:txBody>
      </p:sp>
      <p:pic>
        <p:nvPicPr>
          <p:cNvPr id="3" name="Picture 2">
            <a:extLst>
              <a:ext uri="{FF2B5EF4-FFF2-40B4-BE49-F238E27FC236}">
                <a16:creationId xmlns:a16="http://schemas.microsoft.com/office/drawing/2014/main" id="{34273141-5955-4FF9-8311-A201827C0D63}"/>
              </a:ext>
            </a:extLst>
          </p:cNvPr>
          <p:cNvPicPr>
            <a:picLocks noChangeAspect="1"/>
          </p:cNvPicPr>
          <p:nvPr/>
        </p:nvPicPr>
        <p:blipFill rotWithShape="1">
          <a:blip r:embed="rId2"/>
          <a:srcRect l="24737" t="25252" r="25394" b="12495"/>
          <a:stretch/>
        </p:blipFill>
        <p:spPr>
          <a:xfrm>
            <a:off x="2783624" y="1495797"/>
            <a:ext cx="6079958" cy="4267200"/>
          </a:xfrm>
          <a:prstGeom prst="rect">
            <a:avLst/>
          </a:prstGeom>
        </p:spPr>
      </p:pic>
      <p:sp>
        <p:nvSpPr>
          <p:cNvPr id="7" name="Content Placeholder 2">
            <a:extLst>
              <a:ext uri="{FF2B5EF4-FFF2-40B4-BE49-F238E27FC236}">
                <a16:creationId xmlns:a16="http://schemas.microsoft.com/office/drawing/2014/main" id="{67F2BE9B-1B15-4BA3-8862-28995BF01A58}"/>
              </a:ext>
            </a:extLst>
          </p:cNvPr>
          <p:cNvSpPr txBox="1">
            <a:spLocks/>
          </p:cNvSpPr>
          <p:nvPr/>
        </p:nvSpPr>
        <p:spPr>
          <a:xfrm>
            <a:off x="527709" y="334103"/>
            <a:ext cx="11136582" cy="724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melodic pitch shape seems new, but is closely related to/derived from the earlier melodies via use of common rhythmic features, particularly the use of dotted rhythms and triplet figures. The use of Q or Triplet melismatic figures is also a common feature.                                  The new versions may be interpreted as variations of the earlier material (including inverted ideas).</a:t>
            </a:r>
          </a:p>
        </p:txBody>
      </p:sp>
      <p:sp>
        <p:nvSpPr>
          <p:cNvPr id="8" name="Content Placeholder 2">
            <a:extLst>
              <a:ext uri="{FF2B5EF4-FFF2-40B4-BE49-F238E27FC236}">
                <a16:creationId xmlns:a16="http://schemas.microsoft.com/office/drawing/2014/main" id="{4F0F5434-9FFE-4F4E-9D56-95F324494FB1}"/>
              </a:ext>
            </a:extLst>
          </p:cNvPr>
          <p:cNvSpPr txBox="1">
            <a:spLocks/>
          </p:cNvSpPr>
          <p:nvPr/>
        </p:nvSpPr>
        <p:spPr>
          <a:xfrm>
            <a:off x="48584" y="1501369"/>
            <a:ext cx="2709629" cy="784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a:latin typeface="+mj-lt"/>
              </a:rPr>
              <a:t>Poco animato </a:t>
            </a:r>
            <a:r>
              <a:rPr lang="en-GB" sz="1600" dirty="0">
                <a:latin typeface="+mj-lt"/>
              </a:rPr>
              <a:t>at b.52 leads to </a:t>
            </a:r>
            <a:r>
              <a:rPr lang="en-GB" sz="1600" i="1" dirty="0">
                <a:latin typeface="+mj-lt"/>
              </a:rPr>
              <a:t>animato </a:t>
            </a:r>
            <a:r>
              <a:rPr lang="en-GB" sz="1600" dirty="0">
                <a:latin typeface="+mj-lt"/>
              </a:rPr>
              <a:t>at b.58 (increasingly lively over these 6 bars).</a:t>
            </a:r>
            <a:endParaRPr lang="en-GB" sz="1600" i="1" dirty="0">
              <a:latin typeface="+mj-lt"/>
            </a:endParaRPr>
          </a:p>
          <a:p>
            <a:pPr marL="0" indent="0">
              <a:buNone/>
            </a:pPr>
            <a:endParaRPr lang="en-GB" sz="1600" dirty="0">
              <a:latin typeface="+mj-lt"/>
            </a:endParaRPr>
          </a:p>
          <a:p>
            <a:pPr marL="0" indent="0">
              <a:buNone/>
            </a:pPr>
            <a:r>
              <a:rPr lang="en-GB" sz="1600" dirty="0">
                <a:latin typeface="+mj-lt"/>
              </a:rPr>
              <a:t> </a:t>
            </a:r>
          </a:p>
        </p:txBody>
      </p:sp>
      <p:cxnSp>
        <p:nvCxnSpPr>
          <p:cNvPr id="5" name="Straight Arrow Connector 4">
            <a:extLst>
              <a:ext uri="{FF2B5EF4-FFF2-40B4-BE49-F238E27FC236}">
                <a16:creationId xmlns:a16="http://schemas.microsoft.com/office/drawing/2014/main" id="{9F572904-E136-4491-84D5-3687B7B5F644}"/>
              </a:ext>
            </a:extLst>
          </p:cNvPr>
          <p:cNvCxnSpPr>
            <a:cxnSpLocks/>
          </p:cNvCxnSpPr>
          <p:nvPr/>
        </p:nvCxnSpPr>
        <p:spPr>
          <a:xfrm flipV="1">
            <a:off x="2744799" y="1689855"/>
            <a:ext cx="445660" cy="2948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CF38E23A-10C2-49BD-8DEF-D823DE472682}"/>
              </a:ext>
            </a:extLst>
          </p:cNvPr>
          <p:cNvCxnSpPr>
            <a:cxnSpLocks/>
          </p:cNvCxnSpPr>
          <p:nvPr/>
        </p:nvCxnSpPr>
        <p:spPr>
          <a:xfrm>
            <a:off x="2744799" y="1984701"/>
            <a:ext cx="1615240" cy="18380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CDAAF588-837C-480C-A026-303ADA4D29DD}"/>
              </a:ext>
            </a:extLst>
          </p:cNvPr>
          <p:cNvSpPr txBox="1">
            <a:spLocks/>
          </p:cNvSpPr>
          <p:nvPr/>
        </p:nvSpPr>
        <p:spPr>
          <a:xfrm>
            <a:off x="49170" y="2418575"/>
            <a:ext cx="2744799" cy="1442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accompaniment is now more </a:t>
            </a:r>
            <a:r>
              <a:rPr lang="en-GB" sz="1600" u="sng" dirty="0">
                <a:latin typeface="+mj-lt"/>
              </a:rPr>
              <a:t>regular and insistent</a:t>
            </a:r>
            <a:r>
              <a:rPr lang="en-GB" sz="1600" dirty="0">
                <a:latin typeface="+mj-lt"/>
              </a:rPr>
              <a:t>: the parallel 4ths/5ths in the R.H of the piano are unwavering in their rhythmic pattern (again, a pattern representing bells).</a:t>
            </a:r>
          </a:p>
          <a:p>
            <a:pPr marL="0" indent="0">
              <a:buNone/>
            </a:pPr>
            <a:endParaRPr lang="en-GB" sz="1600" dirty="0">
              <a:latin typeface="+mj-lt"/>
            </a:endParaRPr>
          </a:p>
          <a:p>
            <a:pPr marL="0" indent="0">
              <a:buNone/>
            </a:pPr>
            <a:r>
              <a:rPr lang="en-GB" sz="1600" dirty="0">
                <a:latin typeface="+mj-lt"/>
              </a:rPr>
              <a:t> </a:t>
            </a:r>
          </a:p>
        </p:txBody>
      </p:sp>
      <p:sp>
        <p:nvSpPr>
          <p:cNvPr id="12" name="Content Placeholder 2">
            <a:extLst>
              <a:ext uri="{FF2B5EF4-FFF2-40B4-BE49-F238E27FC236}">
                <a16:creationId xmlns:a16="http://schemas.microsoft.com/office/drawing/2014/main" id="{2ABDB7E0-EE8E-4EEB-AA15-61E7D382AA2B}"/>
              </a:ext>
            </a:extLst>
          </p:cNvPr>
          <p:cNvSpPr txBox="1">
            <a:spLocks/>
          </p:cNvSpPr>
          <p:nvPr/>
        </p:nvSpPr>
        <p:spPr>
          <a:xfrm>
            <a:off x="4360039" y="3342140"/>
            <a:ext cx="2301658" cy="307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Cm/E flat tied over 2 bars</a:t>
            </a:r>
          </a:p>
          <a:p>
            <a:pPr marL="0" indent="0">
              <a:buNone/>
            </a:pPr>
            <a:endParaRPr lang="en-GB" sz="1600" dirty="0">
              <a:latin typeface="+mj-lt"/>
            </a:endParaRPr>
          </a:p>
          <a:p>
            <a:pPr marL="0" indent="0">
              <a:buNone/>
            </a:pPr>
            <a:r>
              <a:rPr lang="en-GB" sz="1600" dirty="0">
                <a:latin typeface="+mj-lt"/>
              </a:rPr>
              <a:t> </a:t>
            </a:r>
          </a:p>
        </p:txBody>
      </p:sp>
      <p:cxnSp>
        <p:nvCxnSpPr>
          <p:cNvPr id="16" name="Straight Arrow Connector 15">
            <a:extLst>
              <a:ext uri="{FF2B5EF4-FFF2-40B4-BE49-F238E27FC236}">
                <a16:creationId xmlns:a16="http://schemas.microsoft.com/office/drawing/2014/main" id="{6E9ED275-E350-47A9-9916-04A8D9D8EB47}"/>
              </a:ext>
            </a:extLst>
          </p:cNvPr>
          <p:cNvCxnSpPr>
            <a:cxnSpLocks/>
          </p:cNvCxnSpPr>
          <p:nvPr/>
        </p:nvCxnSpPr>
        <p:spPr>
          <a:xfrm flipV="1">
            <a:off x="5328356" y="3203063"/>
            <a:ext cx="93048" cy="1708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basicmusictheory.com: B-flat major pentatonic scale">
            <a:extLst>
              <a:ext uri="{FF2B5EF4-FFF2-40B4-BE49-F238E27FC236}">
                <a16:creationId xmlns:a16="http://schemas.microsoft.com/office/drawing/2014/main" id="{E8BA74B3-CAA5-443A-9D5F-05B8CD750C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6" t="12583" b="18819"/>
          <a:stretch/>
        </p:blipFill>
        <p:spPr bwMode="auto">
          <a:xfrm>
            <a:off x="9056469" y="1334135"/>
            <a:ext cx="2412395" cy="698424"/>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A5C13E38-CA2F-4CE1-A8DE-8A2A8678EC55}"/>
              </a:ext>
            </a:extLst>
          </p:cNvPr>
          <p:cNvSpPr txBox="1">
            <a:spLocks/>
          </p:cNvSpPr>
          <p:nvPr/>
        </p:nvSpPr>
        <p:spPr>
          <a:xfrm>
            <a:off x="7609217" y="1111885"/>
            <a:ext cx="4373532" cy="33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melodic scale here: </a:t>
            </a:r>
            <a:r>
              <a:rPr lang="en-GB" sz="1600" b="1" dirty="0">
                <a:latin typeface="+mj-lt"/>
              </a:rPr>
              <a:t>B flat major </a:t>
            </a:r>
            <a:r>
              <a:rPr lang="en-GB" sz="1600" dirty="0">
                <a:latin typeface="+mj-lt"/>
              </a:rPr>
              <a:t>pentatonic. </a:t>
            </a:r>
          </a:p>
          <a:p>
            <a:pPr marL="0" indent="0">
              <a:buNone/>
            </a:pPr>
            <a:endParaRPr lang="en-GB" sz="1600" dirty="0">
              <a:latin typeface="+mj-lt"/>
            </a:endParaRPr>
          </a:p>
          <a:p>
            <a:pPr marL="0" indent="0">
              <a:buNone/>
            </a:pPr>
            <a:r>
              <a:rPr lang="en-GB" sz="1600" dirty="0">
                <a:latin typeface="+mj-lt"/>
              </a:rPr>
              <a:t> </a:t>
            </a:r>
          </a:p>
        </p:txBody>
      </p:sp>
      <p:sp>
        <p:nvSpPr>
          <p:cNvPr id="20" name="Content Placeholder 2">
            <a:extLst>
              <a:ext uri="{FF2B5EF4-FFF2-40B4-BE49-F238E27FC236}">
                <a16:creationId xmlns:a16="http://schemas.microsoft.com/office/drawing/2014/main" id="{02321707-CE79-4B90-B1AF-567276619475}"/>
              </a:ext>
            </a:extLst>
          </p:cNvPr>
          <p:cNvSpPr txBox="1">
            <a:spLocks/>
          </p:cNvSpPr>
          <p:nvPr/>
        </p:nvSpPr>
        <p:spPr>
          <a:xfrm>
            <a:off x="8816694" y="2032559"/>
            <a:ext cx="3166055" cy="1371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Remember: the same notes are in </a:t>
            </a:r>
            <a:r>
              <a:rPr lang="en-GB" sz="1600" b="1" dirty="0">
                <a:latin typeface="+mj-lt"/>
              </a:rPr>
              <a:t>G </a:t>
            </a:r>
            <a:r>
              <a:rPr lang="en-GB" sz="1600" dirty="0">
                <a:latin typeface="+mj-lt"/>
              </a:rPr>
              <a:t>min pentatonic (relative Min) and are also present in G Aeolian </a:t>
            </a:r>
            <a:r>
              <a:rPr lang="en-GB" sz="1600" i="1" dirty="0">
                <a:latin typeface="+mj-lt"/>
              </a:rPr>
              <a:t>and</a:t>
            </a:r>
            <a:r>
              <a:rPr lang="en-GB" sz="1600" dirty="0">
                <a:latin typeface="+mj-lt"/>
              </a:rPr>
              <a:t> G Mixolydian. There can </a:t>
            </a:r>
            <a:r>
              <a:rPr lang="en-GB" sz="1600" b="1" dirty="0">
                <a:latin typeface="+mj-lt"/>
              </a:rPr>
              <a:t>often</a:t>
            </a:r>
            <a:r>
              <a:rPr lang="en-GB" sz="1600" dirty="0">
                <a:latin typeface="+mj-lt"/>
              </a:rPr>
              <a:t> be several options when identifying modes. </a:t>
            </a:r>
          </a:p>
          <a:p>
            <a:pPr marL="0" indent="0">
              <a:buNone/>
            </a:pPr>
            <a:endParaRPr lang="en-GB" sz="1600" dirty="0">
              <a:latin typeface="+mj-lt"/>
            </a:endParaRPr>
          </a:p>
          <a:p>
            <a:pPr marL="0" indent="0">
              <a:buNone/>
            </a:pPr>
            <a:r>
              <a:rPr lang="en-GB" sz="1600" dirty="0">
                <a:latin typeface="+mj-lt"/>
              </a:rPr>
              <a:t> </a:t>
            </a:r>
          </a:p>
        </p:txBody>
      </p:sp>
      <p:sp>
        <p:nvSpPr>
          <p:cNvPr id="21" name="Content Placeholder 2">
            <a:extLst>
              <a:ext uri="{FF2B5EF4-FFF2-40B4-BE49-F238E27FC236}">
                <a16:creationId xmlns:a16="http://schemas.microsoft.com/office/drawing/2014/main" id="{9C4836E6-2B9D-4533-A13E-A7534D4447E0}"/>
              </a:ext>
            </a:extLst>
          </p:cNvPr>
          <p:cNvSpPr txBox="1">
            <a:spLocks/>
          </p:cNvSpPr>
          <p:nvPr/>
        </p:nvSpPr>
        <p:spPr>
          <a:xfrm>
            <a:off x="8816694" y="3429820"/>
            <a:ext cx="3375306" cy="486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So…the loose </a:t>
            </a:r>
            <a:r>
              <a:rPr lang="en-GB" sz="1600" b="1" dirty="0">
                <a:latin typeface="+mj-lt"/>
              </a:rPr>
              <a:t>tonal centre </a:t>
            </a:r>
            <a:r>
              <a:rPr lang="en-GB" sz="1600" dirty="0">
                <a:latin typeface="+mj-lt"/>
              </a:rPr>
              <a:t>here may be the relative major of the tonic minor… </a:t>
            </a:r>
          </a:p>
          <a:p>
            <a:pPr marL="0" indent="0">
              <a:buNone/>
            </a:pPr>
            <a:endParaRPr lang="en-GB" sz="1600" dirty="0">
              <a:latin typeface="+mj-lt"/>
            </a:endParaRPr>
          </a:p>
          <a:p>
            <a:pPr marL="0" indent="0">
              <a:buNone/>
            </a:pPr>
            <a:r>
              <a:rPr lang="en-GB" sz="1600" dirty="0">
                <a:latin typeface="+mj-lt"/>
              </a:rPr>
              <a:t> </a:t>
            </a:r>
          </a:p>
        </p:txBody>
      </p:sp>
      <p:sp>
        <p:nvSpPr>
          <p:cNvPr id="22" name="Content Placeholder 2">
            <a:extLst>
              <a:ext uri="{FF2B5EF4-FFF2-40B4-BE49-F238E27FC236}">
                <a16:creationId xmlns:a16="http://schemas.microsoft.com/office/drawing/2014/main" id="{1957E82A-33DE-4BF6-88A9-E67280A61D8C}"/>
              </a:ext>
            </a:extLst>
          </p:cNvPr>
          <p:cNvSpPr txBox="1">
            <a:spLocks/>
          </p:cNvSpPr>
          <p:nvPr/>
        </p:nvSpPr>
        <p:spPr>
          <a:xfrm>
            <a:off x="1016707" y="5894690"/>
            <a:ext cx="7896727" cy="808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chord is new: it is a diminished chord of B+7. The relationship between f and B natural is a </a:t>
            </a:r>
            <a:r>
              <a:rPr lang="en-GB" sz="1600" b="1" dirty="0">
                <a:latin typeface="+mj-lt"/>
              </a:rPr>
              <a:t>tri-tone</a:t>
            </a:r>
            <a:r>
              <a:rPr lang="en-GB" sz="1600" dirty="0">
                <a:latin typeface="+mj-lt"/>
              </a:rPr>
              <a:t> and creates tension during the call to attend church. Does it fit to the system of piled up 3rds? Yes, if it is re-ordered as B  D  F  A.</a:t>
            </a:r>
          </a:p>
          <a:p>
            <a:pPr marL="0" indent="0">
              <a:buNone/>
            </a:pPr>
            <a:endParaRPr lang="en-GB" sz="1600" dirty="0">
              <a:latin typeface="+mj-lt"/>
            </a:endParaRPr>
          </a:p>
          <a:p>
            <a:pPr marL="0" indent="0">
              <a:buNone/>
            </a:pPr>
            <a:r>
              <a:rPr lang="en-GB" sz="1600" dirty="0">
                <a:latin typeface="+mj-lt"/>
              </a:rPr>
              <a:t> </a:t>
            </a:r>
          </a:p>
        </p:txBody>
      </p:sp>
      <p:cxnSp>
        <p:nvCxnSpPr>
          <p:cNvPr id="19" name="Straight Arrow Connector 18">
            <a:extLst>
              <a:ext uri="{FF2B5EF4-FFF2-40B4-BE49-F238E27FC236}">
                <a16:creationId xmlns:a16="http://schemas.microsoft.com/office/drawing/2014/main" id="{9BF8BEA1-7C25-4D31-AC9B-00E4B2F4AC07}"/>
              </a:ext>
            </a:extLst>
          </p:cNvPr>
          <p:cNvCxnSpPr/>
          <p:nvPr/>
        </p:nvCxnSpPr>
        <p:spPr>
          <a:xfrm flipV="1">
            <a:off x="3484955" y="5497397"/>
            <a:ext cx="745958" cy="3593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Content Placeholder 2">
            <a:extLst>
              <a:ext uri="{FF2B5EF4-FFF2-40B4-BE49-F238E27FC236}">
                <a16:creationId xmlns:a16="http://schemas.microsoft.com/office/drawing/2014/main" id="{E10D3236-5283-4DCD-8197-BD8F98404E6F}"/>
              </a:ext>
            </a:extLst>
          </p:cNvPr>
          <p:cNvSpPr txBox="1">
            <a:spLocks/>
          </p:cNvSpPr>
          <p:nvPr/>
        </p:nvSpPr>
        <p:spPr>
          <a:xfrm>
            <a:off x="8865809" y="3900729"/>
            <a:ext cx="2922804" cy="298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 Dorian melody</a:t>
            </a:r>
          </a:p>
          <a:p>
            <a:pPr marL="0" indent="0">
              <a:buNone/>
            </a:pPr>
            <a:endParaRPr lang="en-GB" sz="1600" dirty="0">
              <a:latin typeface="+mj-lt"/>
            </a:endParaRPr>
          </a:p>
          <a:p>
            <a:pPr marL="0" indent="0">
              <a:buNone/>
            </a:pPr>
            <a:r>
              <a:rPr lang="en-GB" sz="1600" dirty="0">
                <a:latin typeface="+mj-lt"/>
              </a:rPr>
              <a:t> </a:t>
            </a:r>
          </a:p>
        </p:txBody>
      </p:sp>
      <p:sp>
        <p:nvSpPr>
          <p:cNvPr id="26" name="Content Placeholder 2">
            <a:extLst>
              <a:ext uri="{FF2B5EF4-FFF2-40B4-BE49-F238E27FC236}">
                <a16:creationId xmlns:a16="http://schemas.microsoft.com/office/drawing/2014/main" id="{F4C02211-0AD6-4BC1-A050-FFB3A64485D2}"/>
              </a:ext>
            </a:extLst>
          </p:cNvPr>
          <p:cNvSpPr txBox="1">
            <a:spLocks/>
          </p:cNvSpPr>
          <p:nvPr/>
        </p:nvSpPr>
        <p:spPr>
          <a:xfrm>
            <a:off x="9460090" y="5583214"/>
            <a:ext cx="2666210" cy="1119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E flat tonality at bar 61 creates an uplifting/positive and compelling feeling (</a:t>
            </a:r>
            <a:r>
              <a:rPr lang="en-GB" sz="1600" i="1" dirty="0">
                <a:latin typeface="+mj-lt"/>
              </a:rPr>
              <a:t>‘good people, come and pray’</a:t>
            </a:r>
            <a:r>
              <a:rPr lang="en-GB" sz="1600" dirty="0">
                <a:latin typeface="+mj-lt"/>
              </a:rPr>
              <a:t>)</a:t>
            </a:r>
          </a:p>
          <a:p>
            <a:pPr marL="0" indent="0">
              <a:buNone/>
            </a:pPr>
            <a:endParaRPr lang="en-GB" sz="1600" dirty="0">
              <a:latin typeface="+mj-lt"/>
            </a:endParaRPr>
          </a:p>
          <a:p>
            <a:pPr marL="0" indent="0">
              <a:buNone/>
            </a:pPr>
            <a:r>
              <a:rPr lang="en-GB" sz="1600" dirty="0">
                <a:latin typeface="+mj-lt"/>
              </a:rPr>
              <a:t> </a:t>
            </a:r>
          </a:p>
        </p:txBody>
      </p:sp>
      <p:cxnSp>
        <p:nvCxnSpPr>
          <p:cNvPr id="24" name="Straight Arrow Connector 23">
            <a:extLst>
              <a:ext uri="{FF2B5EF4-FFF2-40B4-BE49-F238E27FC236}">
                <a16:creationId xmlns:a16="http://schemas.microsoft.com/office/drawing/2014/main" id="{D0814625-79E9-4D6B-858C-26E8E880C7E0}"/>
              </a:ext>
            </a:extLst>
          </p:cNvPr>
          <p:cNvCxnSpPr>
            <a:cxnSpLocks/>
          </p:cNvCxnSpPr>
          <p:nvPr/>
        </p:nvCxnSpPr>
        <p:spPr>
          <a:xfrm flipH="1" flipV="1">
            <a:off x="7840387" y="5622078"/>
            <a:ext cx="1628918" cy="704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0" name="Picture 29">
            <a:extLst>
              <a:ext uri="{FF2B5EF4-FFF2-40B4-BE49-F238E27FC236}">
                <a16:creationId xmlns:a16="http://schemas.microsoft.com/office/drawing/2014/main" id="{23FCDBC8-8A4A-4E71-9F1A-D7AFD5D5E217}"/>
              </a:ext>
            </a:extLst>
          </p:cNvPr>
          <p:cNvPicPr>
            <a:picLocks noChangeAspect="1"/>
          </p:cNvPicPr>
          <p:nvPr/>
        </p:nvPicPr>
        <p:blipFill rotWithShape="1">
          <a:blip r:embed="rId2"/>
          <a:srcRect l="60658" t="25252" r="26494" b="64484"/>
          <a:stretch/>
        </p:blipFill>
        <p:spPr>
          <a:xfrm>
            <a:off x="1403837" y="3916174"/>
            <a:ext cx="1566360" cy="703552"/>
          </a:xfrm>
          <a:prstGeom prst="rect">
            <a:avLst/>
          </a:prstGeom>
        </p:spPr>
      </p:pic>
      <p:sp>
        <p:nvSpPr>
          <p:cNvPr id="31" name="Content Placeholder 2">
            <a:extLst>
              <a:ext uri="{FF2B5EF4-FFF2-40B4-BE49-F238E27FC236}">
                <a16:creationId xmlns:a16="http://schemas.microsoft.com/office/drawing/2014/main" id="{D67FCA79-7C6D-475D-A1EE-FAD427672E99}"/>
              </a:ext>
            </a:extLst>
          </p:cNvPr>
          <p:cNvSpPr txBox="1">
            <a:spLocks/>
          </p:cNvSpPr>
          <p:nvPr/>
        </p:nvSpPr>
        <p:spPr>
          <a:xfrm>
            <a:off x="61997" y="4529434"/>
            <a:ext cx="2585156" cy="1007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Word painting: high tessitura descends to a 9</a:t>
            </a:r>
            <a:r>
              <a:rPr lang="en-GB" sz="1600" baseline="30000" dirty="0">
                <a:latin typeface="+mj-lt"/>
              </a:rPr>
              <a:t>th</a:t>
            </a:r>
            <a:r>
              <a:rPr lang="en-GB" sz="1600" dirty="0">
                <a:latin typeface="+mj-lt"/>
              </a:rPr>
              <a:t> deeper (more than an octave) for </a:t>
            </a:r>
            <a:r>
              <a:rPr lang="en-GB" sz="1600" i="1" dirty="0">
                <a:latin typeface="+mj-lt"/>
              </a:rPr>
              <a:t>‘valleys miles away’</a:t>
            </a:r>
            <a:r>
              <a:rPr lang="en-GB" sz="1600" dirty="0">
                <a:latin typeface="+mj-lt"/>
              </a:rPr>
              <a:t> </a:t>
            </a:r>
          </a:p>
          <a:p>
            <a:pPr marL="0" indent="0">
              <a:buNone/>
            </a:pPr>
            <a:endParaRPr lang="en-GB" sz="1600" dirty="0">
              <a:latin typeface="+mj-lt"/>
            </a:endParaRPr>
          </a:p>
          <a:p>
            <a:pPr marL="0" indent="0">
              <a:buNone/>
            </a:pPr>
            <a:r>
              <a:rPr lang="en-GB" sz="1600" dirty="0">
                <a:latin typeface="+mj-lt"/>
              </a:rPr>
              <a:t> </a:t>
            </a:r>
          </a:p>
        </p:txBody>
      </p:sp>
      <p:cxnSp>
        <p:nvCxnSpPr>
          <p:cNvPr id="28" name="Straight Arrow Connector 27">
            <a:extLst>
              <a:ext uri="{FF2B5EF4-FFF2-40B4-BE49-F238E27FC236}">
                <a16:creationId xmlns:a16="http://schemas.microsoft.com/office/drawing/2014/main" id="{BBC30774-A1B1-4C73-93BE-87E5D0CF38B8}"/>
              </a:ext>
            </a:extLst>
          </p:cNvPr>
          <p:cNvCxnSpPr/>
          <p:nvPr/>
        </p:nvCxnSpPr>
        <p:spPr>
          <a:xfrm>
            <a:off x="1867815" y="3954464"/>
            <a:ext cx="1334486" cy="177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32" name="Picture 8" descr="basicmusictheory.com: dorian mode">
            <a:extLst>
              <a:ext uri="{FF2B5EF4-FFF2-40B4-BE49-F238E27FC236}">
                <a16:creationId xmlns:a16="http://schemas.microsoft.com/office/drawing/2014/main" id="{CC29574B-D0C8-4D28-B9D2-D90A52748F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33" t="26657" b="14349"/>
          <a:stretch/>
        </p:blipFill>
        <p:spPr bwMode="auto">
          <a:xfrm>
            <a:off x="8876799" y="4225375"/>
            <a:ext cx="2911814" cy="5942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5CD0D536-AA36-42F9-B514-97D081350EB9}"/>
              </a:ext>
            </a:extLst>
          </p:cNvPr>
          <p:cNvCxnSpPr>
            <a:cxnSpLocks/>
          </p:cNvCxnSpPr>
          <p:nvPr/>
        </p:nvCxnSpPr>
        <p:spPr>
          <a:xfrm>
            <a:off x="4671701" y="4069468"/>
            <a:ext cx="4241733" cy="91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Content Placeholder 2">
            <a:extLst>
              <a:ext uri="{FF2B5EF4-FFF2-40B4-BE49-F238E27FC236}">
                <a16:creationId xmlns:a16="http://schemas.microsoft.com/office/drawing/2014/main" id="{5A9406BC-3924-4C70-AD78-DB207B5E5AC2}"/>
              </a:ext>
            </a:extLst>
          </p:cNvPr>
          <p:cNvSpPr txBox="1">
            <a:spLocks/>
          </p:cNvSpPr>
          <p:nvPr/>
        </p:nvSpPr>
        <p:spPr>
          <a:xfrm>
            <a:off x="4689428" y="3757405"/>
            <a:ext cx="838995" cy="298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i="1" dirty="0">
                <a:latin typeface="+mj-lt"/>
              </a:rPr>
              <a:t>Forte!</a:t>
            </a:r>
          </a:p>
          <a:p>
            <a:pPr marL="0" indent="0">
              <a:buNone/>
            </a:pPr>
            <a:endParaRPr lang="en-GB" sz="1600" dirty="0">
              <a:latin typeface="+mj-lt"/>
            </a:endParaRPr>
          </a:p>
          <a:p>
            <a:pPr marL="0" indent="0">
              <a:buNone/>
            </a:pPr>
            <a:r>
              <a:rPr lang="en-GB" sz="1600" dirty="0">
                <a:latin typeface="+mj-lt"/>
              </a:rPr>
              <a:t> </a:t>
            </a:r>
          </a:p>
        </p:txBody>
      </p:sp>
      <p:sp>
        <p:nvSpPr>
          <p:cNvPr id="29" name="Content Placeholder 2">
            <a:extLst>
              <a:ext uri="{FF2B5EF4-FFF2-40B4-BE49-F238E27FC236}">
                <a16:creationId xmlns:a16="http://schemas.microsoft.com/office/drawing/2014/main" id="{62CB0C2F-1CF1-EE55-3CF0-EAE5C1D08C09}"/>
              </a:ext>
            </a:extLst>
          </p:cNvPr>
          <p:cNvSpPr txBox="1">
            <a:spLocks/>
          </p:cNvSpPr>
          <p:nvPr/>
        </p:nvSpPr>
        <p:spPr>
          <a:xfrm>
            <a:off x="1588168" y="25153"/>
            <a:ext cx="9245600" cy="3395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Stanza 3 is the start of a </a:t>
            </a:r>
            <a:r>
              <a:rPr lang="en-GB" sz="1600" b="1" dirty="0">
                <a:latin typeface="+mj-lt"/>
              </a:rPr>
              <a:t>new section</a:t>
            </a:r>
            <a:r>
              <a:rPr lang="en-GB" sz="1600" dirty="0">
                <a:latin typeface="+mj-lt"/>
              </a:rPr>
              <a:t>, with reworked/developed thematic material.</a:t>
            </a:r>
          </a:p>
          <a:p>
            <a:pPr marL="0" indent="0">
              <a:buNone/>
            </a:pPr>
            <a:endParaRPr lang="en-GB" sz="1600" dirty="0">
              <a:latin typeface="+mj-lt"/>
            </a:endParaRPr>
          </a:p>
          <a:p>
            <a:pPr marL="0" indent="0">
              <a:buNone/>
            </a:pPr>
            <a:r>
              <a:rPr lang="en-GB" sz="1600" dirty="0">
                <a:latin typeface="+mj-lt"/>
              </a:rPr>
              <a:t> </a:t>
            </a:r>
          </a:p>
        </p:txBody>
      </p:sp>
      <p:cxnSp>
        <p:nvCxnSpPr>
          <p:cNvPr id="33" name="Straight Arrow Connector 32">
            <a:extLst>
              <a:ext uri="{FF2B5EF4-FFF2-40B4-BE49-F238E27FC236}">
                <a16:creationId xmlns:a16="http://schemas.microsoft.com/office/drawing/2014/main" id="{DAE72C09-1213-C263-B340-6955B8C0A5E4}"/>
              </a:ext>
            </a:extLst>
          </p:cNvPr>
          <p:cNvCxnSpPr>
            <a:cxnSpLocks/>
          </p:cNvCxnSpPr>
          <p:nvPr/>
        </p:nvCxnSpPr>
        <p:spPr>
          <a:xfrm flipH="1">
            <a:off x="6393719" y="1058455"/>
            <a:ext cx="1040508" cy="29123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1026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D0913-7D0B-4201-8DBD-A9D65D458E0A}"/>
              </a:ext>
            </a:extLst>
          </p:cNvPr>
          <p:cNvPicPr>
            <a:picLocks noChangeAspect="1"/>
          </p:cNvPicPr>
          <p:nvPr/>
        </p:nvPicPr>
        <p:blipFill rotWithShape="1">
          <a:blip r:embed="rId2"/>
          <a:srcRect l="25263" t="24782" r="25790" b="12029"/>
          <a:stretch/>
        </p:blipFill>
        <p:spPr>
          <a:xfrm>
            <a:off x="1877795" y="1345659"/>
            <a:ext cx="6825765" cy="4954185"/>
          </a:xfrm>
          <a:prstGeom prst="rect">
            <a:avLst/>
          </a:prstGeom>
        </p:spPr>
      </p:pic>
      <p:sp>
        <p:nvSpPr>
          <p:cNvPr id="6" name="Content Placeholder 2">
            <a:extLst>
              <a:ext uri="{FF2B5EF4-FFF2-40B4-BE49-F238E27FC236}">
                <a16:creationId xmlns:a16="http://schemas.microsoft.com/office/drawing/2014/main" id="{90AC78EF-E40E-456E-A629-5BBFE02CE7A4}"/>
              </a:ext>
            </a:extLst>
          </p:cNvPr>
          <p:cNvSpPr txBox="1">
            <a:spLocks/>
          </p:cNvSpPr>
          <p:nvPr/>
        </p:nvSpPr>
        <p:spPr>
          <a:xfrm>
            <a:off x="181343" y="144184"/>
            <a:ext cx="140682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3 and 4</a:t>
            </a:r>
          </a:p>
        </p:txBody>
      </p:sp>
      <p:sp>
        <p:nvSpPr>
          <p:cNvPr id="4" name="Content Placeholder 2">
            <a:extLst>
              <a:ext uri="{FF2B5EF4-FFF2-40B4-BE49-F238E27FC236}">
                <a16:creationId xmlns:a16="http://schemas.microsoft.com/office/drawing/2014/main" id="{6EC91CA0-C1A1-4DAA-BC8F-10EB5DE6DF26}"/>
              </a:ext>
            </a:extLst>
          </p:cNvPr>
          <p:cNvSpPr txBox="1">
            <a:spLocks/>
          </p:cNvSpPr>
          <p:nvPr/>
        </p:nvSpPr>
        <p:spPr>
          <a:xfrm>
            <a:off x="0" y="965158"/>
            <a:ext cx="2218289" cy="1191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For </a:t>
            </a:r>
            <a:r>
              <a:rPr lang="en-GB" sz="1600" i="1" dirty="0">
                <a:latin typeface="+mj-lt"/>
              </a:rPr>
              <a:t>‘pray’</a:t>
            </a:r>
            <a:r>
              <a:rPr lang="en-GB" sz="1600" dirty="0">
                <a:latin typeface="+mj-lt"/>
              </a:rPr>
              <a:t> the vocal line imitates bell ringing, with straight Qs over triplet crotchets.</a:t>
            </a:r>
          </a:p>
          <a:p>
            <a:pPr marL="0" indent="0">
              <a:buNone/>
            </a:pPr>
            <a:endParaRPr lang="en-GB" sz="1600" dirty="0">
              <a:latin typeface="+mj-lt"/>
            </a:endParaRPr>
          </a:p>
          <a:p>
            <a:pPr marL="0" indent="0">
              <a:buNone/>
            </a:pPr>
            <a:r>
              <a:rPr lang="en-GB" sz="1600" dirty="0">
                <a:latin typeface="+mj-lt"/>
              </a:rPr>
              <a:t> </a:t>
            </a:r>
          </a:p>
        </p:txBody>
      </p:sp>
      <p:pic>
        <p:nvPicPr>
          <p:cNvPr id="2052" name="Picture 4" descr="basicmusictheory.com: A dorian mode">
            <a:extLst>
              <a:ext uri="{FF2B5EF4-FFF2-40B4-BE49-F238E27FC236}">
                <a16:creationId xmlns:a16="http://schemas.microsoft.com/office/drawing/2014/main" id="{9126A150-9E9A-4BB6-BE2F-1AC741F9C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7" t="26713" b="20362"/>
          <a:stretch/>
        </p:blipFill>
        <p:spPr bwMode="auto">
          <a:xfrm>
            <a:off x="7164361" y="1034909"/>
            <a:ext cx="2606843" cy="46744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FAEC2778-377F-4CED-9FF8-098E0A61BD5F}"/>
              </a:ext>
            </a:extLst>
          </p:cNvPr>
          <p:cNvSpPr txBox="1">
            <a:spLocks/>
          </p:cNvSpPr>
          <p:nvPr/>
        </p:nvSpPr>
        <p:spPr>
          <a:xfrm>
            <a:off x="6241128" y="1139809"/>
            <a:ext cx="1243264" cy="413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 Dorian </a:t>
            </a:r>
          </a:p>
          <a:p>
            <a:pPr marL="0" indent="0">
              <a:buNone/>
            </a:pPr>
            <a:endParaRPr lang="en-GB" sz="1600" dirty="0">
              <a:latin typeface="+mj-lt"/>
            </a:endParaRPr>
          </a:p>
          <a:p>
            <a:pPr marL="0" indent="0">
              <a:buNone/>
            </a:pPr>
            <a:r>
              <a:rPr lang="en-GB" sz="1600" dirty="0">
                <a:latin typeface="+mj-lt"/>
              </a:rPr>
              <a:t> </a:t>
            </a:r>
          </a:p>
        </p:txBody>
      </p:sp>
      <p:cxnSp>
        <p:nvCxnSpPr>
          <p:cNvPr id="11" name="Straight Arrow Connector 10">
            <a:extLst>
              <a:ext uri="{FF2B5EF4-FFF2-40B4-BE49-F238E27FC236}">
                <a16:creationId xmlns:a16="http://schemas.microsoft.com/office/drawing/2014/main" id="{5ADB6E1E-19DB-4CDF-8F04-78446AE18014}"/>
              </a:ext>
            </a:extLst>
          </p:cNvPr>
          <p:cNvCxnSpPr/>
          <p:nvPr/>
        </p:nvCxnSpPr>
        <p:spPr>
          <a:xfrm>
            <a:off x="6448926" y="1503946"/>
            <a:ext cx="194911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64A3E6ED-5585-4366-A1DC-3C53DE282AEB}"/>
              </a:ext>
            </a:extLst>
          </p:cNvPr>
          <p:cNvCxnSpPr/>
          <p:nvPr/>
        </p:nvCxnSpPr>
        <p:spPr>
          <a:xfrm>
            <a:off x="1588168" y="4331368"/>
            <a:ext cx="505326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CC79E08B-D263-40A8-8959-FACA850D96FD}"/>
              </a:ext>
            </a:extLst>
          </p:cNvPr>
          <p:cNvSpPr txBox="1">
            <a:spLocks/>
          </p:cNvSpPr>
          <p:nvPr/>
        </p:nvSpPr>
        <p:spPr>
          <a:xfrm>
            <a:off x="8772184" y="4702904"/>
            <a:ext cx="2709507" cy="632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For </a:t>
            </a:r>
            <a:r>
              <a:rPr lang="en-GB" sz="1600" i="1" dirty="0">
                <a:latin typeface="+mj-lt"/>
              </a:rPr>
              <a:t>‘oh peal upon our’</a:t>
            </a:r>
            <a:r>
              <a:rPr lang="en-GB" sz="1600" dirty="0">
                <a:latin typeface="+mj-lt"/>
              </a:rPr>
              <a:t> the bar is extended/stretched into </a:t>
            </a:r>
            <a:r>
              <a:rPr lang="en-GB" sz="1600" b="1" dirty="0">
                <a:latin typeface="+mj-lt"/>
              </a:rPr>
              <a:t>3/2</a:t>
            </a:r>
          </a:p>
          <a:p>
            <a:pPr marL="0" indent="0">
              <a:buNone/>
            </a:pPr>
            <a:endParaRPr lang="en-GB" sz="1600" dirty="0">
              <a:latin typeface="+mj-lt"/>
            </a:endParaRPr>
          </a:p>
          <a:p>
            <a:pPr marL="0" indent="0">
              <a:buNone/>
            </a:pPr>
            <a:r>
              <a:rPr lang="en-GB" sz="1600" dirty="0">
                <a:latin typeface="+mj-lt"/>
              </a:rPr>
              <a:t> </a:t>
            </a:r>
          </a:p>
        </p:txBody>
      </p:sp>
      <p:sp>
        <p:nvSpPr>
          <p:cNvPr id="12" name="Content Placeholder 2">
            <a:extLst>
              <a:ext uri="{FF2B5EF4-FFF2-40B4-BE49-F238E27FC236}">
                <a16:creationId xmlns:a16="http://schemas.microsoft.com/office/drawing/2014/main" id="{6722A90A-FE5F-47C3-BED3-B63E5E5C8A68}"/>
              </a:ext>
            </a:extLst>
          </p:cNvPr>
          <p:cNvSpPr txBox="1">
            <a:spLocks/>
          </p:cNvSpPr>
          <p:nvPr/>
        </p:nvSpPr>
        <p:spPr>
          <a:xfrm>
            <a:off x="4390774" y="3517098"/>
            <a:ext cx="3694768" cy="632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underlying chord is now B min/D (f has been sharpened from that at bar 58)</a:t>
            </a:r>
          </a:p>
          <a:p>
            <a:pPr marL="0" indent="0">
              <a:buNone/>
            </a:pPr>
            <a:endParaRPr lang="en-GB" sz="1600" dirty="0">
              <a:latin typeface="+mj-lt"/>
            </a:endParaRPr>
          </a:p>
          <a:p>
            <a:pPr marL="0" indent="0">
              <a:buNone/>
            </a:pPr>
            <a:r>
              <a:rPr lang="en-GB" sz="1600" dirty="0">
                <a:latin typeface="+mj-lt"/>
              </a:rPr>
              <a:t> </a:t>
            </a:r>
          </a:p>
        </p:txBody>
      </p:sp>
      <p:sp>
        <p:nvSpPr>
          <p:cNvPr id="14" name="Content Placeholder 2">
            <a:extLst>
              <a:ext uri="{FF2B5EF4-FFF2-40B4-BE49-F238E27FC236}">
                <a16:creationId xmlns:a16="http://schemas.microsoft.com/office/drawing/2014/main" id="{C5D688C1-6C30-4878-819B-2745FFB01EAC}"/>
              </a:ext>
            </a:extLst>
          </p:cNvPr>
          <p:cNvSpPr txBox="1">
            <a:spLocks/>
          </p:cNvSpPr>
          <p:nvPr/>
        </p:nvSpPr>
        <p:spPr>
          <a:xfrm>
            <a:off x="4826652" y="496837"/>
            <a:ext cx="2538696" cy="632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Back to </a:t>
            </a:r>
            <a:r>
              <a:rPr lang="en-GB" sz="1600" b="1" i="1" dirty="0">
                <a:latin typeface="+mj-lt"/>
              </a:rPr>
              <a:t>pp </a:t>
            </a:r>
            <a:r>
              <a:rPr lang="en-GB" sz="1600" dirty="0">
                <a:latin typeface="+mj-lt"/>
              </a:rPr>
              <a:t>for their solitude on the hill above the word</a:t>
            </a:r>
          </a:p>
          <a:p>
            <a:pPr marL="0" indent="0">
              <a:buNone/>
            </a:pPr>
            <a:endParaRPr lang="en-GB" sz="1600" dirty="0">
              <a:latin typeface="+mj-lt"/>
            </a:endParaRPr>
          </a:p>
          <a:p>
            <a:pPr marL="0" indent="0">
              <a:buNone/>
            </a:pPr>
            <a:r>
              <a:rPr lang="en-GB" sz="1600" dirty="0">
                <a:latin typeface="+mj-lt"/>
              </a:rPr>
              <a:t> </a:t>
            </a:r>
          </a:p>
        </p:txBody>
      </p:sp>
      <p:sp>
        <p:nvSpPr>
          <p:cNvPr id="15" name="Content Placeholder 2">
            <a:extLst>
              <a:ext uri="{FF2B5EF4-FFF2-40B4-BE49-F238E27FC236}">
                <a16:creationId xmlns:a16="http://schemas.microsoft.com/office/drawing/2014/main" id="{C8A8EFA2-565A-4268-A2BF-4DA9644585E7}"/>
              </a:ext>
            </a:extLst>
          </p:cNvPr>
          <p:cNvSpPr txBox="1">
            <a:spLocks/>
          </p:cNvSpPr>
          <p:nvPr/>
        </p:nvSpPr>
        <p:spPr>
          <a:xfrm>
            <a:off x="1" y="4425743"/>
            <a:ext cx="1749778" cy="1120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t>
            </a:r>
            <a:r>
              <a:rPr lang="en-GB" sz="1600" i="1" dirty="0">
                <a:latin typeface="+mj-lt"/>
              </a:rPr>
              <a:t>‘sit and answer’ </a:t>
            </a:r>
            <a:r>
              <a:rPr lang="en-GB" sz="1600" dirty="0">
                <a:latin typeface="+mj-lt"/>
              </a:rPr>
              <a:t>is a direct repeat of the previous phrase (an answer)</a:t>
            </a:r>
          </a:p>
          <a:p>
            <a:pPr marL="0" indent="0">
              <a:buNone/>
            </a:pPr>
            <a:endParaRPr lang="en-GB" sz="1600" dirty="0">
              <a:latin typeface="+mj-lt"/>
            </a:endParaRPr>
          </a:p>
          <a:p>
            <a:pPr marL="0" indent="0">
              <a:buNone/>
            </a:pPr>
            <a:r>
              <a:rPr lang="en-GB" sz="1600" dirty="0">
                <a:latin typeface="+mj-lt"/>
              </a:rPr>
              <a:t> </a:t>
            </a:r>
          </a:p>
        </p:txBody>
      </p:sp>
      <p:sp>
        <p:nvSpPr>
          <p:cNvPr id="16" name="Content Placeholder 2">
            <a:extLst>
              <a:ext uri="{FF2B5EF4-FFF2-40B4-BE49-F238E27FC236}">
                <a16:creationId xmlns:a16="http://schemas.microsoft.com/office/drawing/2014/main" id="{627BFFBE-88C8-474E-9B89-6F177F0664AC}"/>
              </a:ext>
            </a:extLst>
          </p:cNvPr>
          <p:cNvSpPr txBox="1">
            <a:spLocks/>
          </p:cNvSpPr>
          <p:nvPr/>
        </p:nvSpPr>
        <p:spPr>
          <a:xfrm>
            <a:off x="8688203" y="6299843"/>
            <a:ext cx="1083001" cy="423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G7 chord</a:t>
            </a:r>
          </a:p>
          <a:p>
            <a:pPr marL="0" indent="0">
              <a:buNone/>
            </a:pPr>
            <a:r>
              <a:rPr lang="en-GB" sz="1600" dirty="0">
                <a:latin typeface="+mj-lt"/>
              </a:rPr>
              <a:t> </a:t>
            </a:r>
          </a:p>
        </p:txBody>
      </p:sp>
      <p:cxnSp>
        <p:nvCxnSpPr>
          <p:cNvPr id="8" name="Straight Arrow Connector 7">
            <a:extLst>
              <a:ext uri="{FF2B5EF4-FFF2-40B4-BE49-F238E27FC236}">
                <a16:creationId xmlns:a16="http://schemas.microsoft.com/office/drawing/2014/main" id="{1010E4CF-17BD-43E2-A60E-E77CB2F0F375}"/>
              </a:ext>
            </a:extLst>
          </p:cNvPr>
          <p:cNvCxnSpPr>
            <a:cxnSpLocks/>
            <a:stCxn id="16" idx="1"/>
          </p:cNvCxnSpPr>
          <p:nvPr/>
        </p:nvCxnSpPr>
        <p:spPr>
          <a:xfrm flipH="1" flipV="1">
            <a:off x="7207619" y="6206541"/>
            <a:ext cx="1480584" cy="3049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basicmusictheory.com: G lydian mode">
            <a:extLst>
              <a:ext uri="{FF2B5EF4-FFF2-40B4-BE49-F238E27FC236}">
                <a16:creationId xmlns:a16="http://schemas.microsoft.com/office/drawing/2014/main" id="{59395086-9B80-4937-9E14-6AA539D762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48" t="25181" b="17947"/>
          <a:stretch/>
        </p:blipFill>
        <p:spPr bwMode="auto">
          <a:xfrm>
            <a:off x="8329679" y="3918115"/>
            <a:ext cx="3220637" cy="60834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a:extLst>
              <a:ext uri="{FF2B5EF4-FFF2-40B4-BE49-F238E27FC236}">
                <a16:creationId xmlns:a16="http://schemas.microsoft.com/office/drawing/2014/main" id="{71F7DE32-B79C-4F8E-BBBD-0D20C738492E}"/>
              </a:ext>
            </a:extLst>
          </p:cNvPr>
          <p:cNvSpPr txBox="1">
            <a:spLocks/>
          </p:cNvSpPr>
          <p:nvPr/>
        </p:nvSpPr>
        <p:spPr>
          <a:xfrm>
            <a:off x="9191834" y="3711649"/>
            <a:ext cx="1656564" cy="448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G Lydian mode</a:t>
            </a:r>
          </a:p>
          <a:p>
            <a:pPr marL="0" indent="0">
              <a:buNone/>
            </a:pPr>
            <a:endParaRPr lang="en-GB" sz="1600" dirty="0">
              <a:latin typeface="+mj-lt"/>
            </a:endParaRPr>
          </a:p>
          <a:p>
            <a:pPr marL="0" indent="0">
              <a:buNone/>
            </a:pPr>
            <a:r>
              <a:rPr lang="en-GB" sz="1600" dirty="0">
                <a:latin typeface="+mj-lt"/>
              </a:rPr>
              <a:t> </a:t>
            </a:r>
          </a:p>
        </p:txBody>
      </p:sp>
      <p:cxnSp>
        <p:nvCxnSpPr>
          <p:cNvPr id="19" name="Straight Arrow Connector 18">
            <a:extLst>
              <a:ext uri="{FF2B5EF4-FFF2-40B4-BE49-F238E27FC236}">
                <a16:creationId xmlns:a16="http://schemas.microsoft.com/office/drawing/2014/main" id="{2DA9990E-7C1E-4D82-AA0D-E6A710716F96}"/>
              </a:ext>
            </a:extLst>
          </p:cNvPr>
          <p:cNvCxnSpPr/>
          <p:nvPr/>
        </p:nvCxnSpPr>
        <p:spPr>
          <a:xfrm flipH="1">
            <a:off x="7737315" y="4207151"/>
            <a:ext cx="592364" cy="2185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802F6271-F80D-6F29-BBC7-253CB35D6A20}"/>
              </a:ext>
            </a:extLst>
          </p:cNvPr>
          <p:cNvCxnSpPr>
            <a:cxnSpLocks/>
          </p:cNvCxnSpPr>
          <p:nvPr/>
        </p:nvCxnSpPr>
        <p:spPr>
          <a:xfrm>
            <a:off x="4937982" y="1068344"/>
            <a:ext cx="0" cy="16608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968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324BA-5CBB-4FB5-8979-8184544395AE}"/>
              </a:ext>
            </a:extLst>
          </p:cNvPr>
          <p:cNvPicPr>
            <a:picLocks noChangeAspect="1"/>
          </p:cNvPicPr>
          <p:nvPr/>
        </p:nvPicPr>
        <p:blipFill rotWithShape="1">
          <a:blip r:embed="rId2"/>
          <a:srcRect l="26315" t="23847" r="24737" b="23262"/>
          <a:stretch/>
        </p:blipFill>
        <p:spPr>
          <a:xfrm>
            <a:off x="2329136" y="1235136"/>
            <a:ext cx="8489885" cy="5157835"/>
          </a:xfrm>
          <a:prstGeom prst="rect">
            <a:avLst/>
          </a:prstGeom>
        </p:spPr>
      </p:pic>
      <p:sp>
        <p:nvSpPr>
          <p:cNvPr id="7" name="Content Placeholder 2">
            <a:extLst>
              <a:ext uri="{FF2B5EF4-FFF2-40B4-BE49-F238E27FC236}">
                <a16:creationId xmlns:a16="http://schemas.microsoft.com/office/drawing/2014/main" id="{71DE2552-542A-4AC6-8BBA-D1DEDE5EC05F}"/>
              </a:ext>
            </a:extLst>
          </p:cNvPr>
          <p:cNvSpPr txBox="1">
            <a:spLocks/>
          </p:cNvSpPr>
          <p:nvPr/>
        </p:nvSpPr>
        <p:spPr>
          <a:xfrm>
            <a:off x="181343" y="144184"/>
            <a:ext cx="140682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3 and 4</a:t>
            </a:r>
          </a:p>
        </p:txBody>
      </p:sp>
      <p:sp>
        <p:nvSpPr>
          <p:cNvPr id="4" name="Content Placeholder 2">
            <a:extLst>
              <a:ext uri="{FF2B5EF4-FFF2-40B4-BE49-F238E27FC236}">
                <a16:creationId xmlns:a16="http://schemas.microsoft.com/office/drawing/2014/main" id="{70CB2D2B-CB17-43D7-847A-3CD7CC4E8B99}"/>
              </a:ext>
            </a:extLst>
          </p:cNvPr>
          <p:cNvSpPr txBox="1">
            <a:spLocks/>
          </p:cNvSpPr>
          <p:nvPr/>
        </p:nvSpPr>
        <p:spPr>
          <a:xfrm>
            <a:off x="5001648" y="3622257"/>
            <a:ext cx="6519569" cy="345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Down a step to F7…darker and more dissonant against the C# of G Lydian </a:t>
            </a:r>
          </a:p>
          <a:p>
            <a:pPr marL="0" indent="0">
              <a:buNone/>
            </a:pPr>
            <a:endParaRPr lang="en-GB" sz="1600" dirty="0">
              <a:latin typeface="+mj-lt"/>
            </a:endParaRPr>
          </a:p>
          <a:p>
            <a:pPr marL="0" indent="0">
              <a:buNone/>
            </a:pPr>
            <a:r>
              <a:rPr lang="en-GB" sz="1600" dirty="0">
                <a:latin typeface="+mj-lt"/>
              </a:rPr>
              <a:t> </a:t>
            </a:r>
          </a:p>
        </p:txBody>
      </p:sp>
      <p:pic>
        <p:nvPicPr>
          <p:cNvPr id="5" name="Picture 2" descr="basicmusictheory.com: G lydian mode">
            <a:extLst>
              <a:ext uri="{FF2B5EF4-FFF2-40B4-BE49-F238E27FC236}">
                <a16:creationId xmlns:a16="http://schemas.microsoft.com/office/drawing/2014/main" id="{8C3F3FD3-D03A-400D-B3FF-34ADD5BBF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8" t="25181" b="17947"/>
          <a:stretch/>
        </p:blipFill>
        <p:spPr bwMode="auto">
          <a:xfrm>
            <a:off x="7424625" y="689511"/>
            <a:ext cx="3220637" cy="6083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6881AB4-6880-434E-9188-A1E54887A430}"/>
              </a:ext>
            </a:extLst>
          </p:cNvPr>
          <p:cNvSpPr txBox="1">
            <a:spLocks/>
          </p:cNvSpPr>
          <p:nvPr/>
        </p:nvSpPr>
        <p:spPr>
          <a:xfrm>
            <a:off x="181343" y="915645"/>
            <a:ext cx="7488703" cy="448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G Lydian mode is maintained…the chordal accompaniment is a juxtaposition against it  </a:t>
            </a:r>
          </a:p>
          <a:p>
            <a:pPr marL="0" indent="0">
              <a:buNone/>
            </a:pPr>
            <a:endParaRPr lang="en-GB" sz="1600" dirty="0">
              <a:latin typeface="+mj-lt"/>
            </a:endParaRPr>
          </a:p>
          <a:p>
            <a:pPr marL="0" indent="0">
              <a:buNone/>
            </a:pPr>
            <a:r>
              <a:rPr lang="en-GB" sz="1600" dirty="0">
                <a:latin typeface="+mj-lt"/>
              </a:rPr>
              <a:t> </a:t>
            </a:r>
          </a:p>
        </p:txBody>
      </p:sp>
      <p:cxnSp>
        <p:nvCxnSpPr>
          <p:cNvPr id="3" name="Straight Arrow Connector 2">
            <a:extLst>
              <a:ext uri="{FF2B5EF4-FFF2-40B4-BE49-F238E27FC236}">
                <a16:creationId xmlns:a16="http://schemas.microsoft.com/office/drawing/2014/main" id="{865B1CAA-098B-4574-8EDB-55F880FF6E89}"/>
              </a:ext>
            </a:extLst>
          </p:cNvPr>
          <p:cNvCxnSpPr>
            <a:cxnSpLocks/>
          </p:cNvCxnSpPr>
          <p:nvPr/>
        </p:nvCxnSpPr>
        <p:spPr>
          <a:xfrm flipV="1">
            <a:off x="5057422" y="3522133"/>
            <a:ext cx="0" cy="1939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0D0BE4F1-6C06-4EB2-BBEC-D0E5D18E77FD}"/>
              </a:ext>
            </a:extLst>
          </p:cNvPr>
          <p:cNvSpPr txBox="1">
            <a:spLocks/>
          </p:cNvSpPr>
          <p:nvPr/>
        </p:nvSpPr>
        <p:spPr>
          <a:xfrm>
            <a:off x="994164" y="6302617"/>
            <a:ext cx="4645399" cy="345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Down another step to E flat: parallel movement again.</a:t>
            </a:r>
          </a:p>
          <a:p>
            <a:pPr marL="0" indent="0">
              <a:buNone/>
            </a:pPr>
            <a:endParaRPr lang="en-GB" sz="1600" dirty="0">
              <a:latin typeface="+mj-lt"/>
            </a:endParaRPr>
          </a:p>
          <a:p>
            <a:pPr marL="0" indent="0">
              <a:buNone/>
            </a:pPr>
            <a:r>
              <a:rPr lang="en-GB" sz="1600" dirty="0">
                <a:latin typeface="+mj-lt"/>
              </a:rPr>
              <a:t> </a:t>
            </a:r>
          </a:p>
        </p:txBody>
      </p:sp>
      <p:sp>
        <p:nvSpPr>
          <p:cNvPr id="10" name="Content Placeholder 2">
            <a:extLst>
              <a:ext uri="{FF2B5EF4-FFF2-40B4-BE49-F238E27FC236}">
                <a16:creationId xmlns:a16="http://schemas.microsoft.com/office/drawing/2014/main" id="{77273F4B-9FD5-4347-BC5E-C9632C373D11}"/>
              </a:ext>
            </a:extLst>
          </p:cNvPr>
          <p:cNvSpPr txBox="1">
            <a:spLocks/>
          </p:cNvSpPr>
          <p:nvPr/>
        </p:nvSpPr>
        <p:spPr>
          <a:xfrm>
            <a:off x="6733181" y="6282718"/>
            <a:ext cx="4645399" cy="345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Back to the themes and tonalities of the introduction</a:t>
            </a:r>
          </a:p>
          <a:p>
            <a:pPr marL="0" indent="0">
              <a:buNone/>
            </a:pPr>
            <a:endParaRPr lang="en-GB" sz="1600" dirty="0">
              <a:latin typeface="+mj-lt"/>
            </a:endParaRPr>
          </a:p>
          <a:p>
            <a:pPr marL="0" indent="0">
              <a:buNone/>
            </a:pPr>
            <a:r>
              <a:rPr lang="en-GB" sz="1600" dirty="0">
                <a:latin typeface="+mj-lt"/>
              </a:rPr>
              <a:t> </a:t>
            </a:r>
          </a:p>
        </p:txBody>
      </p:sp>
      <p:cxnSp>
        <p:nvCxnSpPr>
          <p:cNvPr id="12" name="Straight Arrow Connector 11">
            <a:extLst>
              <a:ext uri="{FF2B5EF4-FFF2-40B4-BE49-F238E27FC236}">
                <a16:creationId xmlns:a16="http://schemas.microsoft.com/office/drawing/2014/main" id="{48791A3E-0206-4389-9141-9DB31EAB9671}"/>
              </a:ext>
            </a:extLst>
          </p:cNvPr>
          <p:cNvCxnSpPr>
            <a:cxnSpLocks/>
          </p:cNvCxnSpPr>
          <p:nvPr/>
        </p:nvCxnSpPr>
        <p:spPr>
          <a:xfrm flipH="1" flipV="1">
            <a:off x="7902461" y="5268036"/>
            <a:ext cx="948519" cy="10345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2781F9E1-241E-4119-84D4-165DBD262235}"/>
              </a:ext>
            </a:extLst>
          </p:cNvPr>
          <p:cNvCxnSpPr>
            <a:cxnSpLocks/>
          </p:cNvCxnSpPr>
          <p:nvPr/>
        </p:nvCxnSpPr>
        <p:spPr>
          <a:xfrm flipH="1" flipV="1">
            <a:off x="8728151" y="5962944"/>
            <a:ext cx="122829" cy="3584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9D535B1C-ED3E-4495-BE5B-1B0CF48C6917}"/>
              </a:ext>
            </a:extLst>
          </p:cNvPr>
          <p:cNvCxnSpPr>
            <a:cxnSpLocks/>
          </p:cNvCxnSpPr>
          <p:nvPr/>
        </p:nvCxnSpPr>
        <p:spPr>
          <a:xfrm flipV="1">
            <a:off x="8055675" y="5958100"/>
            <a:ext cx="1009934" cy="4207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Content Placeholder 2">
            <a:extLst>
              <a:ext uri="{FF2B5EF4-FFF2-40B4-BE49-F238E27FC236}">
                <a16:creationId xmlns:a16="http://schemas.microsoft.com/office/drawing/2014/main" id="{C14CCBE1-9336-4DFF-BFAA-30CDAF30AC0B}"/>
              </a:ext>
            </a:extLst>
          </p:cNvPr>
          <p:cNvSpPr txBox="1">
            <a:spLocks/>
          </p:cNvSpPr>
          <p:nvPr/>
        </p:nvSpPr>
        <p:spPr>
          <a:xfrm>
            <a:off x="69265" y="2166968"/>
            <a:ext cx="2045242" cy="4115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a:latin typeface="+mj-lt"/>
              </a:rPr>
              <a:t>‘</a:t>
            </a:r>
            <a:r>
              <a:rPr lang="en-GB" sz="1600" b="1" i="1" dirty="0">
                <a:latin typeface="+mj-lt"/>
              </a:rPr>
              <a:t>Church</a:t>
            </a:r>
            <a:r>
              <a:rPr lang="en-GB" sz="1600" i="1" dirty="0">
                <a:latin typeface="+mj-lt"/>
              </a:rPr>
              <a:t>’ </a:t>
            </a:r>
            <a:r>
              <a:rPr lang="en-GB" sz="1600" dirty="0">
                <a:latin typeface="+mj-lt"/>
              </a:rPr>
              <a:t> is the </a:t>
            </a:r>
            <a:r>
              <a:rPr lang="en-GB" sz="1600" b="1" dirty="0">
                <a:latin typeface="+mj-lt"/>
              </a:rPr>
              <a:t>longest</a:t>
            </a:r>
            <a:r>
              <a:rPr lang="en-GB" sz="1600" dirty="0">
                <a:latin typeface="+mj-lt"/>
              </a:rPr>
              <a:t> note of the melodic line in the piece so far.              This is a form of word painting: emphasising the wait for it to happen, and dwelling on the importance of the future event (for better or for worse!). Notice the 8ve leap down to ‘in’ and the straight rhythms. This is an emphatic moment: instructive, strong, commanding and clear; straight to The Point! </a:t>
            </a:r>
            <a:endParaRPr lang="en-GB" sz="1600" i="1" dirty="0">
              <a:latin typeface="+mj-lt"/>
            </a:endParaRPr>
          </a:p>
          <a:p>
            <a:pPr marL="0" indent="0">
              <a:buNone/>
            </a:pPr>
            <a:r>
              <a:rPr lang="en-GB" sz="1600" dirty="0">
                <a:latin typeface="+mj-lt"/>
              </a:rPr>
              <a:t> </a:t>
            </a:r>
          </a:p>
        </p:txBody>
      </p:sp>
      <p:cxnSp>
        <p:nvCxnSpPr>
          <p:cNvPr id="22" name="Straight Arrow Connector 21">
            <a:extLst>
              <a:ext uri="{FF2B5EF4-FFF2-40B4-BE49-F238E27FC236}">
                <a16:creationId xmlns:a16="http://schemas.microsoft.com/office/drawing/2014/main" id="{A3856AA9-8A7D-47BD-95DE-28C572C11880}"/>
              </a:ext>
            </a:extLst>
          </p:cNvPr>
          <p:cNvCxnSpPr/>
          <p:nvPr/>
        </p:nvCxnSpPr>
        <p:spPr>
          <a:xfrm>
            <a:off x="2101063" y="3442372"/>
            <a:ext cx="696488" cy="5665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422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91031" y="144184"/>
            <a:ext cx="3176006"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Interlude connecting Stanzas 4 and 5</a:t>
            </a:r>
          </a:p>
        </p:txBody>
      </p:sp>
      <p:pic>
        <p:nvPicPr>
          <p:cNvPr id="8" name="Picture 7">
            <a:extLst>
              <a:ext uri="{FF2B5EF4-FFF2-40B4-BE49-F238E27FC236}">
                <a16:creationId xmlns:a16="http://schemas.microsoft.com/office/drawing/2014/main" id="{5F67A79F-382B-4E06-9145-57342A90AEE7}"/>
              </a:ext>
            </a:extLst>
          </p:cNvPr>
          <p:cNvPicPr>
            <a:picLocks noChangeAspect="1"/>
          </p:cNvPicPr>
          <p:nvPr/>
        </p:nvPicPr>
        <p:blipFill rotWithShape="1">
          <a:blip r:embed="rId2"/>
          <a:srcRect l="20526" t="26917" r="19079" b="9386"/>
          <a:stretch/>
        </p:blipFill>
        <p:spPr>
          <a:xfrm>
            <a:off x="3239068" y="2491726"/>
            <a:ext cx="7363327" cy="4366274"/>
          </a:xfrm>
          <a:prstGeom prst="rect">
            <a:avLst/>
          </a:prstGeom>
        </p:spPr>
      </p:pic>
      <p:pic>
        <p:nvPicPr>
          <p:cNvPr id="9" name="Picture 8">
            <a:extLst>
              <a:ext uri="{FF2B5EF4-FFF2-40B4-BE49-F238E27FC236}">
                <a16:creationId xmlns:a16="http://schemas.microsoft.com/office/drawing/2014/main" id="{BA34ADF9-A538-46DA-A56E-EAE3B9F8EFE0}"/>
              </a:ext>
            </a:extLst>
          </p:cNvPr>
          <p:cNvPicPr>
            <a:picLocks noChangeAspect="1"/>
          </p:cNvPicPr>
          <p:nvPr/>
        </p:nvPicPr>
        <p:blipFill rotWithShape="1">
          <a:blip r:embed="rId3"/>
          <a:srcRect l="26530" t="22275" r="25224" b="50000"/>
          <a:stretch/>
        </p:blipFill>
        <p:spPr>
          <a:xfrm>
            <a:off x="3239068" y="98473"/>
            <a:ext cx="7055414" cy="2279505"/>
          </a:xfrm>
          <a:prstGeom prst="rect">
            <a:avLst/>
          </a:prstGeom>
        </p:spPr>
      </p:pic>
      <p:sp>
        <p:nvSpPr>
          <p:cNvPr id="10" name="Content Placeholder 2">
            <a:extLst>
              <a:ext uri="{FF2B5EF4-FFF2-40B4-BE49-F238E27FC236}">
                <a16:creationId xmlns:a16="http://schemas.microsoft.com/office/drawing/2014/main" id="{E6EAA862-E4CB-47A8-9AC3-8B6A6B11F444}"/>
              </a:ext>
            </a:extLst>
          </p:cNvPr>
          <p:cNvSpPr txBox="1">
            <a:spLocks/>
          </p:cNvSpPr>
          <p:nvPr/>
        </p:nvSpPr>
        <p:spPr>
          <a:xfrm>
            <a:off x="91031" y="578401"/>
            <a:ext cx="3357948" cy="518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Back to the themes and tonalities of the introduction as per bar 20.</a:t>
            </a:r>
          </a:p>
          <a:p>
            <a:pPr marL="0" indent="0">
              <a:buNone/>
            </a:pPr>
            <a:endParaRPr lang="en-GB" sz="1600" dirty="0">
              <a:latin typeface="+mj-lt"/>
            </a:endParaRPr>
          </a:p>
          <a:p>
            <a:pPr marL="0" indent="0">
              <a:buNone/>
            </a:pPr>
            <a:r>
              <a:rPr lang="en-GB" sz="1600" dirty="0">
                <a:latin typeface="+mj-lt"/>
              </a:rPr>
              <a:t> </a:t>
            </a:r>
          </a:p>
        </p:txBody>
      </p:sp>
      <p:sp>
        <p:nvSpPr>
          <p:cNvPr id="11" name="Content Placeholder 2">
            <a:extLst>
              <a:ext uri="{FF2B5EF4-FFF2-40B4-BE49-F238E27FC236}">
                <a16:creationId xmlns:a16="http://schemas.microsoft.com/office/drawing/2014/main" id="{5800F63B-018B-43BF-ADAC-80EEA84C458B}"/>
              </a:ext>
            </a:extLst>
          </p:cNvPr>
          <p:cNvSpPr txBox="1">
            <a:spLocks/>
          </p:cNvSpPr>
          <p:nvPr/>
        </p:nvSpPr>
        <p:spPr>
          <a:xfrm>
            <a:off x="90372" y="3465781"/>
            <a:ext cx="3148696" cy="653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err="1">
                <a:latin typeface="+mj-lt"/>
              </a:rPr>
              <a:t>Pui</a:t>
            </a:r>
            <a:r>
              <a:rPr lang="en-GB" sz="1600" b="1" dirty="0">
                <a:latin typeface="+mj-lt"/>
              </a:rPr>
              <a:t> Lento</a:t>
            </a:r>
            <a:r>
              <a:rPr lang="en-GB" sz="1600" dirty="0">
                <a:latin typeface="+mj-lt"/>
              </a:rPr>
              <a:t>: more slowly.</a:t>
            </a:r>
          </a:p>
          <a:p>
            <a:pPr marL="0" indent="0">
              <a:buNone/>
            </a:pPr>
            <a:r>
              <a:rPr lang="en-GB" sz="1600" dirty="0">
                <a:latin typeface="+mj-lt"/>
              </a:rPr>
              <a:t>The mood slows and darkens</a:t>
            </a:r>
          </a:p>
          <a:p>
            <a:pPr marL="0" indent="0">
              <a:buNone/>
            </a:pPr>
            <a:endParaRPr lang="en-GB" sz="1600" dirty="0">
              <a:latin typeface="+mj-lt"/>
            </a:endParaRPr>
          </a:p>
          <a:p>
            <a:pPr marL="0" indent="0">
              <a:buNone/>
            </a:pPr>
            <a:r>
              <a:rPr lang="en-GB" sz="1600" dirty="0">
                <a:latin typeface="+mj-lt"/>
              </a:rPr>
              <a:t> </a:t>
            </a:r>
          </a:p>
        </p:txBody>
      </p:sp>
      <p:sp>
        <p:nvSpPr>
          <p:cNvPr id="12" name="Content Placeholder 2">
            <a:extLst>
              <a:ext uri="{FF2B5EF4-FFF2-40B4-BE49-F238E27FC236}">
                <a16:creationId xmlns:a16="http://schemas.microsoft.com/office/drawing/2014/main" id="{27E8A34F-38A2-446E-BDCF-0A9F90A143A0}"/>
              </a:ext>
            </a:extLst>
          </p:cNvPr>
          <p:cNvSpPr txBox="1">
            <a:spLocks/>
          </p:cNvSpPr>
          <p:nvPr/>
        </p:nvSpPr>
        <p:spPr>
          <a:xfrm>
            <a:off x="90372" y="4162474"/>
            <a:ext cx="3148696" cy="564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repeats the opening of the original introduction </a:t>
            </a:r>
            <a:r>
              <a:rPr lang="en-GB" sz="1600" b="1" dirty="0">
                <a:latin typeface="+mj-lt"/>
              </a:rPr>
              <a:t>BUT</a:t>
            </a:r>
            <a:r>
              <a:rPr lang="en-GB" sz="1600" dirty="0">
                <a:latin typeface="+mj-lt"/>
              </a:rPr>
              <a:t>…</a:t>
            </a:r>
          </a:p>
          <a:p>
            <a:pPr marL="0" indent="0">
              <a:buNone/>
            </a:pPr>
            <a:endParaRPr lang="en-GB" sz="1600" dirty="0">
              <a:latin typeface="+mj-lt"/>
            </a:endParaRPr>
          </a:p>
          <a:p>
            <a:pPr marL="0" indent="0">
              <a:buNone/>
            </a:pPr>
            <a:r>
              <a:rPr lang="en-GB" sz="1600" dirty="0">
                <a:latin typeface="+mj-lt"/>
              </a:rPr>
              <a:t> </a:t>
            </a:r>
          </a:p>
        </p:txBody>
      </p:sp>
      <p:sp>
        <p:nvSpPr>
          <p:cNvPr id="13" name="Content Placeholder 2">
            <a:extLst>
              <a:ext uri="{FF2B5EF4-FFF2-40B4-BE49-F238E27FC236}">
                <a16:creationId xmlns:a16="http://schemas.microsoft.com/office/drawing/2014/main" id="{D1031A2A-768F-4731-9DCB-F7CD14D18E09}"/>
              </a:ext>
            </a:extLst>
          </p:cNvPr>
          <p:cNvSpPr txBox="1">
            <a:spLocks/>
          </p:cNvSpPr>
          <p:nvPr/>
        </p:nvSpPr>
        <p:spPr>
          <a:xfrm>
            <a:off x="45186" y="4762398"/>
            <a:ext cx="3148696" cy="653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He </a:t>
            </a:r>
            <a:r>
              <a:rPr lang="en-GB" sz="1600" b="1" dirty="0">
                <a:latin typeface="+mj-lt"/>
              </a:rPr>
              <a:t>flattens</a:t>
            </a:r>
            <a:r>
              <a:rPr lang="en-GB" sz="1600" dirty="0">
                <a:latin typeface="+mj-lt"/>
              </a:rPr>
              <a:t> the A, creating instant dissonance.</a:t>
            </a:r>
          </a:p>
          <a:p>
            <a:pPr marL="0" indent="0">
              <a:buNone/>
            </a:pPr>
            <a:endParaRPr lang="en-GB" sz="1600" dirty="0">
              <a:latin typeface="+mj-lt"/>
            </a:endParaRPr>
          </a:p>
          <a:p>
            <a:pPr marL="0" indent="0">
              <a:buNone/>
            </a:pPr>
            <a:r>
              <a:rPr lang="en-GB" sz="1600" dirty="0">
                <a:latin typeface="+mj-lt"/>
              </a:rPr>
              <a:t> </a:t>
            </a:r>
          </a:p>
        </p:txBody>
      </p:sp>
      <p:sp>
        <p:nvSpPr>
          <p:cNvPr id="14" name="Content Placeholder 2">
            <a:extLst>
              <a:ext uri="{FF2B5EF4-FFF2-40B4-BE49-F238E27FC236}">
                <a16:creationId xmlns:a16="http://schemas.microsoft.com/office/drawing/2014/main" id="{11195F1B-2BC3-45CC-98C1-D730C4A8B0C3}"/>
              </a:ext>
            </a:extLst>
          </p:cNvPr>
          <p:cNvSpPr txBox="1">
            <a:spLocks/>
          </p:cNvSpPr>
          <p:nvPr/>
        </p:nvSpPr>
        <p:spPr>
          <a:xfrm>
            <a:off x="45186" y="5360119"/>
            <a:ext cx="3148696" cy="653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He also </a:t>
            </a:r>
            <a:r>
              <a:rPr lang="en-GB" sz="1600" b="1" dirty="0">
                <a:latin typeface="+mj-lt"/>
              </a:rPr>
              <a:t>flattens</a:t>
            </a:r>
            <a:r>
              <a:rPr lang="en-GB" sz="1600" dirty="0">
                <a:latin typeface="+mj-lt"/>
              </a:rPr>
              <a:t> the B and G in the L.H part of the piano, significantly changing the mixture of harmonies.</a:t>
            </a:r>
          </a:p>
          <a:p>
            <a:pPr marL="0" indent="0">
              <a:buNone/>
            </a:pPr>
            <a:r>
              <a:rPr lang="en-GB" sz="1600" dirty="0">
                <a:latin typeface="+mj-lt"/>
              </a:rPr>
              <a:t>We now have 2 </a:t>
            </a:r>
            <a:r>
              <a:rPr lang="en-GB" sz="1600" b="1" dirty="0">
                <a:latin typeface="+mj-lt"/>
              </a:rPr>
              <a:t>unrelated tonalities juxtaposed</a:t>
            </a:r>
            <a:r>
              <a:rPr lang="en-GB" sz="1600" dirty="0">
                <a:latin typeface="+mj-lt"/>
              </a:rPr>
              <a:t>.</a:t>
            </a:r>
          </a:p>
          <a:p>
            <a:pPr marL="0" indent="0">
              <a:buNone/>
            </a:pPr>
            <a:endParaRPr lang="en-GB" sz="1600" dirty="0">
              <a:latin typeface="+mj-lt"/>
            </a:endParaRPr>
          </a:p>
          <a:p>
            <a:pPr marL="0" indent="0">
              <a:buNone/>
            </a:pPr>
            <a:r>
              <a:rPr lang="en-GB" sz="1600" dirty="0">
                <a:latin typeface="+mj-lt"/>
              </a:rPr>
              <a:t> </a:t>
            </a:r>
          </a:p>
        </p:txBody>
      </p:sp>
      <p:cxnSp>
        <p:nvCxnSpPr>
          <p:cNvPr id="3" name="Straight Arrow Connector 2">
            <a:extLst>
              <a:ext uri="{FF2B5EF4-FFF2-40B4-BE49-F238E27FC236}">
                <a16:creationId xmlns:a16="http://schemas.microsoft.com/office/drawing/2014/main" id="{4DF891FB-94A7-4FED-BB2D-B3121C1DD4E7}"/>
              </a:ext>
            </a:extLst>
          </p:cNvPr>
          <p:cNvCxnSpPr/>
          <p:nvPr/>
        </p:nvCxnSpPr>
        <p:spPr>
          <a:xfrm>
            <a:off x="3084394" y="5550070"/>
            <a:ext cx="4899546" cy="8874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C09D1FAA-0081-428E-B95F-29A75CB25B72}"/>
              </a:ext>
            </a:extLst>
          </p:cNvPr>
          <p:cNvCxnSpPr>
            <a:cxnSpLocks/>
          </p:cNvCxnSpPr>
          <p:nvPr/>
        </p:nvCxnSpPr>
        <p:spPr>
          <a:xfrm>
            <a:off x="2878667" y="4923893"/>
            <a:ext cx="1720629" cy="15636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Content Placeholder 2">
            <a:extLst>
              <a:ext uri="{FF2B5EF4-FFF2-40B4-BE49-F238E27FC236}">
                <a16:creationId xmlns:a16="http://schemas.microsoft.com/office/drawing/2014/main" id="{3212E21A-06DE-42CE-8872-8606B781855D}"/>
              </a:ext>
            </a:extLst>
          </p:cNvPr>
          <p:cNvSpPr txBox="1">
            <a:spLocks/>
          </p:cNvSpPr>
          <p:nvPr/>
        </p:nvSpPr>
        <p:spPr>
          <a:xfrm>
            <a:off x="87688" y="3074211"/>
            <a:ext cx="2592907" cy="3913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strings are reintroduced. </a:t>
            </a:r>
          </a:p>
          <a:p>
            <a:pPr marL="0" indent="0">
              <a:buNone/>
            </a:pPr>
            <a:endParaRPr lang="en-GB" sz="1600" dirty="0">
              <a:latin typeface="+mj-lt"/>
            </a:endParaRPr>
          </a:p>
          <a:p>
            <a:pPr marL="0" indent="0">
              <a:buNone/>
            </a:pPr>
            <a:r>
              <a:rPr lang="en-GB" sz="1600" dirty="0">
                <a:latin typeface="+mj-lt"/>
              </a:rPr>
              <a:t> </a:t>
            </a:r>
          </a:p>
        </p:txBody>
      </p:sp>
      <p:sp>
        <p:nvSpPr>
          <p:cNvPr id="18" name="Content Placeholder 2">
            <a:extLst>
              <a:ext uri="{FF2B5EF4-FFF2-40B4-BE49-F238E27FC236}">
                <a16:creationId xmlns:a16="http://schemas.microsoft.com/office/drawing/2014/main" id="{D57F5804-7BF7-4110-8EEE-17E68645DC66}"/>
              </a:ext>
            </a:extLst>
          </p:cNvPr>
          <p:cNvSpPr txBox="1">
            <a:spLocks/>
          </p:cNvSpPr>
          <p:nvPr/>
        </p:nvSpPr>
        <p:spPr>
          <a:xfrm>
            <a:off x="87688" y="2521153"/>
            <a:ext cx="3357948" cy="518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 the meter has been changed from 2/2 to </a:t>
            </a:r>
            <a:r>
              <a:rPr lang="en-GB" sz="1600" b="1" dirty="0">
                <a:latin typeface="+mj-lt"/>
              </a:rPr>
              <a:t>4/4 </a:t>
            </a:r>
          </a:p>
          <a:p>
            <a:pPr marL="0" indent="0">
              <a:buNone/>
            </a:pPr>
            <a:endParaRPr lang="en-GB" sz="1600" dirty="0">
              <a:latin typeface="+mj-lt"/>
            </a:endParaRPr>
          </a:p>
          <a:p>
            <a:pPr marL="0" indent="0">
              <a:buNone/>
            </a:pPr>
            <a:r>
              <a:rPr lang="en-GB" sz="1600" dirty="0">
                <a:latin typeface="+mj-lt"/>
              </a:rPr>
              <a:t> </a:t>
            </a:r>
          </a:p>
        </p:txBody>
      </p:sp>
      <p:cxnSp>
        <p:nvCxnSpPr>
          <p:cNvPr id="20" name="Straight Arrow Connector 19">
            <a:extLst>
              <a:ext uri="{FF2B5EF4-FFF2-40B4-BE49-F238E27FC236}">
                <a16:creationId xmlns:a16="http://schemas.microsoft.com/office/drawing/2014/main" id="{37BB1CFB-2F66-498D-9DA7-373EAB84351E}"/>
              </a:ext>
            </a:extLst>
          </p:cNvPr>
          <p:cNvCxnSpPr>
            <a:cxnSpLocks/>
          </p:cNvCxnSpPr>
          <p:nvPr/>
        </p:nvCxnSpPr>
        <p:spPr>
          <a:xfrm flipV="1">
            <a:off x="1589605" y="2873287"/>
            <a:ext cx="1649463" cy="71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98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143597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5</a:t>
            </a:r>
          </a:p>
        </p:txBody>
      </p:sp>
      <p:pic>
        <p:nvPicPr>
          <p:cNvPr id="3" name="Picture 2">
            <a:extLst>
              <a:ext uri="{FF2B5EF4-FFF2-40B4-BE49-F238E27FC236}">
                <a16:creationId xmlns:a16="http://schemas.microsoft.com/office/drawing/2014/main" id="{BABF3B78-3CA4-4607-AB0E-B8B31DD585FD}"/>
              </a:ext>
            </a:extLst>
          </p:cNvPr>
          <p:cNvPicPr>
            <a:picLocks noChangeAspect="1"/>
          </p:cNvPicPr>
          <p:nvPr/>
        </p:nvPicPr>
        <p:blipFill rotWithShape="1">
          <a:blip r:embed="rId2"/>
          <a:srcRect l="19211" t="21038" r="19737" b="9220"/>
          <a:stretch/>
        </p:blipFill>
        <p:spPr>
          <a:xfrm>
            <a:off x="264866" y="659921"/>
            <a:ext cx="7894021" cy="5069867"/>
          </a:xfrm>
          <a:prstGeom prst="rect">
            <a:avLst/>
          </a:prstGeom>
        </p:spPr>
      </p:pic>
      <p:sp>
        <p:nvSpPr>
          <p:cNvPr id="6" name="Content Placeholder 2">
            <a:extLst>
              <a:ext uri="{FF2B5EF4-FFF2-40B4-BE49-F238E27FC236}">
                <a16:creationId xmlns:a16="http://schemas.microsoft.com/office/drawing/2014/main" id="{7386F834-6A81-4E29-9ECA-84CC8202D9F1}"/>
              </a:ext>
            </a:extLst>
          </p:cNvPr>
          <p:cNvSpPr txBox="1">
            <a:spLocks/>
          </p:cNvSpPr>
          <p:nvPr/>
        </p:nvSpPr>
        <p:spPr>
          <a:xfrm>
            <a:off x="181343" y="5729788"/>
            <a:ext cx="10170569" cy="1031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stasis of the strings returns.</a:t>
            </a:r>
          </a:p>
          <a:p>
            <a:pPr marL="0" indent="0">
              <a:buNone/>
            </a:pPr>
            <a:r>
              <a:rPr lang="en-GB" sz="1600" dirty="0">
                <a:latin typeface="+mj-lt"/>
              </a:rPr>
              <a:t>The stasis is interrupted by the piano imitating the overtones of a </a:t>
            </a:r>
            <a:r>
              <a:rPr lang="en-GB" sz="1600" b="1" dirty="0">
                <a:latin typeface="+mj-lt"/>
              </a:rPr>
              <a:t>single bell: </a:t>
            </a:r>
            <a:r>
              <a:rPr lang="en-GB" sz="1600" dirty="0">
                <a:latin typeface="+mj-lt"/>
              </a:rPr>
              <a:t>it is effectively </a:t>
            </a:r>
            <a:r>
              <a:rPr lang="en-GB" sz="1600" b="1" dirty="0">
                <a:latin typeface="+mj-lt"/>
              </a:rPr>
              <a:t>out of tune                                          </a:t>
            </a:r>
            <a:r>
              <a:rPr lang="en-GB" sz="1600" dirty="0">
                <a:latin typeface="+mj-lt"/>
              </a:rPr>
              <a:t>(juxtaposing dissonant / unrelated harmonies), representing the events that are </a:t>
            </a:r>
            <a:r>
              <a:rPr lang="en-GB" sz="1600" b="1" dirty="0">
                <a:latin typeface="+mj-lt"/>
              </a:rPr>
              <a:t>painfully opposite </a:t>
            </a:r>
            <a:r>
              <a:rPr lang="en-GB" sz="1600" dirty="0">
                <a:latin typeface="+mj-lt"/>
              </a:rPr>
              <a:t>to those intended.</a:t>
            </a:r>
          </a:p>
          <a:p>
            <a:pPr marL="0" indent="0">
              <a:buNone/>
            </a:pPr>
            <a:endParaRPr lang="en-GB" sz="1600" dirty="0">
              <a:latin typeface="+mj-lt"/>
            </a:endParaRPr>
          </a:p>
          <a:p>
            <a:pPr marL="0" indent="0">
              <a:buNone/>
            </a:pPr>
            <a:r>
              <a:rPr lang="en-GB" sz="1600" dirty="0">
                <a:latin typeface="+mj-lt"/>
              </a:rPr>
              <a:t> </a:t>
            </a:r>
          </a:p>
        </p:txBody>
      </p:sp>
      <p:pic>
        <p:nvPicPr>
          <p:cNvPr id="2050" name="Picture 2" descr="basicmusictheory.com: E-flat mixolydian mode">
            <a:extLst>
              <a:ext uri="{FF2B5EF4-FFF2-40B4-BE49-F238E27FC236}">
                <a16:creationId xmlns:a16="http://schemas.microsoft.com/office/drawing/2014/main" id="{F2BEC8C1-4226-407B-8973-1C8AFF46C9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1" t="27281" b="16580"/>
          <a:stretch/>
        </p:blipFill>
        <p:spPr bwMode="auto">
          <a:xfrm>
            <a:off x="3293329" y="144184"/>
            <a:ext cx="3330054" cy="5846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E1EC0B2-74EB-4F08-8B4B-F0FA65F96842}"/>
              </a:ext>
            </a:extLst>
          </p:cNvPr>
          <p:cNvSpPr txBox="1">
            <a:spLocks/>
          </p:cNvSpPr>
          <p:nvPr/>
        </p:nvSpPr>
        <p:spPr>
          <a:xfrm>
            <a:off x="8461578" y="785243"/>
            <a:ext cx="2980134" cy="47350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the poem is now set in the dark depths of winter, specifically Christmas (usually a joyful time).</a:t>
            </a:r>
          </a:p>
          <a:p>
            <a:pPr marL="0" indent="0">
              <a:buNone/>
            </a:pPr>
            <a:r>
              <a:rPr lang="en-GB" sz="1600" dirty="0">
                <a:latin typeface="+mj-lt"/>
              </a:rPr>
              <a:t>V.W. has been using different </a:t>
            </a:r>
            <a:r>
              <a:rPr lang="en-GB" sz="1600" b="1" dirty="0">
                <a:latin typeface="+mj-lt"/>
              </a:rPr>
              <a:t>modal scales </a:t>
            </a:r>
            <a:r>
              <a:rPr lang="en-GB" sz="1600" dirty="0">
                <a:latin typeface="+mj-lt"/>
              </a:rPr>
              <a:t>to create expressive mood throughout this song.</a:t>
            </a:r>
          </a:p>
          <a:p>
            <a:pPr marL="0" indent="0">
              <a:buNone/>
            </a:pPr>
            <a:r>
              <a:rPr lang="en-GB" sz="1600" dirty="0">
                <a:latin typeface="+mj-lt"/>
              </a:rPr>
              <a:t>In Stanza 5 he </a:t>
            </a:r>
            <a:r>
              <a:rPr lang="en-GB" sz="1600" b="1" dirty="0">
                <a:latin typeface="+mj-lt"/>
              </a:rPr>
              <a:t>intensifies</a:t>
            </a:r>
            <a:r>
              <a:rPr lang="en-GB" sz="1600" dirty="0">
                <a:latin typeface="+mj-lt"/>
              </a:rPr>
              <a:t> his manipulation of </a:t>
            </a:r>
            <a:r>
              <a:rPr lang="en-GB" sz="1600" b="1" dirty="0">
                <a:latin typeface="+mj-lt"/>
              </a:rPr>
              <a:t>modal variation </a:t>
            </a:r>
            <a:r>
              <a:rPr lang="en-GB" sz="1600" dirty="0">
                <a:latin typeface="+mj-lt"/>
              </a:rPr>
              <a:t>to darken/reshape the mood of the melody.</a:t>
            </a:r>
          </a:p>
          <a:p>
            <a:pPr marL="0" indent="0">
              <a:buNone/>
            </a:pPr>
            <a:r>
              <a:rPr lang="en-GB" sz="1600" dirty="0">
                <a:latin typeface="+mj-lt"/>
              </a:rPr>
              <a:t>He uses the modal scales of E Flat in this stanza.</a:t>
            </a:r>
          </a:p>
          <a:p>
            <a:pPr marL="0" indent="0">
              <a:buNone/>
            </a:pPr>
            <a:r>
              <a:rPr lang="en-GB" sz="1600" b="1" dirty="0">
                <a:latin typeface="+mj-lt"/>
              </a:rPr>
              <a:t>BUT</a:t>
            </a:r>
            <a:r>
              <a:rPr lang="en-GB" sz="1600" dirty="0">
                <a:latin typeface="+mj-lt"/>
              </a:rPr>
              <a:t>…</a:t>
            </a:r>
          </a:p>
          <a:p>
            <a:pPr marL="0" indent="0">
              <a:buNone/>
            </a:pPr>
            <a:r>
              <a:rPr lang="en-GB" sz="1600" dirty="0">
                <a:latin typeface="+mj-lt"/>
              </a:rPr>
              <a:t>He </a:t>
            </a:r>
            <a:r>
              <a:rPr lang="en-GB" sz="1600" b="1" dirty="0">
                <a:latin typeface="+mj-lt"/>
              </a:rPr>
              <a:t>changes the mode </a:t>
            </a:r>
            <a:r>
              <a:rPr lang="en-GB" sz="1600" dirty="0">
                <a:latin typeface="+mj-lt"/>
              </a:rPr>
              <a:t>within the progress of the melodic line</a:t>
            </a:r>
          </a:p>
          <a:p>
            <a:pPr marL="0" indent="0">
              <a:buNone/>
            </a:pPr>
            <a:r>
              <a:rPr lang="en-GB" sz="1600" b="1" dirty="0">
                <a:latin typeface="+mj-lt"/>
              </a:rPr>
              <a:t>He starts in E flat Mixolydian</a:t>
            </a:r>
          </a:p>
          <a:p>
            <a:pPr marL="0" indent="0">
              <a:buNone/>
            </a:pPr>
            <a:r>
              <a:rPr lang="en-GB" sz="1600" dirty="0">
                <a:latin typeface="+mj-lt"/>
              </a:rPr>
              <a:t> </a:t>
            </a:r>
          </a:p>
        </p:txBody>
      </p:sp>
      <p:sp>
        <p:nvSpPr>
          <p:cNvPr id="7" name="Content Placeholder 2">
            <a:extLst>
              <a:ext uri="{FF2B5EF4-FFF2-40B4-BE49-F238E27FC236}">
                <a16:creationId xmlns:a16="http://schemas.microsoft.com/office/drawing/2014/main" id="{1E788517-3F40-2AD5-E5D4-61B5246FE528}"/>
              </a:ext>
            </a:extLst>
          </p:cNvPr>
          <p:cNvSpPr txBox="1">
            <a:spLocks/>
          </p:cNvSpPr>
          <p:nvPr/>
        </p:nvSpPr>
        <p:spPr>
          <a:xfrm>
            <a:off x="1115294" y="144184"/>
            <a:ext cx="2178035"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E-flat mixolydian mode</a:t>
            </a:r>
          </a:p>
        </p:txBody>
      </p:sp>
      <p:cxnSp>
        <p:nvCxnSpPr>
          <p:cNvPr id="9" name="Straight Arrow Connector 8">
            <a:extLst>
              <a:ext uri="{FF2B5EF4-FFF2-40B4-BE49-F238E27FC236}">
                <a16:creationId xmlns:a16="http://schemas.microsoft.com/office/drawing/2014/main" id="{F610A211-8921-3BCE-A8D1-5C5A62C966EA}"/>
              </a:ext>
            </a:extLst>
          </p:cNvPr>
          <p:cNvCxnSpPr>
            <a:cxnSpLocks/>
          </p:cNvCxnSpPr>
          <p:nvPr/>
        </p:nvCxnSpPr>
        <p:spPr>
          <a:xfrm flipH="1">
            <a:off x="4627601" y="1405730"/>
            <a:ext cx="370359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545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94FA7-7DAC-44C4-B6BF-D3A78B12F8BB}"/>
              </a:ext>
            </a:extLst>
          </p:cNvPr>
          <p:cNvPicPr>
            <a:picLocks noChangeAspect="1"/>
          </p:cNvPicPr>
          <p:nvPr/>
        </p:nvPicPr>
        <p:blipFill rotWithShape="1">
          <a:blip r:embed="rId2"/>
          <a:srcRect l="19078" t="21273" r="19474" b="7306"/>
          <a:stretch/>
        </p:blipFill>
        <p:spPr>
          <a:xfrm>
            <a:off x="462825" y="1608966"/>
            <a:ext cx="7491663" cy="4895662"/>
          </a:xfrm>
          <a:prstGeom prst="rect">
            <a:avLst/>
          </a:prstGeom>
        </p:spPr>
      </p:pic>
      <p:pic>
        <p:nvPicPr>
          <p:cNvPr id="6" name="Picture 4" descr="basicmusictheory.com: E-flat aeolian mode">
            <a:extLst>
              <a:ext uri="{FF2B5EF4-FFF2-40B4-BE49-F238E27FC236}">
                <a16:creationId xmlns:a16="http://schemas.microsoft.com/office/drawing/2014/main" id="{A5ECBA8A-142C-427A-8F98-060D2F2BEA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1" b="19719"/>
          <a:stretch/>
        </p:blipFill>
        <p:spPr bwMode="auto">
          <a:xfrm>
            <a:off x="2513285" y="49838"/>
            <a:ext cx="3078344" cy="73585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asicmusictheory.com: E-flat lydian mode">
            <a:extLst>
              <a:ext uri="{FF2B5EF4-FFF2-40B4-BE49-F238E27FC236}">
                <a16:creationId xmlns:a16="http://schemas.microsoft.com/office/drawing/2014/main" id="{19597E8E-C919-4A05-BEAD-CE95849AF1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91" b="19782"/>
          <a:stretch/>
        </p:blipFill>
        <p:spPr bwMode="auto">
          <a:xfrm>
            <a:off x="4631256" y="840287"/>
            <a:ext cx="3087751" cy="80916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55D6F287-5872-4A28-895C-5547749155E9}"/>
              </a:ext>
            </a:extLst>
          </p:cNvPr>
          <p:cNvCxnSpPr>
            <a:cxnSpLocks/>
          </p:cNvCxnSpPr>
          <p:nvPr/>
        </p:nvCxnSpPr>
        <p:spPr>
          <a:xfrm flipH="1">
            <a:off x="5087258" y="1429415"/>
            <a:ext cx="1008742" cy="4676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A2980386-E210-4602-92C1-4F5309C0C188}"/>
              </a:ext>
            </a:extLst>
          </p:cNvPr>
          <p:cNvCxnSpPr>
            <a:cxnSpLocks/>
          </p:cNvCxnSpPr>
          <p:nvPr/>
        </p:nvCxnSpPr>
        <p:spPr>
          <a:xfrm flipH="1">
            <a:off x="5351122" y="1499782"/>
            <a:ext cx="342328" cy="4597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4" name="Picture 2" descr="basicmusictheory.com: E-flat mixolydian mode">
            <a:extLst>
              <a:ext uri="{FF2B5EF4-FFF2-40B4-BE49-F238E27FC236}">
                <a16:creationId xmlns:a16="http://schemas.microsoft.com/office/drawing/2014/main" id="{8F36424C-1BDA-4F77-B24A-81D5594BA0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01" b="16580"/>
          <a:stretch/>
        </p:blipFill>
        <p:spPr bwMode="auto">
          <a:xfrm>
            <a:off x="201953" y="866113"/>
            <a:ext cx="2806296" cy="73207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D6079F63-5445-45E5-86FE-EB9982E3E895}"/>
              </a:ext>
            </a:extLst>
          </p:cNvPr>
          <p:cNvCxnSpPr>
            <a:cxnSpLocks/>
          </p:cNvCxnSpPr>
          <p:nvPr/>
        </p:nvCxnSpPr>
        <p:spPr>
          <a:xfrm>
            <a:off x="633989" y="1579744"/>
            <a:ext cx="25947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DA6067B9-A16E-49F4-B9C8-3C9D05FFA37F}"/>
              </a:ext>
            </a:extLst>
          </p:cNvPr>
          <p:cNvCxnSpPr>
            <a:cxnSpLocks/>
          </p:cNvCxnSpPr>
          <p:nvPr/>
        </p:nvCxnSpPr>
        <p:spPr>
          <a:xfrm>
            <a:off x="3571098" y="708345"/>
            <a:ext cx="662400" cy="11182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7846E36E-178F-4BE7-9A9B-D9F66B5CE6CB}"/>
              </a:ext>
            </a:extLst>
          </p:cNvPr>
          <p:cNvCxnSpPr>
            <a:cxnSpLocks/>
          </p:cNvCxnSpPr>
          <p:nvPr/>
        </p:nvCxnSpPr>
        <p:spPr>
          <a:xfrm>
            <a:off x="3894898" y="708345"/>
            <a:ext cx="677201" cy="11182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Content Placeholder 2">
            <a:extLst>
              <a:ext uri="{FF2B5EF4-FFF2-40B4-BE49-F238E27FC236}">
                <a16:creationId xmlns:a16="http://schemas.microsoft.com/office/drawing/2014/main" id="{DBB90172-BB3B-4B54-993D-A79EAED3257C}"/>
              </a:ext>
            </a:extLst>
          </p:cNvPr>
          <p:cNvSpPr txBox="1">
            <a:spLocks/>
          </p:cNvSpPr>
          <p:nvPr/>
        </p:nvSpPr>
        <p:spPr>
          <a:xfrm>
            <a:off x="8381124" y="1826615"/>
            <a:ext cx="3144832" cy="42562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He starts in E flat Mixolydian</a:t>
            </a:r>
          </a:p>
          <a:p>
            <a:pPr marL="0" indent="0">
              <a:buNone/>
            </a:pPr>
            <a:r>
              <a:rPr lang="en-GB" sz="1600" dirty="0">
                <a:latin typeface="+mj-lt"/>
              </a:rPr>
              <a:t>He then moves into:</a:t>
            </a:r>
          </a:p>
          <a:p>
            <a:pPr marL="0" indent="0">
              <a:buNone/>
            </a:pPr>
            <a:r>
              <a:rPr lang="en-GB" sz="1600" b="1" dirty="0">
                <a:latin typeface="+mj-lt"/>
              </a:rPr>
              <a:t>E Flat Aeolian </a:t>
            </a:r>
            <a:r>
              <a:rPr lang="en-GB" sz="1600" dirty="0">
                <a:latin typeface="+mj-lt"/>
              </a:rPr>
              <a:t>for</a:t>
            </a:r>
            <a:r>
              <a:rPr lang="en-GB" sz="1600" b="1" dirty="0">
                <a:latin typeface="+mj-lt"/>
              </a:rPr>
              <a:t> </a:t>
            </a:r>
            <a:r>
              <a:rPr lang="en-GB" sz="1600" b="1" i="1" dirty="0">
                <a:latin typeface="+mj-lt"/>
              </a:rPr>
              <a:t>‘</a:t>
            </a:r>
            <a:r>
              <a:rPr lang="en-GB" sz="1600" i="1" dirty="0">
                <a:latin typeface="+mj-lt"/>
              </a:rPr>
              <a:t>stole out un…’ </a:t>
            </a:r>
            <a:r>
              <a:rPr lang="en-GB" sz="1600" dirty="0">
                <a:latin typeface="+mj-lt"/>
              </a:rPr>
              <a:t>(the moment of death)</a:t>
            </a:r>
          </a:p>
          <a:p>
            <a:pPr marL="0" indent="0">
              <a:buNone/>
            </a:pPr>
            <a:r>
              <a:rPr lang="en-GB" sz="1600" dirty="0">
                <a:latin typeface="+mj-lt"/>
              </a:rPr>
              <a:t>And then into:</a:t>
            </a:r>
          </a:p>
          <a:p>
            <a:pPr marL="0" indent="0">
              <a:buNone/>
            </a:pPr>
            <a:r>
              <a:rPr lang="en-GB" sz="1600" b="1" dirty="0"/>
              <a:t>E Flat Lydian </a:t>
            </a:r>
            <a:r>
              <a:rPr lang="en-GB" sz="1600" dirty="0"/>
              <a:t>for </a:t>
            </a:r>
            <a:r>
              <a:rPr lang="en-GB" sz="1600" i="1" dirty="0">
                <a:latin typeface="+mj-lt"/>
              </a:rPr>
              <a:t>‘…known and went to church alone’</a:t>
            </a:r>
          </a:p>
          <a:p>
            <a:pPr marL="0" indent="0">
              <a:buNone/>
            </a:pPr>
            <a:r>
              <a:rPr lang="en-GB" sz="1600" dirty="0">
                <a:latin typeface="+mj-lt"/>
              </a:rPr>
              <a:t>V.W is using the expressive power of the modal scales to achieve subtle yet dramatic changes, illustrating the meaning of the text.</a:t>
            </a:r>
          </a:p>
          <a:p>
            <a:pPr marL="0" indent="0">
              <a:buNone/>
            </a:pPr>
            <a:r>
              <a:rPr lang="en-GB" sz="1600" b="1" dirty="0">
                <a:latin typeface="+mj-lt"/>
              </a:rPr>
              <a:t>Notice</a:t>
            </a:r>
            <a:r>
              <a:rPr lang="en-GB" sz="1600" dirty="0">
                <a:latin typeface="+mj-lt"/>
              </a:rPr>
              <a:t>: that the piano is absent from bar 96 (leaving only the very thin string texture as a barren and ghostly atmosphere).</a:t>
            </a:r>
          </a:p>
          <a:p>
            <a:pPr marL="0" indent="0">
              <a:buNone/>
            </a:pPr>
            <a:r>
              <a:rPr lang="en-GB" sz="1600" dirty="0">
                <a:latin typeface="+mj-lt"/>
              </a:rPr>
              <a:t> </a:t>
            </a:r>
          </a:p>
        </p:txBody>
      </p:sp>
    </p:spTree>
    <p:extLst>
      <p:ext uri="{BB962C8B-B14F-4D97-AF65-F5344CB8AC3E}">
        <p14:creationId xmlns:p14="http://schemas.microsoft.com/office/powerpoint/2010/main" val="51968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418571" y="99028"/>
            <a:ext cx="958836" cy="3515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mj-lt"/>
              </a:rPr>
              <a:t>Task:</a:t>
            </a:r>
          </a:p>
        </p:txBody>
      </p:sp>
      <p:sp>
        <p:nvSpPr>
          <p:cNvPr id="5" name="Content Placeholder 2">
            <a:extLst>
              <a:ext uri="{FF2B5EF4-FFF2-40B4-BE49-F238E27FC236}">
                <a16:creationId xmlns:a16="http://schemas.microsoft.com/office/drawing/2014/main" id="{059AED1D-A857-4422-9887-A82E385FBFD2}"/>
              </a:ext>
            </a:extLst>
          </p:cNvPr>
          <p:cNvSpPr txBox="1">
            <a:spLocks/>
          </p:cNvSpPr>
          <p:nvPr/>
        </p:nvSpPr>
        <p:spPr>
          <a:xfrm>
            <a:off x="1418571" y="495762"/>
            <a:ext cx="9723562" cy="4121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Compile examples of the following scales in order to build a reference resource (to use when studying modal works).</a:t>
            </a:r>
          </a:p>
          <a:p>
            <a:pPr marL="0" indent="0">
              <a:buNone/>
            </a:pPr>
            <a:r>
              <a:rPr lang="en-GB" sz="1600" dirty="0">
                <a:latin typeface="+mj-lt"/>
              </a:rPr>
              <a:t>In the </a:t>
            </a:r>
            <a:r>
              <a:rPr lang="en-GB" sz="1600" b="1" dirty="0">
                <a:latin typeface="+mj-lt"/>
              </a:rPr>
              <a:t>keys of G, D, A and E flat:</a:t>
            </a:r>
          </a:p>
          <a:p>
            <a:pPr marL="0" indent="0">
              <a:buNone/>
            </a:pPr>
            <a:r>
              <a:rPr lang="en-GB" sz="1600" dirty="0">
                <a:latin typeface="+mj-lt"/>
              </a:rPr>
              <a:t>Dorian Mode</a:t>
            </a:r>
          </a:p>
          <a:p>
            <a:pPr marL="0" indent="0">
              <a:buNone/>
            </a:pPr>
            <a:r>
              <a:rPr lang="en-GB" sz="1600" dirty="0">
                <a:latin typeface="+mj-lt"/>
              </a:rPr>
              <a:t>Aeolian Mode</a:t>
            </a:r>
          </a:p>
          <a:p>
            <a:pPr marL="0" indent="0">
              <a:buNone/>
            </a:pPr>
            <a:r>
              <a:rPr lang="en-GB" sz="1600" dirty="0">
                <a:latin typeface="+mj-lt"/>
              </a:rPr>
              <a:t>Lydian Mode</a:t>
            </a:r>
          </a:p>
          <a:p>
            <a:pPr marL="0" indent="0">
              <a:buNone/>
            </a:pPr>
            <a:r>
              <a:rPr lang="en-GB" sz="1600" dirty="0">
                <a:latin typeface="+mj-lt"/>
              </a:rPr>
              <a:t>Mixolydian Mode</a:t>
            </a:r>
          </a:p>
          <a:p>
            <a:pPr marL="0" indent="0">
              <a:buNone/>
            </a:pPr>
            <a:r>
              <a:rPr lang="en-GB" sz="1600" dirty="0">
                <a:latin typeface="+mj-lt"/>
              </a:rPr>
              <a:t>Phrygian Mode</a:t>
            </a:r>
          </a:p>
          <a:p>
            <a:pPr marL="0" indent="0">
              <a:buNone/>
            </a:pPr>
            <a:r>
              <a:rPr lang="en-GB" sz="1600" dirty="0">
                <a:latin typeface="+mj-lt"/>
              </a:rPr>
              <a:t>Ionian Mode</a:t>
            </a:r>
          </a:p>
          <a:p>
            <a:pPr marL="0" indent="0">
              <a:buNone/>
            </a:pPr>
            <a:r>
              <a:rPr lang="en-GB" sz="1600" dirty="0">
                <a:latin typeface="+mj-lt"/>
              </a:rPr>
              <a:t>Locrian Mode</a:t>
            </a:r>
          </a:p>
          <a:p>
            <a:pPr marL="0" indent="0">
              <a:buNone/>
            </a:pPr>
            <a:endParaRPr lang="en-GB" sz="1600" dirty="0">
              <a:latin typeface="+mj-lt"/>
            </a:endParaRPr>
          </a:p>
          <a:p>
            <a:pPr marL="0" indent="0">
              <a:buNone/>
            </a:pPr>
            <a:r>
              <a:rPr lang="en-GB" sz="1600" dirty="0">
                <a:latin typeface="+mj-lt"/>
              </a:rPr>
              <a:t>You </a:t>
            </a:r>
            <a:r>
              <a:rPr lang="en-GB" sz="1600" b="1" dirty="0">
                <a:latin typeface="+mj-lt"/>
              </a:rPr>
              <a:t>don’t</a:t>
            </a:r>
            <a:r>
              <a:rPr lang="en-GB" sz="1600" dirty="0">
                <a:latin typeface="+mj-lt"/>
              </a:rPr>
              <a:t> have to write these out on a stave yourself! For example (be resourceful):</a:t>
            </a:r>
          </a:p>
          <a:p>
            <a:pPr marL="0" indent="0">
              <a:buNone/>
            </a:pPr>
            <a:endParaRPr lang="en-GB" sz="1600" dirty="0">
              <a:latin typeface="+mj-lt"/>
            </a:endParaRPr>
          </a:p>
        </p:txBody>
      </p:sp>
      <p:pic>
        <p:nvPicPr>
          <p:cNvPr id="6148" name="Picture 4" descr="basicmusictheory.com: E-flat lydian mode">
            <a:extLst>
              <a:ext uri="{FF2B5EF4-FFF2-40B4-BE49-F238E27FC236}">
                <a16:creationId xmlns:a16="http://schemas.microsoft.com/office/drawing/2014/main" id="{868C7A6D-A8C1-4827-B1EA-088E51E36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0"/>
          <a:stretch/>
        </p:blipFill>
        <p:spPr bwMode="auto">
          <a:xfrm>
            <a:off x="5509149" y="4773857"/>
            <a:ext cx="5281684"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1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sicmusictheory.com: G dorian mode">
            <a:extLst>
              <a:ext uri="{FF2B5EF4-FFF2-40B4-BE49-F238E27FC236}">
                <a16:creationId xmlns:a16="http://schemas.microsoft.com/office/drawing/2014/main" id="{DF075F59-121F-497A-A268-C609B8BAF8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56"/>
          <a:stretch/>
        </p:blipFill>
        <p:spPr bwMode="auto">
          <a:xfrm>
            <a:off x="0" y="2162223"/>
            <a:ext cx="2658979" cy="898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sicmusictheory.com: G aeolian mode">
            <a:extLst>
              <a:ext uri="{FF2B5EF4-FFF2-40B4-BE49-F238E27FC236}">
                <a16:creationId xmlns:a16="http://schemas.microsoft.com/office/drawing/2014/main" id="{ED370E1E-6C7C-42D5-820A-3A56DA3560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8"/>
          <a:stretch/>
        </p:blipFill>
        <p:spPr bwMode="auto">
          <a:xfrm>
            <a:off x="-1" y="3289024"/>
            <a:ext cx="2658979" cy="8712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sicmusictheory.com: mixolydian mode">
            <a:extLst>
              <a:ext uri="{FF2B5EF4-FFF2-40B4-BE49-F238E27FC236}">
                <a16:creationId xmlns:a16="http://schemas.microsoft.com/office/drawing/2014/main" id="{9AE6855A-2774-4E22-9C3D-38C88C153D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02"/>
          <a:stretch/>
        </p:blipFill>
        <p:spPr bwMode="auto">
          <a:xfrm>
            <a:off x="0" y="1122"/>
            <a:ext cx="2658978" cy="9254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sicmusictheory.com: G phrygian mode">
            <a:extLst>
              <a:ext uri="{FF2B5EF4-FFF2-40B4-BE49-F238E27FC236}">
                <a16:creationId xmlns:a16="http://schemas.microsoft.com/office/drawing/2014/main" id="{EF5947A0-3C35-48ED-BFC5-C302F462BE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16"/>
          <a:stretch/>
        </p:blipFill>
        <p:spPr bwMode="auto">
          <a:xfrm>
            <a:off x="-2" y="4388514"/>
            <a:ext cx="2658979" cy="8570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sicmusictheory.com: G locrian mode">
            <a:extLst>
              <a:ext uri="{FF2B5EF4-FFF2-40B4-BE49-F238E27FC236}">
                <a16:creationId xmlns:a16="http://schemas.microsoft.com/office/drawing/2014/main" id="{EA0AF27F-79A8-491E-B2E0-B4293AB4CE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88"/>
          <a:stretch/>
        </p:blipFill>
        <p:spPr bwMode="auto">
          <a:xfrm>
            <a:off x="-2" y="5515315"/>
            <a:ext cx="2658978" cy="8433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asicmusictheory.com: G ionian mode">
            <a:extLst>
              <a:ext uri="{FF2B5EF4-FFF2-40B4-BE49-F238E27FC236}">
                <a16:creationId xmlns:a16="http://schemas.microsoft.com/office/drawing/2014/main" id="{4D2B89D6-197A-4CA7-ACAF-457064781F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47"/>
          <a:stretch/>
        </p:blipFill>
        <p:spPr bwMode="auto">
          <a:xfrm>
            <a:off x="1" y="1027634"/>
            <a:ext cx="2658978" cy="9063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asicmusictheory.com: E-flat ionian mode">
            <a:extLst>
              <a:ext uri="{FF2B5EF4-FFF2-40B4-BE49-F238E27FC236}">
                <a16:creationId xmlns:a16="http://schemas.microsoft.com/office/drawing/2014/main" id="{FFD85BCE-611E-40C4-AF2D-E4C5181A8A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214"/>
          <a:stretch/>
        </p:blipFill>
        <p:spPr bwMode="auto">
          <a:xfrm>
            <a:off x="2876549" y="1002778"/>
            <a:ext cx="2961616" cy="9415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asicmusictheory.com: E-flat mixolydian mode">
            <a:extLst>
              <a:ext uri="{FF2B5EF4-FFF2-40B4-BE49-F238E27FC236}">
                <a16:creationId xmlns:a16="http://schemas.microsoft.com/office/drawing/2014/main" id="{8FE0C1A3-4C9E-41B4-AD94-3BAF269EAF0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10"/>
          <a:stretch/>
        </p:blipFill>
        <p:spPr bwMode="auto">
          <a:xfrm>
            <a:off x="2876550" y="-2179"/>
            <a:ext cx="2961616" cy="9098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asicmusictheory.com: E-flat dorian mode">
            <a:extLst>
              <a:ext uri="{FF2B5EF4-FFF2-40B4-BE49-F238E27FC236}">
                <a16:creationId xmlns:a16="http://schemas.microsoft.com/office/drawing/2014/main" id="{CAA8ED38-B8BE-45A3-BC79-7D625ACF5C5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838"/>
          <a:stretch/>
        </p:blipFill>
        <p:spPr bwMode="auto">
          <a:xfrm>
            <a:off x="2876549" y="2154960"/>
            <a:ext cx="2961616" cy="8985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asicmusictheory.com: E-flat aeolian mode">
            <a:extLst>
              <a:ext uri="{FF2B5EF4-FFF2-40B4-BE49-F238E27FC236}">
                <a16:creationId xmlns:a16="http://schemas.microsoft.com/office/drawing/2014/main" id="{61819ED6-E61B-4738-8E35-7510F7ED818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134"/>
          <a:stretch/>
        </p:blipFill>
        <p:spPr bwMode="auto">
          <a:xfrm>
            <a:off x="2876549" y="3281761"/>
            <a:ext cx="2961616" cy="8828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sicmusictheory.com: E-flat phrygian mode">
            <a:extLst>
              <a:ext uri="{FF2B5EF4-FFF2-40B4-BE49-F238E27FC236}">
                <a16:creationId xmlns:a16="http://schemas.microsoft.com/office/drawing/2014/main" id="{430F94A5-8492-469D-AA38-5688CEBD86A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264"/>
          <a:stretch/>
        </p:blipFill>
        <p:spPr bwMode="auto">
          <a:xfrm>
            <a:off x="2876549" y="4381251"/>
            <a:ext cx="2961616" cy="86622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asicmusictheory.com: E-flat locrian mode">
            <a:extLst>
              <a:ext uri="{FF2B5EF4-FFF2-40B4-BE49-F238E27FC236}">
                <a16:creationId xmlns:a16="http://schemas.microsoft.com/office/drawing/2014/main" id="{2F6E123D-B50B-4B6D-802C-14CA7467377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849"/>
          <a:stretch/>
        </p:blipFill>
        <p:spPr bwMode="auto">
          <a:xfrm>
            <a:off x="2876549" y="5508052"/>
            <a:ext cx="2961616" cy="85060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asicmusictheory.com: A mixolydian mode">
            <a:extLst>
              <a:ext uri="{FF2B5EF4-FFF2-40B4-BE49-F238E27FC236}">
                <a16:creationId xmlns:a16="http://schemas.microsoft.com/office/drawing/2014/main" id="{92436BB8-CAA0-4DD1-A571-DFBABD296EF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902"/>
          <a:stretch/>
        </p:blipFill>
        <p:spPr bwMode="auto">
          <a:xfrm>
            <a:off x="6055735" y="0"/>
            <a:ext cx="2961616" cy="98838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asicmusictheory.com: A ionian mode">
            <a:extLst>
              <a:ext uri="{FF2B5EF4-FFF2-40B4-BE49-F238E27FC236}">
                <a16:creationId xmlns:a16="http://schemas.microsoft.com/office/drawing/2014/main" id="{818ED4D4-5928-417F-BA98-5D28370D4B9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5496"/>
          <a:stretch/>
        </p:blipFill>
        <p:spPr bwMode="auto">
          <a:xfrm>
            <a:off x="6055735" y="1000267"/>
            <a:ext cx="2961616" cy="96054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asicmusictheory.com: A dorian mode">
            <a:extLst>
              <a:ext uri="{FF2B5EF4-FFF2-40B4-BE49-F238E27FC236}">
                <a16:creationId xmlns:a16="http://schemas.microsoft.com/office/drawing/2014/main" id="{D9D884C9-CB94-4E1F-945E-5C0B4A4E18F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733"/>
          <a:stretch/>
        </p:blipFill>
        <p:spPr bwMode="auto">
          <a:xfrm>
            <a:off x="6096000" y="2153643"/>
            <a:ext cx="2921351" cy="99771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basicmusictheory.com: aeolian mode">
            <a:extLst>
              <a:ext uri="{FF2B5EF4-FFF2-40B4-BE49-F238E27FC236}">
                <a16:creationId xmlns:a16="http://schemas.microsoft.com/office/drawing/2014/main" id="{598B8E43-3D3B-4983-9B07-D361801022D5}"/>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675"/>
          <a:stretch/>
        </p:blipFill>
        <p:spPr bwMode="auto">
          <a:xfrm>
            <a:off x="6055735" y="3281761"/>
            <a:ext cx="2921351" cy="102285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basicmusictheory.com: A phrygian mode">
            <a:extLst>
              <a:ext uri="{FF2B5EF4-FFF2-40B4-BE49-F238E27FC236}">
                <a16:creationId xmlns:a16="http://schemas.microsoft.com/office/drawing/2014/main" id="{F4CE6059-4F21-42E7-BB5A-34EA94F5570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5939"/>
          <a:stretch/>
        </p:blipFill>
        <p:spPr bwMode="auto">
          <a:xfrm>
            <a:off x="6107619" y="4379749"/>
            <a:ext cx="2909732" cy="99771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basicmusictheory.com: A locrian mode">
            <a:extLst>
              <a:ext uri="{FF2B5EF4-FFF2-40B4-BE49-F238E27FC236}">
                <a16:creationId xmlns:a16="http://schemas.microsoft.com/office/drawing/2014/main" id="{ECB3E68F-E8AE-47A3-8F42-DDBEA43B3495}"/>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5434"/>
          <a:stretch/>
        </p:blipFill>
        <p:spPr bwMode="auto">
          <a:xfrm>
            <a:off x="6035602" y="5439876"/>
            <a:ext cx="2961616" cy="9869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basicmusictheory.com: D mixolydian mode">
            <a:extLst>
              <a:ext uri="{FF2B5EF4-FFF2-40B4-BE49-F238E27FC236}">
                <a16:creationId xmlns:a16="http://schemas.microsoft.com/office/drawing/2014/main" id="{98A22BB8-21E9-42F2-8912-D1E3F0278B8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5774"/>
          <a:stretch/>
        </p:blipFill>
        <p:spPr bwMode="auto">
          <a:xfrm>
            <a:off x="9234920" y="4635"/>
            <a:ext cx="2921351" cy="99814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basicmusictheory.com: D ionian mode">
            <a:extLst>
              <a:ext uri="{FF2B5EF4-FFF2-40B4-BE49-F238E27FC236}">
                <a16:creationId xmlns:a16="http://schemas.microsoft.com/office/drawing/2014/main" id="{4CED063B-7A46-4193-AB48-5CE5960B2EC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5753"/>
          <a:stretch/>
        </p:blipFill>
        <p:spPr bwMode="auto">
          <a:xfrm>
            <a:off x="9270648" y="981960"/>
            <a:ext cx="2921351" cy="97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asicmusictheory.com: dorian mode">
            <a:extLst>
              <a:ext uri="{FF2B5EF4-FFF2-40B4-BE49-F238E27FC236}">
                <a16:creationId xmlns:a16="http://schemas.microsoft.com/office/drawing/2014/main" id="{9D03572E-6AF3-44C2-B471-F323A0206BF5}"/>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797"/>
          <a:stretch/>
        </p:blipFill>
        <p:spPr bwMode="auto">
          <a:xfrm>
            <a:off x="9270648" y="2153643"/>
            <a:ext cx="2917961" cy="102298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basicmusictheory.com: D aeolian mode">
            <a:extLst>
              <a:ext uri="{FF2B5EF4-FFF2-40B4-BE49-F238E27FC236}">
                <a16:creationId xmlns:a16="http://schemas.microsoft.com/office/drawing/2014/main" id="{521BE065-1314-4D11-B318-B6FB06816A1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5768"/>
          <a:stretch/>
        </p:blipFill>
        <p:spPr bwMode="auto">
          <a:xfrm>
            <a:off x="9315451" y="3289024"/>
            <a:ext cx="2876549" cy="9790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basicmusictheory.com: D phrygian mode">
            <a:extLst>
              <a:ext uri="{FF2B5EF4-FFF2-40B4-BE49-F238E27FC236}">
                <a16:creationId xmlns:a16="http://schemas.microsoft.com/office/drawing/2014/main" id="{F0224499-7D92-4A3E-9AB7-B3840E4C3F2B}"/>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5579"/>
          <a:stretch/>
        </p:blipFill>
        <p:spPr bwMode="auto">
          <a:xfrm>
            <a:off x="9270843" y="4379749"/>
            <a:ext cx="2917766" cy="973402"/>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basicmusictheory.com: D locrian mode">
            <a:extLst>
              <a:ext uri="{FF2B5EF4-FFF2-40B4-BE49-F238E27FC236}">
                <a16:creationId xmlns:a16="http://schemas.microsoft.com/office/drawing/2014/main" id="{2DE5E04B-0E73-4A90-A69F-9DE69C88B13A}"/>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5541"/>
          <a:stretch/>
        </p:blipFill>
        <p:spPr bwMode="auto">
          <a:xfrm>
            <a:off x="9315451" y="5439876"/>
            <a:ext cx="2873158" cy="93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0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3" y="144184"/>
            <a:ext cx="143597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6</a:t>
            </a:r>
          </a:p>
        </p:txBody>
      </p:sp>
      <p:pic>
        <p:nvPicPr>
          <p:cNvPr id="3" name="Picture 2">
            <a:extLst>
              <a:ext uri="{FF2B5EF4-FFF2-40B4-BE49-F238E27FC236}">
                <a16:creationId xmlns:a16="http://schemas.microsoft.com/office/drawing/2014/main" id="{FF190D70-B7A5-413B-BCBF-260C3FFB6DA1}"/>
              </a:ext>
            </a:extLst>
          </p:cNvPr>
          <p:cNvPicPr>
            <a:picLocks noChangeAspect="1"/>
          </p:cNvPicPr>
          <p:nvPr/>
        </p:nvPicPr>
        <p:blipFill rotWithShape="1">
          <a:blip r:embed="rId2"/>
          <a:srcRect l="20790" t="20336" r="18421" b="5475"/>
          <a:stretch/>
        </p:blipFill>
        <p:spPr>
          <a:xfrm>
            <a:off x="2120432" y="928364"/>
            <a:ext cx="7411452" cy="5085348"/>
          </a:xfrm>
          <a:prstGeom prst="rect">
            <a:avLst/>
          </a:prstGeom>
        </p:spPr>
      </p:pic>
      <p:sp>
        <p:nvSpPr>
          <p:cNvPr id="6" name="Content Placeholder 2">
            <a:extLst>
              <a:ext uri="{FF2B5EF4-FFF2-40B4-BE49-F238E27FC236}">
                <a16:creationId xmlns:a16="http://schemas.microsoft.com/office/drawing/2014/main" id="{00035D0F-CE08-4576-A2C4-BFD6605B40A4}"/>
              </a:ext>
            </a:extLst>
          </p:cNvPr>
          <p:cNvSpPr txBox="1">
            <a:spLocks/>
          </p:cNvSpPr>
          <p:nvPr/>
        </p:nvSpPr>
        <p:spPr>
          <a:xfrm>
            <a:off x="216946" y="3597218"/>
            <a:ext cx="1497541" cy="2954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familiar motif from the introduction continues here…</a:t>
            </a:r>
          </a:p>
          <a:p>
            <a:pPr marL="0" indent="0">
              <a:buNone/>
            </a:pPr>
            <a:r>
              <a:rPr lang="en-GB" sz="1600" dirty="0">
                <a:latin typeface="+mj-lt"/>
              </a:rPr>
              <a:t>BUT…</a:t>
            </a:r>
          </a:p>
          <a:p>
            <a:pPr marL="0" indent="0">
              <a:buNone/>
            </a:pPr>
            <a:r>
              <a:rPr lang="en-GB" sz="1600" dirty="0">
                <a:latin typeface="+mj-lt"/>
              </a:rPr>
              <a:t>V.W. changes the underlying chord by flattening the A and E again (dissonance)</a:t>
            </a:r>
          </a:p>
        </p:txBody>
      </p:sp>
      <p:sp>
        <p:nvSpPr>
          <p:cNvPr id="7" name="Content Placeholder 2">
            <a:extLst>
              <a:ext uri="{FF2B5EF4-FFF2-40B4-BE49-F238E27FC236}">
                <a16:creationId xmlns:a16="http://schemas.microsoft.com/office/drawing/2014/main" id="{7D52199B-C17E-44B3-8761-80B1C0D52747}"/>
              </a:ext>
            </a:extLst>
          </p:cNvPr>
          <p:cNvSpPr txBox="1">
            <a:spLocks/>
          </p:cNvSpPr>
          <p:nvPr/>
        </p:nvSpPr>
        <p:spPr>
          <a:xfrm>
            <a:off x="1714487" y="144185"/>
            <a:ext cx="9749632" cy="569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a:latin typeface="+mj-lt"/>
              </a:rPr>
              <a:t>‘They tolled the one bell…’ </a:t>
            </a:r>
            <a:r>
              <a:rPr lang="en-GB" sz="1600" dirty="0">
                <a:latin typeface="+mj-lt"/>
              </a:rPr>
              <a:t>uses the now familiar motif of conjunct rise and fall over 3 notes.                                                                    Notice how the rhythm is slowed/stretched by using crotchets to accentuate </a:t>
            </a:r>
            <a:r>
              <a:rPr lang="en-GB" sz="1600" i="1" dirty="0">
                <a:latin typeface="+mj-lt"/>
              </a:rPr>
              <a:t>‘one’ </a:t>
            </a:r>
            <a:r>
              <a:rPr lang="en-GB" sz="1600" dirty="0">
                <a:latin typeface="+mj-lt"/>
              </a:rPr>
              <a:t>and </a:t>
            </a:r>
            <a:r>
              <a:rPr lang="en-GB" sz="1600" i="1" dirty="0">
                <a:latin typeface="+mj-lt"/>
              </a:rPr>
              <a:t>‘bell’</a:t>
            </a:r>
            <a:endParaRPr lang="en-GB" sz="1600" dirty="0">
              <a:latin typeface="+mj-lt"/>
            </a:endParaRPr>
          </a:p>
          <a:p>
            <a:pPr marL="0" indent="0">
              <a:buNone/>
            </a:pPr>
            <a:endParaRPr lang="en-GB" sz="1600" i="1" dirty="0">
              <a:latin typeface="+mj-lt"/>
            </a:endParaRPr>
          </a:p>
        </p:txBody>
      </p:sp>
      <p:cxnSp>
        <p:nvCxnSpPr>
          <p:cNvPr id="8" name="Straight Arrow Connector 7">
            <a:extLst>
              <a:ext uri="{FF2B5EF4-FFF2-40B4-BE49-F238E27FC236}">
                <a16:creationId xmlns:a16="http://schemas.microsoft.com/office/drawing/2014/main" id="{E841BED7-828E-4D73-9020-900B2680A3A4}"/>
              </a:ext>
            </a:extLst>
          </p:cNvPr>
          <p:cNvCxnSpPr/>
          <p:nvPr/>
        </p:nvCxnSpPr>
        <p:spPr>
          <a:xfrm flipV="1">
            <a:off x="1714487" y="5640970"/>
            <a:ext cx="1110600" cy="1637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20D72312-F320-4D08-BD4A-2F4DAC382552}"/>
              </a:ext>
            </a:extLst>
          </p:cNvPr>
          <p:cNvSpPr txBox="1">
            <a:spLocks/>
          </p:cNvSpPr>
          <p:nvPr/>
        </p:nvSpPr>
        <p:spPr>
          <a:xfrm>
            <a:off x="230201" y="1041254"/>
            <a:ext cx="1497541" cy="2333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places emphasis on the 4</a:t>
            </a:r>
            <a:r>
              <a:rPr lang="en-GB" sz="1600" baseline="30000" dirty="0">
                <a:latin typeface="+mj-lt"/>
              </a:rPr>
              <a:t>th</a:t>
            </a:r>
            <a:r>
              <a:rPr lang="en-GB" sz="1600" dirty="0">
                <a:latin typeface="+mj-lt"/>
              </a:rPr>
              <a:t> beat of the bar to form an </a:t>
            </a:r>
            <a:r>
              <a:rPr lang="en-GB" sz="1600" b="1" dirty="0">
                <a:latin typeface="+mj-lt"/>
              </a:rPr>
              <a:t>alternating pattern of solemn tolling </a:t>
            </a:r>
            <a:r>
              <a:rPr lang="en-GB" sz="1600" dirty="0">
                <a:latin typeface="+mj-lt"/>
              </a:rPr>
              <a:t>with the 2</a:t>
            </a:r>
            <a:r>
              <a:rPr lang="en-GB" sz="1600" baseline="30000" dirty="0">
                <a:latin typeface="+mj-lt"/>
              </a:rPr>
              <a:t>nd</a:t>
            </a:r>
            <a:r>
              <a:rPr lang="en-GB" sz="1600" dirty="0">
                <a:latin typeface="+mj-lt"/>
              </a:rPr>
              <a:t> beat chord of the piano.  </a:t>
            </a:r>
          </a:p>
        </p:txBody>
      </p:sp>
      <p:cxnSp>
        <p:nvCxnSpPr>
          <p:cNvPr id="11" name="Straight Arrow Connector 10">
            <a:extLst>
              <a:ext uri="{FF2B5EF4-FFF2-40B4-BE49-F238E27FC236}">
                <a16:creationId xmlns:a16="http://schemas.microsoft.com/office/drawing/2014/main" id="{0BABBCCF-1396-4E41-B33E-17339D14A205}"/>
              </a:ext>
            </a:extLst>
          </p:cNvPr>
          <p:cNvCxnSpPr/>
          <p:nvPr/>
        </p:nvCxnSpPr>
        <p:spPr>
          <a:xfrm>
            <a:off x="1410483" y="3015229"/>
            <a:ext cx="1583140" cy="22920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BFE77049-BD37-44DF-AF05-ECC013578D13}"/>
              </a:ext>
            </a:extLst>
          </p:cNvPr>
          <p:cNvCxnSpPr>
            <a:cxnSpLocks/>
          </p:cNvCxnSpPr>
          <p:nvPr/>
        </p:nvCxnSpPr>
        <p:spPr>
          <a:xfrm>
            <a:off x="1512543" y="1647506"/>
            <a:ext cx="2060812" cy="4937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F50AADD5-9C45-4CA3-BA8D-FA06A904F0F9}"/>
              </a:ext>
            </a:extLst>
          </p:cNvPr>
          <p:cNvSpPr txBox="1">
            <a:spLocks/>
          </p:cNvSpPr>
          <p:nvPr/>
        </p:nvSpPr>
        <p:spPr>
          <a:xfrm>
            <a:off x="9531884" y="1046561"/>
            <a:ext cx="2429915" cy="39769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creates a moment of intense pain/dissonance in bar 102 (</a:t>
            </a:r>
            <a:r>
              <a:rPr lang="en-GB" sz="1600" dirty="0" err="1">
                <a:latin typeface="+mj-lt"/>
              </a:rPr>
              <a:t>bt</a:t>
            </a:r>
            <a:r>
              <a:rPr lang="en-GB" sz="1600" dirty="0">
                <a:latin typeface="+mj-lt"/>
              </a:rPr>
              <a:t> 4) for the word </a:t>
            </a:r>
            <a:r>
              <a:rPr lang="en-GB" sz="1600" i="1" dirty="0">
                <a:latin typeface="+mj-lt"/>
              </a:rPr>
              <a:t>‘bell’.</a:t>
            </a:r>
          </a:p>
          <a:p>
            <a:pPr marL="0" indent="0">
              <a:buNone/>
            </a:pPr>
            <a:r>
              <a:rPr lang="en-GB" sz="1600" dirty="0">
                <a:latin typeface="+mj-lt"/>
              </a:rPr>
              <a:t>A single bell tolling for a funeral is often called a </a:t>
            </a:r>
            <a:r>
              <a:rPr lang="en-GB" sz="1600" b="1" dirty="0">
                <a:latin typeface="+mj-lt"/>
              </a:rPr>
              <a:t>death knell</a:t>
            </a:r>
            <a:r>
              <a:rPr lang="en-GB" sz="1600" dirty="0">
                <a:latin typeface="+mj-lt"/>
              </a:rPr>
              <a:t>.</a:t>
            </a:r>
          </a:p>
          <a:p>
            <a:pPr marL="0" indent="0">
              <a:buNone/>
            </a:pPr>
            <a:r>
              <a:rPr lang="en-GB" sz="1600" dirty="0">
                <a:latin typeface="+mj-lt"/>
              </a:rPr>
              <a:t>Here, the octave G of the strings and piano COLLIDE with A flat in the vocal part.</a:t>
            </a:r>
          </a:p>
          <a:p>
            <a:pPr marL="0" indent="0">
              <a:buNone/>
            </a:pPr>
            <a:r>
              <a:rPr lang="en-GB" sz="1600" dirty="0">
                <a:latin typeface="+mj-lt"/>
              </a:rPr>
              <a:t>This is the most STARK dissonance in the piece so far.</a:t>
            </a:r>
          </a:p>
          <a:p>
            <a:pPr marL="0" indent="0">
              <a:buNone/>
            </a:pPr>
            <a:r>
              <a:rPr lang="en-GB" sz="1600" dirty="0">
                <a:latin typeface="+mj-lt"/>
              </a:rPr>
              <a:t>It illustrates the pain of the moment VIVIDLY</a:t>
            </a:r>
          </a:p>
          <a:p>
            <a:pPr marL="0" indent="0">
              <a:buNone/>
            </a:pPr>
            <a:r>
              <a:rPr lang="en-GB" sz="1600" dirty="0">
                <a:latin typeface="+mj-lt"/>
              </a:rPr>
              <a:t> </a:t>
            </a:r>
          </a:p>
        </p:txBody>
      </p:sp>
      <p:cxnSp>
        <p:nvCxnSpPr>
          <p:cNvPr id="17" name="Straight Arrow Connector 16">
            <a:extLst>
              <a:ext uri="{FF2B5EF4-FFF2-40B4-BE49-F238E27FC236}">
                <a16:creationId xmlns:a16="http://schemas.microsoft.com/office/drawing/2014/main" id="{25F2E9D3-4896-40CC-A151-82DE5C63BD71}"/>
              </a:ext>
            </a:extLst>
          </p:cNvPr>
          <p:cNvCxnSpPr/>
          <p:nvPr/>
        </p:nvCxnSpPr>
        <p:spPr>
          <a:xfrm flipH="1" flipV="1">
            <a:off x="6482687" y="1401846"/>
            <a:ext cx="3049197" cy="2456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BC308FB3-EE7C-4494-8349-33B707C305E5}"/>
              </a:ext>
            </a:extLst>
          </p:cNvPr>
          <p:cNvCxnSpPr/>
          <p:nvPr/>
        </p:nvCxnSpPr>
        <p:spPr>
          <a:xfrm flipH="1">
            <a:off x="6469039" y="1647506"/>
            <a:ext cx="3062845" cy="4937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F5A3B547-0AAB-4E5B-81B2-0B9F4A328FF4}"/>
              </a:ext>
            </a:extLst>
          </p:cNvPr>
          <p:cNvCxnSpPr/>
          <p:nvPr/>
        </p:nvCxnSpPr>
        <p:spPr>
          <a:xfrm flipH="1" flipV="1">
            <a:off x="4858603" y="5967439"/>
            <a:ext cx="1730700" cy="5844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Content Placeholder 2">
            <a:extLst>
              <a:ext uri="{FF2B5EF4-FFF2-40B4-BE49-F238E27FC236}">
                <a16:creationId xmlns:a16="http://schemas.microsoft.com/office/drawing/2014/main" id="{3EA0FFBC-A593-43BD-8BC2-5B204CD23D1C}"/>
              </a:ext>
            </a:extLst>
          </p:cNvPr>
          <p:cNvSpPr txBox="1">
            <a:spLocks/>
          </p:cNvSpPr>
          <p:nvPr/>
        </p:nvSpPr>
        <p:spPr>
          <a:xfrm>
            <a:off x="6589303" y="6358851"/>
            <a:ext cx="827497" cy="354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a:t>
            </a:r>
          </a:p>
        </p:txBody>
      </p:sp>
    </p:spTree>
    <p:extLst>
      <p:ext uri="{BB962C8B-B14F-4D97-AF65-F5344CB8AC3E}">
        <p14:creationId xmlns:p14="http://schemas.microsoft.com/office/powerpoint/2010/main" val="186187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A65B214-8269-471E-8923-FEE1B497800B}"/>
              </a:ext>
            </a:extLst>
          </p:cNvPr>
          <p:cNvSpPr txBox="1">
            <a:spLocks/>
          </p:cNvSpPr>
          <p:nvPr/>
        </p:nvSpPr>
        <p:spPr>
          <a:xfrm>
            <a:off x="821450" y="189663"/>
            <a:ext cx="9392431" cy="545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Bredon Hill: </a:t>
            </a:r>
            <a:r>
              <a:rPr lang="en-GB" sz="2400" dirty="0">
                <a:latin typeface="+mj-lt"/>
                <a:hlinkClick r:id="rId2"/>
              </a:rPr>
              <a:t>https://www.youtube.com/watch?v=b1gujVKXlcI</a:t>
            </a:r>
            <a:r>
              <a:rPr lang="en-GB" sz="2400" dirty="0">
                <a:latin typeface="+mj-lt"/>
              </a:rPr>
              <a:t> </a:t>
            </a:r>
          </a:p>
        </p:txBody>
      </p:sp>
      <p:sp>
        <p:nvSpPr>
          <p:cNvPr id="3" name="Content Placeholder 2">
            <a:extLst>
              <a:ext uri="{FF2B5EF4-FFF2-40B4-BE49-F238E27FC236}">
                <a16:creationId xmlns:a16="http://schemas.microsoft.com/office/drawing/2014/main" id="{6F21374A-CCC6-44C4-A823-E61EACD1814A}"/>
              </a:ext>
            </a:extLst>
          </p:cNvPr>
          <p:cNvSpPr txBox="1">
            <a:spLocks/>
          </p:cNvSpPr>
          <p:nvPr/>
        </p:nvSpPr>
        <p:spPr>
          <a:xfrm>
            <a:off x="844028" y="897144"/>
            <a:ext cx="10756569" cy="5642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mj-lt"/>
              </a:rPr>
              <a:t>…</a:t>
            </a:r>
            <a:r>
              <a:rPr lang="en-GB" sz="1600" dirty="0">
                <a:latin typeface="+mj-lt"/>
              </a:rPr>
              <a:t>is a poem by A. E. Housman published as number XXI in his 1896 collection </a:t>
            </a:r>
            <a:r>
              <a:rPr lang="en-GB" sz="1600" i="1" dirty="0">
                <a:latin typeface="+mj-lt"/>
              </a:rPr>
              <a:t>A Shropshire Lad.</a:t>
            </a:r>
            <a:r>
              <a:rPr lang="en-GB" sz="1600" dirty="0">
                <a:latin typeface="+mj-lt"/>
              </a:rPr>
              <a:t> </a:t>
            </a:r>
          </a:p>
          <a:p>
            <a:r>
              <a:rPr lang="en-GB" sz="1600" dirty="0">
                <a:latin typeface="+mj-lt"/>
              </a:rPr>
              <a:t>It is a narrated story from the lyrical voice of a man who loses his lover to early death.</a:t>
            </a:r>
          </a:p>
          <a:p>
            <a:r>
              <a:rPr lang="en-GB" sz="1600" dirty="0">
                <a:latin typeface="+mj-lt"/>
              </a:rPr>
              <a:t>The entire poem is punctuated by references to church bells. These are the vehicle for the central theme of being ‘called’.</a:t>
            </a:r>
          </a:p>
          <a:p>
            <a:r>
              <a:rPr lang="en-GB" sz="1600" dirty="0">
                <a:latin typeface="+mj-lt"/>
              </a:rPr>
              <a:t>Housman’s poem is in seven stanzas.</a:t>
            </a:r>
          </a:p>
          <a:p>
            <a:r>
              <a:rPr lang="en-GB" sz="1600" dirty="0">
                <a:latin typeface="+mj-lt"/>
              </a:rPr>
              <a:t>Bredon Hill is a place of outstanding natural beauty in the Cotswolds (Worcestershire). It is a place with visible remains of the Iron Age, Roman, Medieval and 18</a:t>
            </a:r>
            <a:r>
              <a:rPr lang="en-GB" sz="1600" baseline="30000" dirty="0">
                <a:latin typeface="+mj-lt"/>
              </a:rPr>
              <a:t>th</a:t>
            </a:r>
            <a:r>
              <a:rPr lang="en-GB" sz="1600" dirty="0">
                <a:latin typeface="+mj-lt"/>
              </a:rPr>
              <a:t> century periods. An ancient landscape of lives past and present.</a:t>
            </a:r>
          </a:p>
          <a:p>
            <a:r>
              <a:rPr lang="en-GB" sz="1600" dirty="0">
                <a:latin typeface="+mj-lt"/>
              </a:rPr>
              <a:t>The continuous cycle of life, death and renewal seems timeless and vast in places like this. Individual lives seem brief and small.</a:t>
            </a:r>
          </a:p>
          <a:p>
            <a:r>
              <a:rPr lang="en-GB" sz="1600" dirty="0">
                <a:latin typeface="+mj-lt"/>
              </a:rPr>
              <a:t>Vaughan Williams had been studying folk song since 1901. He had also edited/produced the English Hymnal in these early years of the 20</a:t>
            </a:r>
            <a:r>
              <a:rPr lang="en-GB" sz="1600" baseline="30000" dirty="0">
                <a:latin typeface="+mj-lt"/>
              </a:rPr>
              <a:t>th</a:t>
            </a:r>
            <a:r>
              <a:rPr lang="en-GB" sz="1600" dirty="0">
                <a:latin typeface="+mj-lt"/>
              </a:rPr>
              <a:t> Century (a very influential book of hymns, incorporating many ancient/folk melodies). </a:t>
            </a:r>
          </a:p>
          <a:p>
            <a:r>
              <a:rPr lang="en-GB" sz="1600" dirty="0">
                <a:latin typeface="+mj-lt"/>
              </a:rPr>
              <a:t> In 1908, V.W studied composition with Maurice Ravel to further/broaden his compositional techniques.</a:t>
            </a:r>
          </a:p>
          <a:p>
            <a:r>
              <a:rPr lang="en-GB" sz="1600" dirty="0">
                <a:latin typeface="+mj-lt"/>
              </a:rPr>
              <a:t>His use of parallel movement, modal scale systems and polytonal chords was directly influenced by the music of French impressionist composers, including Debussy.</a:t>
            </a:r>
          </a:p>
          <a:p>
            <a:r>
              <a:rPr lang="en-GB" sz="1600" dirty="0">
                <a:latin typeface="+mj-lt"/>
              </a:rPr>
              <a:t>His compositional style was also profoundly shaped by his study of English folk song and his fascination with music by Tudor era composers.</a:t>
            </a:r>
          </a:p>
          <a:p>
            <a:r>
              <a:rPr lang="en-GB" sz="1600" dirty="0">
                <a:latin typeface="+mj-lt"/>
              </a:rPr>
              <a:t>V.W. had a particular concern for national identity in music. His work embraces music from traditional/rural (‘humble’) backgrounds…we might even describe this as being an attempt to find a ‘natural’, organic, authentic English style.</a:t>
            </a:r>
          </a:p>
          <a:p>
            <a:r>
              <a:rPr lang="en-GB" sz="1600" dirty="0">
                <a:latin typeface="+mj-lt"/>
              </a:rPr>
              <a:t>It seems ironic that he used techniques pioneered by French composers (who were themselves searching for a language with their own national identity/flavour) to achieve this (at least, in part).  </a:t>
            </a:r>
          </a:p>
          <a:p>
            <a:endParaRPr lang="en-GB" sz="1600" dirty="0">
              <a:latin typeface="+mj-lt"/>
            </a:endParaRPr>
          </a:p>
        </p:txBody>
      </p:sp>
    </p:spTree>
    <p:extLst>
      <p:ext uri="{BB962C8B-B14F-4D97-AF65-F5344CB8AC3E}">
        <p14:creationId xmlns:p14="http://schemas.microsoft.com/office/powerpoint/2010/main" val="305678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54CDB-45F8-43F6-99AA-44BC0FAFE34A}"/>
              </a:ext>
            </a:extLst>
          </p:cNvPr>
          <p:cNvPicPr>
            <a:picLocks noChangeAspect="1"/>
          </p:cNvPicPr>
          <p:nvPr/>
        </p:nvPicPr>
        <p:blipFill rotWithShape="1">
          <a:blip r:embed="rId2"/>
          <a:srcRect l="25920" t="22677" r="24737" b="10390"/>
          <a:stretch/>
        </p:blipFill>
        <p:spPr>
          <a:xfrm>
            <a:off x="2341449" y="1402085"/>
            <a:ext cx="7145443" cy="5449591"/>
          </a:xfrm>
          <a:prstGeom prst="rect">
            <a:avLst/>
          </a:prstGeom>
        </p:spPr>
      </p:pic>
      <p:sp>
        <p:nvSpPr>
          <p:cNvPr id="6" name="Content Placeholder 2">
            <a:extLst>
              <a:ext uri="{FF2B5EF4-FFF2-40B4-BE49-F238E27FC236}">
                <a16:creationId xmlns:a16="http://schemas.microsoft.com/office/drawing/2014/main" id="{B68D7F27-E844-4250-917D-A2EA925D0302}"/>
              </a:ext>
            </a:extLst>
          </p:cNvPr>
          <p:cNvSpPr txBox="1">
            <a:spLocks/>
          </p:cNvSpPr>
          <p:nvPr/>
        </p:nvSpPr>
        <p:spPr>
          <a:xfrm>
            <a:off x="8759115" y="1122696"/>
            <a:ext cx="3146394" cy="445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conjunct fall/rise motif (augmented version of </a:t>
            </a:r>
            <a:r>
              <a:rPr lang="en-GB" sz="1600" i="1" dirty="0">
                <a:latin typeface="+mj-lt"/>
              </a:rPr>
              <a:t>“Christmas”</a:t>
            </a:r>
            <a:r>
              <a:rPr lang="en-GB" sz="1600" dirty="0">
                <a:latin typeface="+mj-lt"/>
              </a:rPr>
              <a:t>)</a:t>
            </a:r>
          </a:p>
        </p:txBody>
      </p:sp>
      <p:cxnSp>
        <p:nvCxnSpPr>
          <p:cNvPr id="9" name="Straight Arrow Connector 8">
            <a:extLst>
              <a:ext uri="{FF2B5EF4-FFF2-40B4-BE49-F238E27FC236}">
                <a16:creationId xmlns:a16="http://schemas.microsoft.com/office/drawing/2014/main" id="{8F47E869-E3F7-4B48-A570-940577E5BCCA}"/>
              </a:ext>
            </a:extLst>
          </p:cNvPr>
          <p:cNvCxnSpPr>
            <a:cxnSpLocks/>
          </p:cNvCxnSpPr>
          <p:nvPr/>
        </p:nvCxnSpPr>
        <p:spPr>
          <a:xfrm flipH="1">
            <a:off x="6786016" y="1356559"/>
            <a:ext cx="1996964" cy="3100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ontent Placeholder 2">
            <a:extLst>
              <a:ext uri="{FF2B5EF4-FFF2-40B4-BE49-F238E27FC236}">
                <a16:creationId xmlns:a16="http://schemas.microsoft.com/office/drawing/2014/main" id="{0D7FD4D1-6F41-443F-BF5F-4130D5C2E686}"/>
              </a:ext>
            </a:extLst>
          </p:cNvPr>
          <p:cNvSpPr txBox="1">
            <a:spLocks/>
          </p:cNvSpPr>
          <p:nvPr/>
        </p:nvSpPr>
        <p:spPr>
          <a:xfrm>
            <a:off x="210860" y="63467"/>
            <a:ext cx="8412975" cy="636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entire phrase is </a:t>
            </a:r>
            <a:r>
              <a:rPr lang="en-GB" sz="1600" b="1" dirty="0">
                <a:latin typeface="+mj-lt"/>
              </a:rPr>
              <a:t>a varied repeat of that found at bars 95 – 100 </a:t>
            </a:r>
            <a:r>
              <a:rPr lang="en-GB" sz="1600" dirty="0">
                <a:latin typeface="+mj-lt"/>
              </a:rPr>
              <a:t>(without the changes to modality). Therefore, V.W. is using a varied strophic form for stanzas 5 &amp; 6.</a:t>
            </a:r>
          </a:p>
        </p:txBody>
      </p:sp>
      <p:sp>
        <p:nvSpPr>
          <p:cNvPr id="17" name="Content Placeholder 2">
            <a:extLst>
              <a:ext uri="{FF2B5EF4-FFF2-40B4-BE49-F238E27FC236}">
                <a16:creationId xmlns:a16="http://schemas.microsoft.com/office/drawing/2014/main" id="{B616DA94-FE65-4378-A5C2-B2D84EEB344D}"/>
              </a:ext>
            </a:extLst>
          </p:cNvPr>
          <p:cNvSpPr txBox="1">
            <a:spLocks/>
          </p:cNvSpPr>
          <p:nvPr/>
        </p:nvSpPr>
        <p:spPr>
          <a:xfrm>
            <a:off x="199571" y="1969294"/>
            <a:ext cx="2033516" cy="2965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thickens and intensifies the texture of the alternate tolling pattern by:</a:t>
            </a:r>
          </a:p>
          <a:p>
            <a:pPr marL="342900" indent="-342900">
              <a:buAutoNum type="arabicPeriod"/>
            </a:pPr>
            <a:r>
              <a:rPr lang="en-GB" sz="1600" dirty="0">
                <a:latin typeface="+mj-lt"/>
              </a:rPr>
              <a:t>Widening the tessitura (deepening the piano range)</a:t>
            </a:r>
          </a:p>
          <a:p>
            <a:pPr marL="342900" indent="-342900">
              <a:buAutoNum type="arabicPeriod"/>
            </a:pPr>
            <a:r>
              <a:rPr lang="en-GB" sz="1600" dirty="0">
                <a:latin typeface="+mj-lt"/>
              </a:rPr>
              <a:t>Using the Viola AND Cello to double the piano bass line.</a:t>
            </a:r>
          </a:p>
          <a:p>
            <a:pPr marL="0" indent="0">
              <a:buNone/>
            </a:pPr>
            <a:endParaRPr lang="en-GB" sz="1600" dirty="0">
              <a:latin typeface="+mj-lt"/>
            </a:endParaRPr>
          </a:p>
        </p:txBody>
      </p:sp>
      <p:sp>
        <p:nvSpPr>
          <p:cNvPr id="18" name="Content Placeholder 2">
            <a:extLst>
              <a:ext uri="{FF2B5EF4-FFF2-40B4-BE49-F238E27FC236}">
                <a16:creationId xmlns:a16="http://schemas.microsoft.com/office/drawing/2014/main" id="{2DD01F26-C70E-4953-8BC5-17534D64894E}"/>
              </a:ext>
            </a:extLst>
          </p:cNvPr>
          <p:cNvSpPr txBox="1">
            <a:spLocks/>
          </p:cNvSpPr>
          <p:nvPr/>
        </p:nvSpPr>
        <p:spPr>
          <a:xfrm>
            <a:off x="9747578" y="2515004"/>
            <a:ext cx="2033516" cy="204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a:t>
            </a:r>
          </a:p>
          <a:p>
            <a:pPr marL="0" indent="0">
              <a:buNone/>
            </a:pPr>
            <a:r>
              <a:rPr lang="en-GB" sz="1600" dirty="0">
                <a:latin typeface="+mj-lt"/>
              </a:rPr>
              <a:t>The variations in dynamics. </a:t>
            </a:r>
          </a:p>
          <a:p>
            <a:pPr marL="0" indent="0">
              <a:buNone/>
            </a:pPr>
            <a:r>
              <a:rPr lang="en-GB" sz="1600" dirty="0">
                <a:latin typeface="+mj-lt"/>
              </a:rPr>
              <a:t>These are all placed to create dramatic impact and to build tension/discomfort.</a:t>
            </a:r>
          </a:p>
          <a:p>
            <a:pPr marL="0" indent="0">
              <a:buNone/>
            </a:pPr>
            <a:endParaRPr lang="en-GB" sz="1600" dirty="0">
              <a:latin typeface="+mj-lt"/>
            </a:endParaRPr>
          </a:p>
        </p:txBody>
      </p:sp>
      <p:cxnSp>
        <p:nvCxnSpPr>
          <p:cNvPr id="20" name="Straight Arrow Connector 19">
            <a:extLst>
              <a:ext uri="{FF2B5EF4-FFF2-40B4-BE49-F238E27FC236}">
                <a16:creationId xmlns:a16="http://schemas.microsoft.com/office/drawing/2014/main" id="{942A3CE2-71AE-4C17-AD36-A3EB4D8AA0C5}"/>
              </a:ext>
            </a:extLst>
          </p:cNvPr>
          <p:cNvCxnSpPr/>
          <p:nvPr/>
        </p:nvCxnSpPr>
        <p:spPr>
          <a:xfrm flipH="1">
            <a:off x="4012718" y="3171449"/>
            <a:ext cx="5734860" cy="3957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EBE982A6-E183-4B4D-A4EE-42904CA48730}"/>
              </a:ext>
            </a:extLst>
          </p:cNvPr>
          <p:cNvCxnSpPr/>
          <p:nvPr/>
        </p:nvCxnSpPr>
        <p:spPr>
          <a:xfrm flipH="1" flipV="1">
            <a:off x="6750495" y="2932281"/>
            <a:ext cx="2997083" cy="2391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FF24886E-919C-4823-8288-3BA140CC85F4}"/>
              </a:ext>
            </a:extLst>
          </p:cNvPr>
          <p:cNvCxnSpPr>
            <a:cxnSpLocks/>
          </p:cNvCxnSpPr>
          <p:nvPr/>
        </p:nvCxnSpPr>
        <p:spPr>
          <a:xfrm flipH="1" flipV="1">
            <a:off x="7818382" y="2918401"/>
            <a:ext cx="1929196" cy="2530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1A70201E-1F65-4711-8553-AED9DD52F6D1}"/>
              </a:ext>
            </a:extLst>
          </p:cNvPr>
          <p:cNvCxnSpPr/>
          <p:nvPr/>
        </p:nvCxnSpPr>
        <p:spPr>
          <a:xfrm flipH="1">
            <a:off x="4970863" y="3171449"/>
            <a:ext cx="4776715" cy="25248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Content Placeholder 2">
            <a:extLst>
              <a:ext uri="{FF2B5EF4-FFF2-40B4-BE49-F238E27FC236}">
                <a16:creationId xmlns:a16="http://schemas.microsoft.com/office/drawing/2014/main" id="{489D9612-4688-48C6-8019-FAFA95D26D1F}"/>
              </a:ext>
            </a:extLst>
          </p:cNvPr>
          <p:cNvSpPr txBox="1">
            <a:spLocks/>
          </p:cNvSpPr>
          <p:nvPr/>
        </p:nvSpPr>
        <p:spPr>
          <a:xfrm>
            <a:off x="199571" y="4954220"/>
            <a:ext cx="2033516" cy="1071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conjunct rise/fall 3 note motifs (thematic development)</a:t>
            </a:r>
          </a:p>
          <a:p>
            <a:pPr marL="0" indent="0">
              <a:buNone/>
            </a:pPr>
            <a:endParaRPr lang="en-GB" sz="1600" dirty="0">
              <a:latin typeface="+mj-lt"/>
            </a:endParaRPr>
          </a:p>
        </p:txBody>
      </p:sp>
      <p:cxnSp>
        <p:nvCxnSpPr>
          <p:cNvPr id="30" name="Straight Arrow Connector 29">
            <a:extLst>
              <a:ext uri="{FF2B5EF4-FFF2-40B4-BE49-F238E27FC236}">
                <a16:creationId xmlns:a16="http://schemas.microsoft.com/office/drawing/2014/main" id="{77F042D0-A2FB-4F90-BBD3-A39745964E19}"/>
              </a:ext>
            </a:extLst>
          </p:cNvPr>
          <p:cNvCxnSpPr/>
          <p:nvPr/>
        </p:nvCxnSpPr>
        <p:spPr>
          <a:xfrm>
            <a:off x="1804582" y="5696179"/>
            <a:ext cx="1069075" cy="3958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516AE8B1-FC0D-4C4F-B7C0-8F4E79DA1155}"/>
              </a:ext>
            </a:extLst>
          </p:cNvPr>
          <p:cNvCxnSpPr>
            <a:cxnSpLocks/>
          </p:cNvCxnSpPr>
          <p:nvPr/>
        </p:nvCxnSpPr>
        <p:spPr>
          <a:xfrm flipV="1">
            <a:off x="1804582" y="4856880"/>
            <a:ext cx="1069075" cy="8393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Content Placeholder 2">
            <a:extLst>
              <a:ext uri="{FF2B5EF4-FFF2-40B4-BE49-F238E27FC236}">
                <a16:creationId xmlns:a16="http://schemas.microsoft.com/office/drawing/2014/main" id="{7F0F8A12-F163-4A8D-B9ED-C53F7123CCAB}"/>
              </a:ext>
            </a:extLst>
          </p:cNvPr>
          <p:cNvSpPr txBox="1">
            <a:spLocks/>
          </p:cNvSpPr>
          <p:nvPr/>
        </p:nvSpPr>
        <p:spPr>
          <a:xfrm>
            <a:off x="146857" y="711343"/>
            <a:ext cx="3395610" cy="726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The conjunct rise/fall 3 note motifs </a:t>
            </a:r>
            <a:r>
              <a:rPr lang="en-GB" sz="1600" dirty="0">
                <a:latin typeface="+mj-lt"/>
              </a:rPr>
              <a:t>(thematic development) are </a:t>
            </a:r>
            <a:r>
              <a:rPr lang="en-GB" sz="1600" b="1" dirty="0">
                <a:latin typeface="+mj-lt"/>
              </a:rPr>
              <a:t>derived from the opening melody in Stanza 1</a:t>
            </a:r>
          </a:p>
          <a:p>
            <a:pPr marL="0" indent="0">
              <a:buNone/>
            </a:pPr>
            <a:endParaRPr lang="en-GB" sz="1600" dirty="0">
              <a:latin typeface="+mj-lt"/>
            </a:endParaRPr>
          </a:p>
        </p:txBody>
      </p:sp>
      <p:pic>
        <p:nvPicPr>
          <p:cNvPr id="35" name="Picture 34">
            <a:extLst>
              <a:ext uri="{FF2B5EF4-FFF2-40B4-BE49-F238E27FC236}">
                <a16:creationId xmlns:a16="http://schemas.microsoft.com/office/drawing/2014/main" id="{090AD36A-23DF-BFC2-CF8A-3DE7069752FB}"/>
              </a:ext>
            </a:extLst>
          </p:cNvPr>
          <p:cNvPicPr>
            <a:picLocks noChangeAspect="1"/>
          </p:cNvPicPr>
          <p:nvPr/>
        </p:nvPicPr>
        <p:blipFill rotWithShape="1">
          <a:blip r:embed="rId3"/>
          <a:srcRect l="59282" t="21877" r="27091" b="69106"/>
          <a:stretch/>
        </p:blipFill>
        <p:spPr>
          <a:xfrm>
            <a:off x="3474961" y="629553"/>
            <a:ext cx="2262098" cy="841568"/>
          </a:xfrm>
          <a:prstGeom prst="rect">
            <a:avLst/>
          </a:prstGeom>
        </p:spPr>
      </p:pic>
      <p:cxnSp>
        <p:nvCxnSpPr>
          <p:cNvPr id="37" name="Straight Arrow Connector 36">
            <a:extLst>
              <a:ext uri="{FF2B5EF4-FFF2-40B4-BE49-F238E27FC236}">
                <a16:creationId xmlns:a16="http://schemas.microsoft.com/office/drawing/2014/main" id="{181DD27B-55FD-FC12-25F4-3B7A6F6A79C4}"/>
              </a:ext>
            </a:extLst>
          </p:cNvPr>
          <p:cNvCxnSpPr>
            <a:cxnSpLocks/>
          </p:cNvCxnSpPr>
          <p:nvPr/>
        </p:nvCxnSpPr>
        <p:spPr>
          <a:xfrm>
            <a:off x="3883378" y="1266337"/>
            <a:ext cx="1267137" cy="5358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068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EA4E56-BD0A-4448-ACEE-EB040398C0B5}"/>
              </a:ext>
            </a:extLst>
          </p:cNvPr>
          <p:cNvPicPr>
            <a:picLocks noChangeAspect="1"/>
          </p:cNvPicPr>
          <p:nvPr/>
        </p:nvPicPr>
        <p:blipFill rotWithShape="1">
          <a:blip r:embed="rId2"/>
          <a:srcRect l="24605" t="27357" r="25921" b="8986"/>
          <a:stretch/>
        </p:blipFill>
        <p:spPr>
          <a:xfrm>
            <a:off x="2112867" y="1173148"/>
            <a:ext cx="7310649" cy="5288556"/>
          </a:xfrm>
          <a:prstGeom prst="rect">
            <a:avLst/>
          </a:prstGeom>
        </p:spPr>
      </p:pic>
      <p:sp>
        <p:nvSpPr>
          <p:cNvPr id="7" name="Content Placeholder 2">
            <a:extLst>
              <a:ext uri="{FF2B5EF4-FFF2-40B4-BE49-F238E27FC236}">
                <a16:creationId xmlns:a16="http://schemas.microsoft.com/office/drawing/2014/main" id="{80C02841-B7B4-4B3D-949A-4AF6BEB2F760}"/>
              </a:ext>
            </a:extLst>
          </p:cNvPr>
          <p:cNvSpPr txBox="1">
            <a:spLocks/>
          </p:cNvSpPr>
          <p:nvPr/>
        </p:nvSpPr>
        <p:spPr>
          <a:xfrm>
            <a:off x="79351" y="2409131"/>
            <a:ext cx="2033516" cy="204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a:t>
            </a:r>
          </a:p>
          <a:p>
            <a:pPr marL="0" indent="0">
              <a:buNone/>
            </a:pPr>
            <a:r>
              <a:rPr lang="en-GB" sz="1600" dirty="0">
                <a:latin typeface="+mj-lt"/>
              </a:rPr>
              <a:t>The bass line is in parallel movement with the melody a 4</a:t>
            </a:r>
            <a:r>
              <a:rPr lang="en-GB" sz="1600" baseline="30000" dirty="0">
                <a:latin typeface="+mj-lt"/>
              </a:rPr>
              <a:t>th</a:t>
            </a:r>
            <a:r>
              <a:rPr lang="en-GB" sz="1600" dirty="0">
                <a:latin typeface="+mj-lt"/>
              </a:rPr>
              <a:t> apart (over a wide tessitura).</a:t>
            </a:r>
          </a:p>
          <a:p>
            <a:pPr marL="0" indent="0">
              <a:buNone/>
            </a:pPr>
            <a:endParaRPr lang="en-GB" sz="1600" dirty="0">
              <a:latin typeface="+mj-lt"/>
            </a:endParaRPr>
          </a:p>
          <a:p>
            <a:pPr marL="0" indent="0">
              <a:buNone/>
            </a:pPr>
            <a:endParaRPr lang="en-GB" sz="1600" dirty="0">
              <a:latin typeface="+mj-lt"/>
            </a:endParaRPr>
          </a:p>
        </p:txBody>
      </p:sp>
      <p:cxnSp>
        <p:nvCxnSpPr>
          <p:cNvPr id="3" name="Straight Arrow Connector 2">
            <a:extLst>
              <a:ext uri="{FF2B5EF4-FFF2-40B4-BE49-F238E27FC236}">
                <a16:creationId xmlns:a16="http://schemas.microsoft.com/office/drawing/2014/main" id="{A0CC6CD8-86D0-4859-BFD6-8F1390611CB1}"/>
              </a:ext>
            </a:extLst>
          </p:cNvPr>
          <p:cNvCxnSpPr>
            <a:cxnSpLocks/>
          </p:cNvCxnSpPr>
          <p:nvPr/>
        </p:nvCxnSpPr>
        <p:spPr>
          <a:xfrm flipV="1">
            <a:off x="1928022" y="2048785"/>
            <a:ext cx="750150" cy="10226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17A25A0A-1D5B-43E2-8BCE-9B84322C7820}"/>
              </a:ext>
            </a:extLst>
          </p:cNvPr>
          <p:cNvCxnSpPr/>
          <p:nvPr/>
        </p:nvCxnSpPr>
        <p:spPr>
          <a:xfrm>
            <a:off x="1928022" y="3071470"/>
            <a:ext cx="830179" cy="10106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9D8F4039-37D3-46AD-8FE5-C12DDEBC7C5C}"/>
              </a:ext>
            </a:extLst>
          </p:cNvPr>
          <p:cNvCxnSpPr/>
          <p:nvPr/>
        </p:nvCxnSpPr>
        <p:spPr>
          <a:xfrm>
            <a:off x="1928022" y="3071470"/>
            <a:ext cx="974559" cy="28635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988BE4F2-CD64-4A11-A0D8-7C0CEBB12106}"/>
              </a:ext>
            </a:extLst>
          </p:cNvPr>
          <p:cNvSpPr txBox="1">
            <a:spLocks/>
          </p:cNvSpPr>
          <p:nvPr/>
        </p:nvSpPr>
        <p:spPr>
          <a:xfrm>
            <a:off x="2678172" y="363763"/>
            <a:ext cx="7483643" cy="52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 The rest at the start of bar 111. She would not wait for him…but in that moment, all sound (time?) stops leaving the word ME </a:t>
            </a:r>
            <a:r>
              <a:rPr lang="en-GB" sz="1600" b="1" dirty="0">
                <a:latin typeface="+mj-lt"/>
              </a:rPr>
              <a:t>entirely alone</a:t>
            </a:r>
          </a:p>
          <a:p>
            <a:pPr marL="0" indent="0">
              <a:buNone/>
            </a:pPr>
            <a:endParaRPr lang="en-GB" sz="1600" dirty="0">
              <a:latin typeface="+mj-lt"/>
            </a:endParaRPr>
          </a:p>
          <a:p>
            <a:pPr marL="0" indent="0">
              <a:buNone/>
            </a:pPr>
            <a:endParaRPr lang="en-GB" sz="1600" dirty="0">
              <a:latin typeface="+mj-lt"/>
            </a:endParaRPr>
          </a:p>
        </p:txBody>
      </p:sp>
      <p:cxnSp>
        <p:nvCxnSpPr>
          <p:cNvPr id="15" name="Straight Arrow Connector 14">
            <a:extLst>
              <a:ext uri="{FF2B5EF4-FFF2-40B4-BE49-F238E27FC236}">
                <a16:creationId xmlns:a16="http://schemas.microsoft.com/office/drawing/2014/main" id="{59ADE3DB-DD12-40F6-9AED-06DAFE742D30}"/>
              </a:ext>
            </a:extLst>
          </p:cNvPr>
          <p:cNvCxnSpPr>
            <a:cxnSpLocks/>
          </p:cNvCxnSpPr>
          <p:nvPr/>
        </p:nvCxnSpPr>
        <p:spPr>
          <a:xfrm flipH="1">
            <a:off x="4671223" y="884390"/>
            <a:ext cx="2214999" cy="43046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F61FB430-E9F5-493D-98B0-6D1F8F7F7E22}"/>
              </a:ext>
            </a:extLst>
          </p:cNvPr>
          <p:cNvCxnSpPr>
            <a:cxnSpLocks/>
          </p:cNvCxnSpPr>
          <p:nvPr/>
        </p:nvCxnSpPr>
        <p:spPr>
          <a:xfrm flipH="1">
            <a:off x="4606872" y="884390"/>
            <a:ext cx="2279350" cy="9237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Content Placeholder 2">
            <a:extLst>
              <a:ext uri="{FF2B5EF4-FFF2-40B4-BE49-F238E27FC236}">
                <a16:creationId xmlns:a16="http://schemas.microsoft.com/office/drawing/2014/main" id="{4FC88DF4-E304-4C2D-B5C9-3F43A3BB97AF}"/>
              </a:ext>
            </a:extLst>
          </p:cNvPr>
          <p:cNvSpPr txBox="1">
            <a:spLocks/>
          </p:cNvSpPr>
          <p:nvPr/>
        </p:nvSpPr>
        <p:spPr>
          <a:xfrm>
            <a:off x="9580198" y="3437467"/>
            <a:ext cx="2401673" cy="2779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a:t>
            </a:r>
          </a:p>
          <a:p>
            <a:pPr marL="0" indent="0">
              <a:buNone/>
            </a:pPr>
            <a:r>
              <a:rPr lang="en-GB" sz="1600" dirty="0">
                <a:latin typeface="+mj-lt"/>
              </a:rPr>
              <a:t>The alternating tolling pattern resumes but dies away in both texture (number of notes used) and dynamics).</a:t>
            </a:r>
          </a:p>
          <a:p>
            <a:pPr marL="0" indent="0">
              <a:buNone/>
            </a:pPr>
            <a:r>
              <a:rPr lang="en-GB" sz="1600" dirty="0">
                <a:latin typeface="+mj-lt"/>
              </a:rPr>
              <a:t>V.W is using both expressive dynamics AND terraced dynamics here.</a:t>
            </a:r>
          </a:p>
          <a:p>
            <a:pPr marL="0" indent="0">
              <a:buNone/>
            </a:pPr>
            <a:endParaRPr lang="en-GB" sz="1600" dirty="0">
              <a:latin typeface="+mj-lt"/>
            </a:endParaRPr>
          </a:p>
        </p:txBody>
      </p:sp>
      <p:cxnSp>
        <p:nvCxnSpPr>
          <p:cNvPr id="20" name="Straight Arrow Connector 19">
            <a:extLst>
              <a:ext uri="{FF2B5EF4-FFF2-40B4-BE49-F238E27FC236}">
                <a16:creationId xmlns:a16="http://schemas.microsoft.com/office/drawing/2014/main" id="{5B545F3E-05D0-496D-AD19-70D645975756}"/>
              </a:ext>
            </a:extLst>
          </p:cNvPr>
          <p:cNvCxnSpPr/>
          <p:nvPr/>
        </p:nvCxnSpPr>
        <p:spPr>
          <a:xfrm flipH="1">
            <a:off x="7125665" y="4457649"/>
            <a:ext cx="2442411" cy="4426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Content Placeholder 2">
            <a:extLst>
              <a:ext uri="{FF2B5EF4-FFF2-40B4-BE49-F238E27FC236}">
                <a16:creationId xmlns:a16="http://schemas.microsoft.com/office/drawing/2014/main" id="{62001C89-13C1-4610-9377-CD570ED47CAB}"/>
              </a:ext>
            </a:extLst>
          </p:cNvPr>
          <p:cNvSpPr txBox="1">
            <a:spLocks/>
          </p:cNvSpPr>
          <p:nvPr/>
        </p:nvSpPr>
        <p:spPr>
          <a:xfrm>
            <a:off x="9608361" y="1173148"/>
            <a:ext cx="2407872" cy="1660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a:t>
            </a:r>
          </a:p>
          <a:p>
            <a:pPr marL="0" indent="0">
              <a:buNone/>
            </a:pPr>
            <a:r>
              <a:rPr lang="en-GB" sz="1600" dirty="0">
                <a:latin typeface="+mj-lt"/>
              </a:rPr>
              <a:t>The instruction for the strings to use HARMONICS (the thinnest sound possible on a stringed instrument)</a:t>
            </a:r>
          </a:p>
          <a:p>
            <a:pPr marL="0" indent="0">
              <a:buNone/>
            </a:pPr>
            <a:endParaRPr lang="en-GB" sz="1600" dirty="0">
              <a:latin typeface="+mj-lt"/>
            </a:endParaRPr>
          </a:p>
        </p:txBody>
      </p:sp>
      <p:cxnSp>
        <p:nvCxnSpPr>
          <p:cNvPr id="23" name="Straight Arrow Connector 22">
            <a:extLst>
              <a:ext uri="{FF2B5EF4-FFF2-40B4-BE49-F238E27FC236}">
                <a16:creationId xmlns:a16="http://schemas.microsoft.com/office/drawing/2014/main" id="{795CC00A-3850-4B5B-8D40-A3EDE565B938}"/>
              </a:ext>
            </a:extLst>
          </p:cNvPr>
          <p:cNvCxnSpPr>
            <a:cxnSpLocks/>
          </p:cNvCxnSpPr>
          <p:nvPr/>
        </p:nvCxnSpPr>
        <p:spPr>
          <a:xfrm flipH="1">
            <a:off x="8324902" y="1776217"/>
            <a:ext cx="1255297" cy="1365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689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81342" y="100893"/>
            <a:ext cx="1824878"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Interlude to stanza 7</a:t>
            </a:r>
          </a:p>
        </p:txBody>
      </p:sp>
      <p:sp>
        <p:nvSpPr>
          <p:cNvPr id="5" name="Content Placeholder 2">
            <a:extLst>
              <a:ext uri="{FF2B5EF4-FFF2-40B4-BE49-F238E27FC236}">
                <a16:creationId xmlns:a16="http://schemas.microsoft.com/office/drawing/2014/main" id="{059AED1D-A857-4422-9887-A82E385FBFD2}"/>
              </a:ext>
            </a:extLst>
          </p:cNvPr>
          <p:cNvSpPr txBox="1">
            <a:spLocks/>
          </p:cNvSpPr>
          <p:nvPr/>
        </p:nvSpPr>
        <p:spPr>
          <a:xfrm>
            <a:off x="0" y="6306964"/>
            <a:ext cx="10250906"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piano introduces a new type of bell pattern: a quicker rise/fall pattern arpeggio (A min/ C </a:t>
            </a:r>
            <a:r>
              <a:rPr lang="en-GB" sz="1600" dirty="0" err="1">
                <a:latin typeface="+mj-lt"/>
              </a:rPr>
              <a:t>maj</a:t>
            </a:r>
            <a:r>
              <a:rPr lang="en-GB" sz="1600" dirty="0">
                <a:latin typeface="+mj-lt"/>
              </a:rPr>
              <a:t>) mix of triplet Qs and SQs</a:t>
            </a:r>
          </a:p>
        </p:txBody>
      </p:sp>
      <p:pic>
        <p:nvPicPr>
          <p:cNvPr id="3" name="Picture 2">
            <a:extLst>
              <a:ext uri="{FF2B5EF4-FFF2-40B4-BE49-F238E27FC236}">
                <a16:creationId xmlns:a16="http://schemas.microsoft.com/office/drawing/2014/main" id="{D738A49C-92AA-436B-BAD8-0F605602BA01}"/>
              </a:ext>
            </a:extLst>
          </p:cNvPr>
          <p:cNvPicPr>
            <a:picLocks noChangeAspect="1"/>
          </p:cNvPicPr>
          <p:nvPr/>
        </p:nvPicPr>
        <p:blipFill rotWithShape="1">
          <a:blip r:embed="rId2"/>
          <a:srcRect l="26842" t="26421" r="25000" b="13199"/>
          <a:stretch/>
        </p:blipFill>
        <p:spPr>
          <a:xfrm>
            <a:off x="5909702" y="1997151"/>
            <a:ext cx="6227708" cy="4390024"/>
          </a:xfrm>
          <a:prstGeom prst="rect">
            <a:avLst/>
          </a:prstGeom>
        </p:spPr>
      </p:pic>
      <p:pic>
        <p:nvPicPr>
          <p:cNvPr id="6" name="Picture 5">
            <a:extLst>
              <a:ext uri="{FF2B5EF4-FFF2-40B4-BE49-F238E27FC236}">
                <a16:creationId xmlns:a16="http://schemas.microsoft.com/office/drawing/2014/main" id="{957BC27B-3A93-4D6E-8CF1-9DB8E0EE43F9}"/>
              </a:ext>
            </a:extLst>
          </p:cNvPr>
          <p:cNvPicPr>
            <a:picLocks noChangeAspect="1"/>
          </p:cNvPicPr>
          <p:nvPr/>
        </p:nvPicPr>
        <p:blipFill rotWithShape="1">
          <a:blip r:embed="rId3"/>
          <a:srcRect l="25394" t="28528" r="26449" b="11326"/>
          <a:stretch/>
        </p:blipFill>
        <p:spPr>
          <a:xfrm>
            <a:off x="0" y="1997151"/>
            <a:ext cx="6251941" cy="4390024"/>
          </a:xfrm>
          <a:prstGeom prst="rect">
            <a:avLst/>
          </a:prstGeom>
        </p:spPr>
      </p:pic>
      <p:cxnSp>
        <p:nvCxnSpPr>
          <p:cNvPr id="7" name="Straight Arrow Connector 6">
            <a:extLst>
              <a:ext uri="{FF2B5EF4-FFF2-40B4-BE49-F238E27FC236}">
                <a16:creationId xmlns:a16="http://schemas.microsoft.com/office/drawing/2014/main" id="{B12CC375-FC8C-46D7-A134-5BA342063038}"/>
              </a:ext>
            </a:extLst>
          </p:cNvPr>
          <p:cNvCxnSpPr>
            <a:cxnSpLocks/>
          </p:cNvCxnSpPr>
          <p:nvPr/>
        </p:nvCxnSpPr>
        <p:spPr>
          <a:xfrm flipH="1" flipV="1">
            <a:off x="1371601" y="5883602"/>
            <a:ext cx="348915" cy="4233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6C052F45-AD2F-44E9-9942-D23CAF7435FE}"/>
              </a:ext>
            </a:extLst>
          </p:cNvPr>
          <p:cNvSpPr txBox="1">
            <a:spLocks/>
          </p:cNvSpPr>
          <p:nvPr/>
        </p:nvSpPr>
        <p:spPr>
          <a:xfrm>
            <a:off x="54590" y="1792015"/>
            <a:ext cx="6400800"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tonal centre of G is held in place by the open 5</a:t>
            </a:r>
            <a:r>
              <a:rPr lang="en-GB" sz="1600" baseline="30000" dirty="0">
                <a:latin typeface="+mj-lt"/>
              </a:rPr>
              <a:t>ths</a:t>
            </a:r>
            <a:r>
              <a:rPr lang="en-GB" sz="1600" dirty="0">
                <a:latin typeface="+mj-lt"/>
              </a:rPr>
              <a:t>/4</a:t>
            </a:r>
            <a:r>
              <a:rPr lang="en-GB" sz="1600" baseline="30000" dirty="0">
                <a:latin typeface="+mj-lt"/>
              </a:rPr>
              <a:t>ths</a:t>
            </a:r>
            <a:r>
              <a:rPr lang="en-GB" sz="1600" dirty="0">
                <a:latin typeface="+mj-lt"/>
              </a:rPr>
              <a:t> G/D of the strings</a:t>
            </a:r>
          </a:p>
        </p:txBody>
      </p:sp>
      <p:sp>
        <p:nvSpPr>
          <p:cNvPr id="10" name="Content Placeholder 2">
            <a:extLst>
              <a:ext uri="{FF2B5EF4-FFF2-40B4-BE49-F238E27FC236}">
                <a16:creationId xmlns:a16="http://schemas.microsoft.com/office/drawing/2014/main" id="{374857FC-92C9-4E9F-8C7F-8842412D4927}"/>
              </a:ext>
            </a:extLst>
          </p:cNvPr>
          <p:cNvSpPr txBox="1">
            <a:spLocks/>
          </p:cNvSpPr>
          <p:nvPr/>
        </p:nvSpPr>
        <p:spPr>
          <a:xfrm>
            <a:off x="2166551" y="109664"/>
            <a:ext cx="6965417"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Stanza acts like a recapitulation, returning to the opening tonality and melody.</a:t>
            </a:r>
          </a:p>
        </p:txBody>
      </p:sp>
      <p:sp>
        <p:nvSpPr>
          <p:cNvPr id="11" name="Content Placeholder 2">
            <a:extLst>
              <a:ext uri="{FF2B5EF4-FFF2-40B4-BE49-F238E27FC236}">
                <a16:creationId xmlns:a16="http://schemas.microsoft.com/office/drawing/2014/main" id="{840587F6-56E9-4D82-910D-9CBA237716FC}"/>
              </a:ext>
            </a:extLst>
          </p:cNvPr>
          <p:cNvSpPr txBox="1">
            <a:spLocks/>
          </p:cNvSpPr>
          <p:nvPr/>
        </p:nvSpPr>
        <p:spPr>
          <a:xfrm>
            <a:off x="0" y="425980"/>
            <a:ext cx="11875911" cy="316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has a brighter/unthreatening mood (which is surprising). The text is ambiguous…but certainly about the continuing patterns of life/seasons.</a:t>
            </a:r>
          </a:p>
        </p:txBody>
      </p:sp>
      <p:cxnSp>
        <p:nvCxnSpPr>
          <p:cNvPr id="13" name="Straight Arrow Connector 12">
            <a:extLst>
              <a:ext uri="{FF2B5EF4-FFF2-40B4-BE49-F238E27FC236}">
                <a16:creationId xmlns:a16="http://schemas.microsoft.com/office/drawing/2014/main" id="{41688DC8-5114-43A8-B00B-6AF057C5C56B}"/>
              </a:ext>
            </a:extLst>
          </p:cNvPr>
          <p:cNvCxnSpPr>
            <a:cxnSpLocks/>
          </p:cNvCxnSpPr>
          <p:nvPr/>
        </p:nvCxnSpPr>
        <p:spPr>
          <a:xfrm flipH="1">
            <a:off x="606988" y="2091175"/>
            <a:ext cx="1113528" cy="11979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78413703-0852-4EDE-B5D2-F60CC6EF1BD6}"/>
              </a:ext>
            </a:extLst>
          </p:cNvPr>
          <p:cNvSpPr txBox="1">
            <a:spLocks/>
          </p:cNvSpPr>
          <p:nvPr/>
        </p:nvSpPr>
        <p:spPr>
          <a:xfrm>
            <a:off x="0" y="863426"/>
            <a:ext cx="6400800"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melody is Pentatonic G at this point (which is also part of G Mixolydian) </a:t>
            </a:r>
          </a:p>
        </p:txBody>
      </p:sp>
      <p:pic>
        <p:nvPicPr>
          <p:cNvPr id="16" name="Picture 6" descr="basicmusictheory.com: mixolydian mode">
            <a:extLst>
              <a:ext uri="{FF2B5EF4-FFF2-40B4-BE49-F238E27FC236}">
                <a16:creationId xmlns:a16="http://schemas.microsoft.com/office/drawing/2014/main" id="{7BFF3306-828E-490D-84CE-E318476913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02" t="22347" b="19305"/>
          <a:stretch/>
        </p:blipFill>
        <p:spPr bwMode="auto">
          <a:xfrm>
            <a:off x="4254683" y="1234867"/>
            <a:ext cx="2497542" cy="507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asicmusictheory.com: G major pentatonic scale">
            <a:extLst>
              <a:ext uri="{FF2B5EF4-FFF2-40B4-BE49-F238E27FC236}">
                <a16:creationId xmlns:a16="http://schemas.microsoft.com/office/drawing/2014/main" id="{D858F637-63CB-49FE-AE6A-09609D30EB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61" t="20183" b="19782"/>
          <a:stretch/>
        </p:blipFill>
        <p:spPr bwMode="auto">
          <a:xfrm>
            <a:off x="1879951" y="1184271"/>
            <a:ext cx="2023307" cy="5392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19DB5D84-8B6A-40C7-BB67-F72797AD6ECB}"/>
              </a:ext>
            </a:extLst>
          </p:cNvPr>
          <p:cNvSpPr txBox="1">
            <a:spLocks/>
          </p:cNvSpPr>
          <p:nvPr/>
        </p:nvSpPr>
        <p:spPr>
          <a:xfrm>
            <a:off x="7645494" y="900252"/>
            <a:ext cx="4440802" cy="1131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 The piano part breaks into the </a:t>
            </a:r>
            <a:r>
              <a:rPr lang="en-GB" sz="1600" b="1" dirty="0">
                <a:latin typeface="+mj-lt"/>
              </a:rPr>
              <a:t>triplet</a:t>
            </a:r>
            <a:r>
              <a:rPr lang="en-GB" sz="1600" dirty="0">
                <a:latin typeface="+mj-lt"/>
              </a:rPr>
              <a:t> motif  taken from Stanza 3. It accelerates the momentum, ready for a new (and more energetic) combination of bell patterns). </a:t>
            </a:r>
            <a:r>
              <a:rPr lang="en-GB" sz="1600" b="1" i="1" dirty="0">
                <a:latin typeface="+mj-lt"/>
              </a:rPr>
              <a:t>Poco accel. </a:t>
            </a:r>
            <a:r>
              <a:rPr lang="en-GB" sz="1600" b="1" i="1" dirty="0" err="1">
                <a:latin typeface="+mj-lt"/>
              </a:rPr>
              <a:t>Molto</a:t>
            </a:r>
            <a:r>
              <a:rPr lang="en-GB" sz="1600" b="1" i="1" dirty="0">
                <a:latin typeface="+mj-lt"/>
              </a:rPr>
              <a:t> </a:t>
            </a:r>
            <a:r>
              <a:rPr lang="en-GB" sz="1600" b="1" i="1" dirty="0" err="1">
                <a:latin typeface="+mj-lt"/>
              </a:rPr>
              <a:t>cresc</a:t>
            </a:r>
            <a:r>
              <a:rPr lang="en-GB" sz="1600" b="1" i="1" dirty="0">
                <a:latin typeface="+mj-lt"/>
              </a:rPr>
              <a:t>.</a:t>
            </a:r>
            <a:r>
              <a:rPr lang="en-GB" sz="1600" dirty="0">
                <a:latin typeface="+mj-lt"/>
              </a:rPr>
              <a:t>  </a:t>
            </a:r>
          </a:p>
          <a:p>
            <a:pPr marL="0" indent="0">
              <a:buNone/>
            </a:pPr>
            <a:endParaRPr lang="en-GB" sz="1600" dirty="0">
              <a:latin typeface="+mj-lt"/>
            </a:endParaRPr>
          </a:p>
          <a:p>
            <a:pPr marL="0" indent="0">
              <a:buNone/>
            </a:pPr>
            <a:endParaRPr lang="en-GB" sz="1600" dirty="0">
              <a:latin typeface="+mj-lt"/>
            </a:endParaRPr>
          </a:p>
        </p:txBody>
      </p:sp>
      <p:cxnSp>
        <p:nvCxnSpPr>
          <p:cNvPr id="20" name="Straight Arrow Connector 19">
            <a:extLst>
              <a:ext uri="{FF2B5EF4-FFF2-40B4-BE49-F238E27FC236}">
                <a16:creationId xmlns:a16="http://schemas.microsoft.com/office/drawing/2014/main" id="{D67C2260-69EE-440A-BD72-0FBBF84FC2F4}"/>
              </a:ext>
            </a:extLst>
          </p:cNvPr>
          <p:cNvCxnSpPr>
            <a:cxnSpLocks/>
          </p:cNvCxnSpPr>
          <p:nvPr/>
        </p:nvCxnSpPr>
        <p:spPr>
          <a:xfrm flipH="1">
            <a:off x="9211936" y="1896287"/>
            <a:ext cx="1" cy="2165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B2732B6C-BF08-4408-BD59-4B072B04B9D7}"/>
              </a:ext>
            </a:extLst>
          </p:cNvPr>
          <p:cNvCxnSpPr>
            <a:cxnSpLocks/>
          </p:cNvCxnSpPr>
          <p:nvPr/>
        </p:nvCxnSpPr>
        <p:spPr>
          <a:xfrm flipH="1">
            <a:off x="9581730" y="1896287"/>
            <a:ext cx="397042" cy="12359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4FB56466-297C-460A-93DF-66969CD9AF5E}"/>
              </a:ext>
            </a:extLst>
          </p:cNvPr>
          <p:cNvCxnSpPr>
            <a:cxnSpLocks/>
          </p:cNvCxnSpPr>
          <p:nvPr/>
        </p:nvCxnSpPr>
        <p:spPr>
          <a:xfrm flipH="1">
            <a:off x="10425406" y="1723501"/>
            <a:ext cx="1159606" cy="33557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Content Placeholder 2">
            <a:extLst>
              <a:ext uri="{FF2B5EF4-FFF2-40B4-BE49-F238E27FC236}">
                <a16:creationId xmlns:a16="http://schemas.microsoft.com/office/drawing/2014/main" id="{5CA52CF8-6FB2-461C-BC86-982C7173C543}"/>
              </a:ext>
            </a:extLst>
          </p:cNvPr>
          <p:cNvSpPr txBox="1">
            <a:spLocks/>
          </p:cNvSpPr>
          <p:nvPr/>
        </p:nvSpPr>
        <p:spPr>
          <a:xfrm>
            <a:off x="6697337" y="4870575"/>
            <a:ext cx="2514600"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Metre changes to 3/2</a:t>
            </a:r>
          </a:p>
        </p:txBody>
      </p:sp>
      <p:cxnSp>
        <p:nvCxnSpPr>
          <p:cNvPr id="33" name="Straight Arrow Connector 32">
            <a:extLst>
              <a:ext uri="{FF2B5EF4-FFF2-40B4-BE49-F238E27FC236}">
                <a16:creationId xmlns:a16="http://schemas.microsoft.com/office/drawing/2014/main" id="{4CC40C84-A5E8-4EBC-BE6F-6BA4EA2758A2}"/>
              </a:ext>
            </a:extLst>
          </p:cNvPr>
          <p:cNvCxnSpPr/>
          <p:nvPr/>
        </p:nvCxnSpPr>
        <p:spPr>
          <a:xfrm>
            <a:off x="8771021" y="5130712"/>
            <a:ext cx="1816768" cy="5842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12071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8E03DF-4671-4A2C-B310-2B6A9BECB263}"/>
              </a:ext>
            </a:extLst>
          </p:cNvPr>
          <p:cNvPicPr>
            <a:picLocks noChangeAspect="1"/>
          </p:cNvPicPr>
          <p:nvPr/>
        </p:nvPicPr>
        <p:blipFill rotWithShape="1">
          <a:blip r:embed="rId2"/>
          <a:srcRect l="26316" t="23379" r="25000" b="14603"/>
          <a:stretch/>
        </p:blipFill>
        <p:spPr>
          <a:xfrm>
            <a:off x="1581164" y="818809"/>
            <a:ext cx="8432080" cy="6039191"/>
          </a:xfrm>
          <a:prstGeom prst="rect">
            <a:avLst/>
          </a:prstGeom>
        </p:spPr>
      </p:pic>
      <p:sp>
        <p:nvSpPr>
          <p:cNvPr id="6" name="Content Placeholder 2">
            <a:extLst>
              <a:ext uri="{FF2B5EF4-FFF2-40B4-BE49-F238E27FC236}">
                <a16:creationId xmlns:a16="http://schemas.microsoft.com/office/drawing/2014/main" id="{50D1369C-A22A-4F37-A6A2-D078EF8ACA0E}"/>
              </a:ext>
            </a:extLst>
          </p:cNvPr>
          <p:cNvSpPr txBox="1">
            <a:spLocks/>
          </p:cNvSpPr>
          <p:nvPr/>
        </p:nvSpPr>
        <p:spPr>
          <a:xfrm>
            <a:off x="109059" y="15218"/>
            <a:ext cx="6991654" cy="803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mj-lt"/>
              </a:rPr>
              <a:t>Task: </a:t>
            </a:r>
            <a:r>
              <a:rPr lang="en-GB" sz="2000" dirty="0">
                <a:latin typeface="+mj-lt"/>
              </a:rPr>
              <a:t>                                                                                                                                  Trace/identify the MODES being used in the melody of Stanza 7</a:t>
            </a:r>
          </a:p>
          <a:p>
            <a:pPr marL="0" indent="0">
              <a:buNone/>
            </a:pPr>
            <a:endParaRPr lang="en-GB" sz="1600" dirty="0">
              <a:latin typeface="+mj-lt"/>
            </a:endParaRPr>
          </a:p>
          <a:p>
            <a:pPr marL="0" indent="0">
              <a:buNone/>
            </a:pPr>
            <a:endParaRPr lang="en-GB" sz="1600" dirty="0">
              <a:latin typeface="+mj-lt"/>
            </a:endParaRPr>
          </a:p>
        </p:txBody>
      </p:sp>
    </p:spTree>
    <p:extLst>
      <p:ext uri="{BB962C8B-B14F-4D97-AF65-F5344CB8AC3E}">
        <p14:creationId xmlns:p14="http://schemas.microsoft.com/office/powerpoint/2010/main" val="3009737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36C60-26FA-48A7-AEB6-66B5D386136E}"/>
              </a:ext>
            </a:extLst>
          </p:cNvPr>
          <p:cNvPicPr>
            <a:picLocks noChangeAspect="1"/>
          </p:cNvPicPr>
          <p:nvPr/>
        </p:nvPicPr>
        <p:blipFill rotWithShape="1">
          <a:blip r:embed="rId2"/>
          <a:srcRect l="25263" t="23379" r="25132" b="9454"/>
          <a:stretch/>
        </p:blipFill>
        <p:spPr>
          <a:xfrm>
            <a:off x="1520435" y="312344"/>
            <a:ext cx="8188010" cy="6233312"/>
          </a:xfrm>
          <a:prstGeom prst="rect">
            <a:avLst/>
          </a:prstGeom>
        </p:spPr>
      </p:pic>
    </p:spTree>
    <p:extLst>
      <p:ext uri="{BB962C8B-B14F-4D97-AF65-F5344CB8AC3E}">
        <p14:creationId xmlns:p14="http://schemas.microsoft.com/office/powerpoint/2010/main" val="4213722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21859-5789-4CD5-96AE-70051B98AABC}"/>
              </a:ext>
            </a:extLst>
          </p:cNvPr>
          <p:cNvPicPr>
            <a:picLocks noChangeAspect="1"/>
          </p:cNvPicPr>
          <p:nvPr/>
        </p:nvPicPr>
        <p:blipFill rotWithShape="1">
          <a:blip r:embed="rId2"/>
          <a:srcRect l="25395" t="23613" r="25526" b="16007"/>
          <a:stretch/>
        </p:blipFill>
        <p:spPr>
          <a:xfrm>
            <a:off x="1302975" y="229200"/>
            <a:ext cx="9252135" cy="6399599"/>
          </a:xfrm>
          <a:prstGeom prst="rect">
            <a:avLst/>
          </a:prstGeom>
        </p:spPr>
      </p:pic>
    </p:spTree>
    <p:extLst>
      <p:ext uri="{BB962C8B-B14F-4D97-AF65-F5344CB8AC3E}">
        <p14:creationId xmlns:p14="http://schemas.microsoft.com/office/powerpoint/2010/main" val="133776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8E03DF-4671-4A2C-B310-2B6A9BECB263}"/>
              </a:ext>
            </a:extLst>
          </p:cNvPr>
          <p:cNvPicPr>
            <a:picLocks noChangeAspect="1"/>
          </p:cNvPicPr>
          <p:nvPr/>
        </p:nvPicPr>
        <p:blipFill rotWithShape="1">
          <a:blip r:embed="rId2"/>
          <a:srcRect l="26316" t="23379" r="25000" b="14603"/>
          <a:stretch/>
        </p:blipFill>
        <p:spPr>
          <a:xfrm>
            <a:off x="2135457" y="1104376"/>
            <a:ext cx="7566995" cy="5419603"/>
          </a:xfrm>
          <a:prstGeom prst="rect">
            <a:avLst/>
          </a:prstGeom>
        </p:spPr>
      </p:pic>
      <p:sp>
        <p:nvSpPr>
          <p:cNvPr id="6" name="Content Placeholder 2">
            <a:extLst>
              <a:ext uri="{FF2B5EF4-FFF2-40B4-BE49-F238E27FC236}">
                <a16:creationId xmlns:a16="http://schemas.microsoft.com/office/drawing/2014/main" id="{50D1369C-A22A-4F37-A6A2-D078EF8ACA0E}"/>
              </a:ext>
            </a:extLst>
          </p:cNvPr>
          <p:cNvSpPr txBox="1">
            <a:spLocks/>
          </p:cNvSpPr>
          <p:nvPr/>
        </p:nvSpPr>
        <p:spPr>
          <a:xfrm>
            <a:off x="2063599" y="522022"/>
            <a:ext cx="1006979" cy="381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 Dorian</a:t>
            </a:r>
          </a:p>
          <a:p>
            <a:pPr marL="0" indent="0">
              <a:buNone/>
            </a:pPr>
            <a:endParaRPr lang="en-GB" sz="1600" dirty="0">
              <a:latin typeface="+mj-lt"/>
            </a:endParaRPr>
          </a:p>
        </p:txBody>
      </p:sp>
      <p:pic>
        <p:nvPicPr>
          <p:cNvPr id="7" name="Picture 42" descr="basicmusictheory.com: dorian mode">
            <a:extLst>
              <a:ext uri="{FF2B5EF4-FFF2-40B4-BE49-F238E27FC236}">
                <a16:creationId xmlns:a16="http://schemas.microsoft.com/office/drawing/2014/main" id="{E21D553A-E61D-49E4-B7F7-E861C048A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7" t="18614"/>
          <a:stretch/>
        </p:blipFill>
        <p:spPr bwMode="auto">
          <a:xfrm>
            <a:off x="3070578" y="320845"/>
            <a:ext cx="2917961" cy="8325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2EA8D60-236E-4752-99AF-7E5E99649CEB}"/>
              </a:ext>
            </a:extLst>
          </p:cNvPr>
          <p:cNvSpPr txBox="1">
            <a:spLocks/>
          </p:cNvSpPr>
          <p:nvPr/>
        </p:nvSpPr>
        <p:spPr>
          <a:xfrm>
            <a:off x="0" y="1495457"/>
            <a:ext cx="2195475" cy="4190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After a powerful crescendo in bar 122:</a:t>
            </a:r>
          </a:p>
          <a:p>
            <a:pPr marL="0" indent="0">
              <a:buNone/>
            </a:pPr>
            <a:r>
              <a:rPr lang="en-GB" sz="1600" dirty="0">
                <a:latin typeface="+mj-lt"/>
              </a:rPr>
              <a:t>The violins establish a </a:t>
            </a:r>
            <a:r>
              <a:rPr lang="en-GB" sz="1600" b="1" dirty="0">
                <a:latin typeface="+mj-lt"/>
              </a:rPr>
              <a:t>peal/ostinato </a:t>
            </a:r>
            <a:r>
              <a:rPr lang="en-GB" sz="1600" dirty="0">
                <a:latin typeface="+mj-lt"/>
              </a:rPr>
              <a:t>of staccato parallel 4</a:t>
            </a:r>
            <a:r>
              <a:rPr lang="en-GB" sz="1600" baseline="30000" dirty="0">
                <a:latin typeface="+mj-lt"/>
              </a:rPr>
              <a:t>ths</a:t>
            </a:r>
            <a:endParaRPr lang="en-GB" sz="1600" dirty="0">
              <a:latin typeface="+mj-lt"/>
            </a:endParaRPr>
          </a:p>
          <a:p>
            <a:pPr marL="0" indent="0">
              <a:buNone/>
            </a:pPr>
            <a:r>
              <a:rPr lang="en-GB" sz="1600" dirty="0">
                <a:latin typeface="+mj-lt"/>
              </a:rPr>
              <a:t>The viola underpins the harmony with a deeper </a:t>
            </a:r>
            <a:r>
              <a:rPr lang="en-GB" sz="1600" b="1" dirty="0">
                <a:latin typeface="+mj-lt"/>
              </a:rPr>
              <a:t>tremolo</a:t>
            </a:r>
            <a:r>
              <a:rPr lang="en-GB" sz="1600" dirty="0">
                <a:latin typeface="+mj-lt"/>
              </a:rPr>
              <a:t> in 3rds (a </a:t>
            </a:r>
            <a:r>
              <a:rPr lang="en-GB" sz="1600" b="1" dirty="0">
                <a:latin typeface="+mj-lt"/>
              </a:rPr>
              <a:t>denser</a:t>
            </a:r>
            <a:r>
              <a:rPr lang="en-GB" sz="1600" dirty="0">
                <a:latin typeface="+mj-lt"/>
              </a:rPr>
              <a:t> texture than the other instrumental parts).</a:t>
            </a:r>
          </a:p>
          <a:p>
            <a:pPr marL="0" indent="0">
              <a:buNone/>
            </a:pPr>
            <a:r>
              <a:rPr lang="en-GB" sz="1600" dirty="0">
                <a:latin typeface="+mj-lt"/>
              </a:rPr>
              <a:t>The piano part has a new</a:t>
            </a:r>
            <a:r>
              <a:rPr lang="en-GB" sz="1600" b="1" dirty="0">
                <a:latin typeface="+mj-lt"/>
              </a:rPr>
              <a:t> vigorous </a:t>
            </a:r>
            <a:r>
              <a:rPr lang="en-GB" sz="1600" dirty="0">
                <a:latin typeface="+mj-lt"/>
              </a:rPr>
              <a:t>pattern of </a:t>
            </a:r>
            <a:r>
              <a:rPr lang="en-GB" sz="1600" b="1" dirty="0">
                <a:latin typeface="+mj-lt"/>
              </a:rPr>
              <a:t>cascading</a:t>
            </a:r>
            <a:r>
              <a:rPr lang="en-GB" sz="1600" dirty="0">
                <a:latin typeface="+mj-lt"/>
              </a:rPr>
              <a:t> 4</a:t>
            </a:r>
            <a:r>
              <a:rPr lang="en-GB" sz="1600" baseline="30000" dirty="0">
                <a:latin typeface="+mj-lt"/>
              </a:rPr>
              <a:t>ths</a:t>
            </a:r>
            <a:r>
              <a:rPr lang="en-GB" sz="1600" dirty="0">
                <a:latin typeface="+mj-lt"/>
              </a:rPr>
              <a:t>/5</a:t>
            </a:r>
            <a:r>
              <a:rPr lang="en-GB" sz="1600" baseline="30000" dirty="0">
                <a:latin typeface="+mj-lt"/>
              </a:rPr>
              <a:t>ths</a:t>
            </a:r>
            <a:r>
              <a:rPr lang="en-GB" sz="1600" dirty="0">
                <a:latin typeface="+mj-lt"/>
              </a:rPr>
              <a:t> over a </a:t>
            </a:r>
            <a:r>
              <a:rPr lang="en-GB" sz="1600" b="1" dirty="0">
                <a:latin typeface="+mj-lt"/>
              </a:rPr>
              <a:t>polychord</a:t>
            </a:r>
            <a:r>
              <a:rPr lang="en-GB" sz="1600" dirty="0">
                <a:latin typeface="+mj-lt"/>
              </a:rPr>
              <a:t> chord of Dm/F (2</a:t>
            </a:r>
            <a:r>
              <a:rPr lang="en-GB" sz="1600" baseline="30000" dirty="0">
                <a:latin typeface="+mj-lt"/>
              </a:rPr>
              <a:t>nd</a:t>
            </a:r>
            <a:r>
              <a:rPr lang="en-GB" sz="1600" dirty="0">
                <a:latin typeface="+mj-lt"/>
              </a:rPr>
              <a:t> inversion).</a:t>
            </a:r>
          </a:p>
          <a:p>
            <a:pPr marL="0" indent="0">
              <a:buNone/>
            </a:pPr>
            <a:endParaRPr lang="en-GB" sz="2000" dirty="0">
              <a:latin typeface="+mj-lt"/>
            </a:endParaRPr>
          </a:p>
        </p:txBody>
      </p:sp>
      <p:sp>
        <p:nvSpPr>
          <p:cNvPr id="10" name="Content Placeholder 2">
            <a:extLst>
              <a:ext uri="{FF2B5EF4-FFF2-40B4-BE49-F238E27FC236}">
                <a16:creationId xmlns:a16="http://schemas.microsoft.com/office/drawing/2014/main" id="{CBD647C0-30BB-4E8F-955B-4206C56DE6B3}"/>
              </a:ext>
            </a:extLst>
          </p:cNvPr>
          <p:cNvSpPr txBox="1">
            <a:spLocks/>
          </p:cNvSpPr>
          <p:nvPr/>
        </p:nvSpPr>
        <p:spPr>
          <a:xfrm>
            <a:off x="6455094" y="228423"/>
            <a:ext cx="4886677" cy="594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phrase is now robust and </a:t>
            </a:r>
            <a:r>
              <a:rPr lang="en-GB" sz="1600" b="1" dirty="0">
                <a:latin typeface="+mj-lt"/>
              </a:rPr>
              <a:t>emphatic/demanding</a:t>
            </a:r>
            <a:r>
              <a:rPr lang="en-GB" sz="1600" dirty="0">
                <a:latin typeface="+mj-lt"/>
              </a:rPr>
              <a:t>: higher than the previous phrase and </a:t>
            </a:r>
            <a:r>
              <a:rPr lang="en-GB" sz="1600" b="1" i="1" dirty="0">
                <a:latin typeface="+mj-lt"/>
              </a:rPr>
              <a:t>f</a:t>
            </a:r>
            <a:r>
              <a:rPr lang="en-GB" sz="1600" dirty="0">
                <a:latin typeface="+mj-lt"/>
              </a:rPr>
              <a:t> </a:t>
            </a:r>
          </a:p>
          <a:p>
            <a:pPr marL="0" indent="0">
              <a:buNone/>
            </a:pPr>
            <a:endParaRPr lang="en-GB" sz="1600" dirty="0">
              <a:latin typeface="+mj-lt"/>
            </a:endParaRPr>
          </a:p>
        </p:txBody>
      </p:sp>
      <p:sp>
        <p:nvSpPr>
          <p:cNvPr id="11" name="Content Placeholder 2">
            <a:extLst>
              <a:ext uri="{FF2B5EF4-FFF2-40B4-BE49-F238E27FC236}">
                <a16:creationId xmlns:a16="http://schemas.microsoft.com/office/drawing/2014/main" id="{87C9FCCC-01E3-4955-A751-4EBC071127F2}"/>
              </a:ext>
            </a:extLst>
          </p:cNvPr>
          <p:cNvSpPr txBox="1">
            <a:spLocks/>
          </p:cNvSpPr>
          <p:nvPr/>
        </p:nvSpPr>
        <p:spPr>
          <a:xfrm>
            <a:off x="9667089" y="1486773"/>
            <a:ext cx="2518612" cy="1978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music and text at this point are </a:t>
            </a:r>
            <a:r>
              <a:rPr lang="en-GB" sz="1600" b="1" dirty="0">
                <a:latin typeface="+mj-lt"/>
              </a:rPr>
              <a:t>relaying</a:t>
            </a:r>
            <a:r>
              <a:rPr lang="en-GB" sz="1600" dirty="0">
                <a:latin typeface="+mj-lt"/>
              </a:rPr>
              <a:t> the </a:t>
            </a:r>
            <a:r>
              <a:rPr lang="en-GB" sz="1600" b="1" dirty="0">
                <a:latin typeface="+mj-lt"/>
              </a:rPr>
              <a:t>insistently powerful </a:t>
            </a:r>
            <a:r>
              <a:rPr lang="en-GB" sz="1600" dirty="0">
                <a:latin typeface="+mj-lt"/>
              </a:rPr>
              <a:t>message of the calling bells. </a:t>
            </a:r>
          </a:p>
          <a:p>
            <a:pPr marL="0" indent="0">
              <a:buNone/>
            </a:pPr>
            <a:r>
              <a:rPr lang="en-GB" sz="1600" dirty="0">
                <a:latin typeface="+mj-lt"/>
              </a:rPr>
              <a:t>Their message is </a:t>
            </a:r>
            <a:r>
              <a:rPr lang="en-GB" sz="1600" b="1" dirty="0">
                <a:latin typeface="+mj-lt"/>
              </a:rPr>
              <a:t>unrelenting</a:t>
            </a:r>
            <a:r>
              <a:rPr lang="en-GB" sz="1600" dirty="0">
                <a:latin typeface="+mj-lt"/>
              </a:rPr>
              <a:t>: </a:t>
            </a:r>
            <a:r>
              <a:rPr lang="en-GB" sz="1600" b="1" dirty="0">
                <a:latin typeface="+mj-lt"/>
              </a:rPr>
              <a:t>heed</a:t>
            </a:r>
            <a:r>
              <a:rPr lang="en-GB" sz="1600" dirty="0">
                <a:latin typeface="+mj-lt"/>
              </a:rPr>
              <a:t> the call of the </a:t>
            </a:r>
            <a:r>
              <a:rPr lang="en-GB" sz="1600" b="1" dirty="0">
                <a:latin typeface="+mj-lt"/>
              </a:rPr>
              <a:t>eternal</a:t>
            </a:r>
            <a:r>
              <a:rPr lang="en-GB" sz="1600" dirty="0">
                <a:latin typeface="+mj-lt"/>
              </a:rPr>
              <a:t>.</a:t>
            </a:r>
          </a:p>
          <a:p>
            <a:pPr marL="0" indent="0">
              <a:buNone/>
            </a:pPr>
            <a:endParaRPr lang="en-GB" sz="1600" dirty="0">
              <a:latin typeface="+mj-lt"/>
            </a:endParaRPr>
          </a:p>
          <a:p>
            <a:pPr marL="0" indent="0">
              <a:buNone/>
            </a:pPr>
            <a:endParaRPr lang="en-GB" sz="1600" dirty="0">
              <a:latin typeface="+mj-lt"/>
            </a:endParaRPr>
          </a:p>
        </p:txBody>
      </p:sp>
      <p:sp>
        <p:nvSpPr>
          <p:cNvPr id="12" name="Content Placeholder 2">
            <a:extLst>
              <a:ext uri="{FF2B5EF4-FFF2-40B4-BE49-F238E27FC236}">
                <a16:creationId xmlns:a16="http://schemas.microsoft.com/office/drawing/2014/main" id="{8A55C9F6-8D47-4EB5-BC9A-D4AED967E665}"/>
              </a:ext>
            </a:extLst>
          </p:cNvPr>
          <p:cNvSpPr txBox="1">
            <a:spLocks/>
          </p:cNvSpPr>
          <p:nvPr/>
        </p:nvSpPr>
        <p:spPr>
          <a:xfrm>
            <a:off x="9673388" y="3707423"/>
            <a:ext cx="2518612" cy="1978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music is </a:t>
            </a:r>
            <a:r>
              <a:rPr lang="en-GB" sz="1600" b="1" dirty="0">
                <a:latin typeface="+mj-lt"/>
              </a:rPr>
              <a:t>strident</a:t>
            </a:r>
            <a:r>
              <a:rPr lang="en-GB" sz="1600" dirty="0">
                <a:latin typeface="+mj-lt"/>
              </a:rPr>
              <a:t> rather than being comforting. The contrast of the </a:t>
            </a:r>
            <a:r>
              <a:rPr lang="en-GB" sz="1600" dirty="0" err="1">
                <a:latin typeface="+mj-lt"/>
              </a:rPr>
              <a:t>Dmin</a:t>
            </a:r>
            <a:r>
              <a:rPr lang="en-GB" sz="1600" dirty="0">
                <a:latin typeface="+mj-lt"/>
              </a:rPr>
              <a:t> is </a:t>
            </a:r>
            <a:r>
              <a:rPr lang="en-GB" sz="1600" b="1" dirty="0">
                <a:latin typeface="+mj-lt"/>
              </a:rPr>
              <a:t>dramatic</a:t>
            </a:r>
            <a:r>
              <a:rPr lang="en-GB" sz="1600" dirty="0">
                <a:latin typeface="+mj-lt"/>
              </a:rPr>
              <a:t> but </a:t>
            </a:r>
            <a:r>
              <a:rPr lang="en-GB" sz="1600" b="1" dirty="0">
                <a:latin typeface="+mj-lt"/>
              </a:rPr>
              <a:t>not dissonant</a:t>
            </a:r>
            <a:r>
              <a:rPr lang="en-GB" sz="1600" dirty="0">
                <a:latin typeface="+mj-lt"/>
              </a:rPr>
              <a:t>. It is </a:t>
            </a:r>
            <a:r>
              <a:rPr lang="en-GB" sz="1600" b="1" dirty="0">
                <a:latin typeface="+mj-lt"/>
              </a:rPr>
              <a:t>assertive</a:t>
            </a:r>
            <a:r>
              <a:rPr lang="en-GB" sz="1600" dirty="0">
                <a:latin typeface="+mj-lt"/>
              </a:rPr>
              <a:t> but </a:t>
            </a:r>
            <a:r>
              <a:rPr lang="en-GB" sz="1600" b="1" dirty="0">
                <a:latin typeface="+mj-lt"/>
              </a:rPr>
              <a:t>not pessimistic.</a:t>
            </a:r>
            <a:r>
              <a:rPr lang="en-GB" sz="1600" dirty="0">
                <a:latin typeface="+mj-lt"/>
              </a:rPr>
              <a:t> It is </a:t>
            </a:r>
            <a:r>
              <a:rPr lang="en-GB" sz="1600" b="1" dirty="0">
                <a:latin typeface="+mj-lt"/>
              </a:rPr>
              <a:t>chiding</a:t>
            </a:r>
            <a:r>
              <a:rPr lang="en-GB" sz="1600" dirty="0">
                <a:latin typeface="+mj-lt"/>
              </a:rPr>
              <a:t> but </a:t>
            </a:r>
            <a:r>
              <a:rPr lang="en-GB" sz="1600" b="1" dirty="0">
                <a:latin typeface="+mj-lt"/>
              </a:rPr>
              <a:t>not damning</a:t>
            </a:r>
            <a:r>
              <a:rPr lang="en-GB" sz="1600" dirty="0">
                <a:latin typeface="+mj-lt"/>
              </a:rPr>
              <a:t>. It is a strong invitation.</a:t>
            </a:r>
          </a:p>
          <a:p>
            <a:pPr marL="0" indent="0">
              <a:buNone/>
            </a:pPr>
            <a:endParaRPr lang="en-GB" sz="1600" dirty="0">
              <a:latin typeface="+mj-lt"/>
            </a:endParaRPr>
          </a:p>
          <a:p>
            <a:pPr marL="0" indent="0">
              <a:buNone/>
            </a:pPr>
            <a:endParaRPr lang="en-GB" sz="1600" dirty="0">
              <a:latin typeface="+mj-lt"/>
            </a:endParaRPr>
          </a:p>
        </p:txBody>
      </p:sp>
      <p:sp>
        <p:nvSpPr>
          <p:cNvPr id="13" name="Content Placeholder 2">
            <a:extLst>
              <a:ext uri="{FF2B5EF4-FFF2-40B4-BE49-F238E27FC236}">
                <a16:creationId xmlns:a16="http://schemas.microsoft.com/office/drawing/2014/main" id="{152EFFC5-CDB0-4401-9D5C-3C4FB6FA045D}"/>
              </a:ext>
            </a:extLst>
          </p:cNvPr>
          <p:cNvSpPr txBox="1">
            <a:spLocks/>
          </p:cNvSpPr>
          <p:nvPr/>
        </p:nvSpPr>
        <p:spPr>
          <a:xfrm>
            <a:off x="2063599" y="6458893"/>
            <a:ext cx="4626334" cy="381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Remember: D is the dominant of the tonal centre of G</a:t>
            </a:r>
          </a:p>
          <a:p>
            <a:pPr marL="0" indent="0">
              <a:buNone/>
            </a:pPr>
            <a:endParaRPr lang="en-GB" sz="1600" dirty="0">
              <a:latin typeface="+mj-lt"/>
            </a:endParaRPr>
          </a:p>
        </p:txBody>
      </p:sp>
      <p:sp>
        <p:nvSpPr>
          <p:cNvPr id="14" name="Content Placeholder 2">
            <a:extLst>
              <a:ext uri="{FF2B5EF4-FFF2-40B4-BE49-F238E27FC236}">
                <a16:creationId xmlns:a16="http://schemas.microsoft.com/office/drawing/2014/main" id="{E8DC9A20-2F0A-47EC-8931-A0BC9780F45F}"/>
              </a:ext>
            </a:extLst>
          </p:cNvPr>
          <p:cNvSpPr txBox="1">
            <a:spLocks/>
          </p:cNvSpPr>
          <p:nvPr/>
        </p:nvSpPr>
        <p:spPr>
          <a:xfrm>
            <a:off x="0" y="0"/>
            <a:ext cx="1104037"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Stanza 7</a:t>
            </a:r>
          </a:p>
        </p:txBody>
      </p:sp>
    </p:spTree>
    <p:extLst>
      <p:ext uri="{BB962C8B-B14F-4D97-AF65-F5344CB8AC3E}">
        <p14:creationId xmlns:p14="http://schemas.microsoft.com/office/powerpoint/2010/main" val="2203600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36C60-26FA-48A7-AEB6-66B5D386136E}"/>
              </a:ext>
            </a:extLst>
          </p:cNvPr>
          <p:cNvPicPr>
            <a:picLocks noChangeAspect="1"/>
          </p:cNvPicPr>
          <p:nvPr/>
        </p:nvPicPr>
        <p:blipFill rotWithShape="1">
          <a:blip r:embed="rId2"/>
          <a:srcRect l="25263" t="23379" r="25132" b="9454"/>
          <a:stretch/>
        </p:blipFill>
        <p:spPr>
          <a:xfrm>
            <a:off x="3139405" y="1343527"/>
            <a:ext cx="6980341" cy="5313947"/>
          </a:xfrm>
          <a:prstGeom prst="rect">
            <a:avLst/>
          </a:prstGeom>
        </p:spPr>
      </p:pic>
      <p:pic>
        <p:nvPicPr>
          <p:cNvPr id="4" name="Picture 4" descr="basicmusictheory.com: G aeolian mode">
            <a:extLst>
              <a:ext uri="{FF2B5EF4-FFF2-40B4-BE49-F238E27FC236}">
                <a16:creationId xmlns:a16="http://schemas.microsoft.com/office/drawing/2014/main" id="{EB497DDE-1610-4ADC-AC06-D704B0F182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8"/>
          <a:stretch/>
        </p:blipFill>
        <p:spPr bwMode="auto">
          <a:xfrm>
            <a:off x="97218" y="2390657"/>
            <a:ext cx="3122197" cy="102298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F68A326-FB15-4FF0-B954-C24E8481C1A7}"/>
              </a:ext>
            </a:extLst>
          </p:cNvPr>
          <p:cNvSpPr txBox="1">
            <a:spLocks/>
          </p:cNvSpPr>
          <p:nvPr/>
        </p:nvSpPr>
        <p:spPr>
          <a:xfrm>
            <a:off x="4163" y="15328"/>
            <a:ext cx="2480358" cy="19525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phrase is now at its highest point and intense.</a:t>
            </a:r>
          </a:p>
          <a:p>
            <a:pPr marL="0" indent="0">
              <a:buNone/>
            </a:pPr>
            <a:endParaRPr lang="en-GB" sz="1600" dirty="0">
              <a:latin typeface="+mj-lt"/>
            </a:endParaRPr>
          </a:p>
          <a:p>
            <a:pPr marL="0" indent="0">
              <a:buNone/>
            </a:pPr>
            <a:r>
              <a:rPr lang="en-GB" sz="1600" dirty="0">
                <a:latin typeface="+mj-lt"/>
              </a:rPr>
              <a:t>Notice: </a:t>
            </a:r>
            <a:r>
              <a:rPr lang="en-GB" sz="1600" b="1" dirty="0">
                <a:latin typeface="+mj-lt"/>
              </a:rPr>
              <a:t>sung freely regardless </a:t>
            </a:r>
            <a:r>
              <a:rPr lang="en-GB" sz="1600" dirty="0">
                <a:latin typeface="+mj-lt"/>
              </a:rPr>
              <a:t>of accompaniment!!!</a:t>
            </a:r>
          </a:p>
          <a:p>
            <a:pPr marL="0" indent="0">
              <a:buNone/>
            </a:pPr>
            <a:endParaRPr lang="en-GB" sz="1600" dirty="0">
              <a:latin typeface="+mj-lt"/>
            </a:endParaRPr>
          </a:p>
        </p:txBody>
      </p:sp>
      <p:sp>
        <p:nvSpPr>
          <p:cNvPr id="6" name="Content Placeholder 2">
            <a:extLst>
              <a:ext uri="{FF2B5EF4-FFF2-40B4-BE49-F238E27FC236}">
                <a16:creationId xmlns:a16="http://schemas.microsoft.com/office/drawing/2014/main" id="{C0B1EAAD-AF4A-4D73-8C8D-CFAEBC351883}"/>
              </a:ext>
            </a:extLst>
          </p:cNvPr>
          <p:cNvSpPr txBox="1">
            <a:spLocks/>
          </p:cNvSpPr>
          <p:nvPr/>
        </p:nvSpPr>
        <p:spPr>
          <a:xfrm>
            <a:off x="2534487" y="32270"/>
            <a:ext cx="9162649" cy="8119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is a </a:t>
            </a:r>
            <a:r>
              <a:rPr lang="en-GB" sz="1600" b="1" dirty="0">
                <a:latin typeface="+mj-lt"/>
              </a:rPr>
              <a:t>RESPONSE</a:t>
            </a:r>
            <a:r>
              <a:rPr lang="en-GB" sz="1600" dirty="0">
                <a:latin typeface="+mj-lt"/>
              </a:rPr>
              <a:t> to the call of the bells. It is </a:t>
            </a:r>
            <a:r>
              <a:rPr lang="en-GB" sz="1600" b="1" dirty="0">
                <a:latin typeface="+mj-lt"/>
              </a:rPr>
              <a:t>pained</a:t>
            </a:r>
            <a:r>
              <a:rPr lang="en-GB" sz="1600" dirty="0">
                <a:latin typeface="+mj-lt"/>
              </a:rPr>
              <a:t> and frustrated, </a:t>
            </a:r>
            <a:r>
              <a:rPr lang="en-GB" sz="1600" b="1" dirty="0">
                <a:latin typeface="+mj-lt"/>
              </a:rPr>
              <a:t>imploring</a:t>
            </a:r>
            <a:r>
              <a:rPr lang="en-GB" sz="1600" dirty="0">
                <a:latin typeface="+mj-lt"/>
              </a:rPr>
              <a:t> them to cease their noise. The </a:t>
            </a:r>
            <a:r>
              <a:rPr lang="en-GB" sz="1600" b="1" dirty="0">
                <a:latin typeface="+mj-lt"/>
              </a:rPr>
              <a:t>dynamic and tessitura </a:t>
            </a:r>
            <a:r>
              <a:rPr lang="en-GB" sz="1600" dirty="0">
                <a:latin typeface="+mj-lt"/>
              </a:rPr>
              <a:t>of the voice is trying to </a:t>
            </a:r>
            <a:r>
              <a:rPr lang="en-GB" sz="1600" b="1" dirty="0">
                <a:latin typeface="+mj-lt"/>
              </a:rPr>
              <a:t>overcome </a:t>
            </a:r>
            <a:r>
              <a:rPr lang="en-GB" sz="1600" dirty="0">
                <a:latin typeface="+mj-lt"/>
              </a:rPr>
              <a:t>the message of the bells (fighting their message). Hence: not in time with instrumental parts (</a:t>
            </a:r>
            <a:r>
              <a:rPr lang="en-GB" sz="1600" b="1" dirty="0">
                <a:latin typeface="+mj-lt"/>
              </a:rPr>
              <a:t>resisting</a:t>
            </a:r>
            <a:r>
              <a:rPr lang="en-GB" sz="1600" dirty="0">
                <a:latin typeface="+mj-lt"/>
              </a:rPr>
              <a:t>).</a:t>
            </a:r>
          </a:p>
          <a:p>
            <a:pPr marL="0" indent="0">
              <a:buNone/>
            </a:pPr>
            <a:endParaRPr lang="en-GB" sz="1600" dirty="0">
              <a:latin typeface="+mj-lt"/>
            </a:endParaRPr>
          </a:p>
        </p:txBody>
      </p:sp>
      <p:sp>
        <p:nvSpPr>
          <p:cNvPr id="7" name="Content Placeholder 2">
            <a:extLst>
              <a:ext uri="{FF2B5EF4-FFF2-40B4-BE49-F238E27FC236}">
                <a16:creationId xmlns:a16="http://schemas.microsoft.com/office/drawing/2014/main" id="{859840E2-3806-491C-97D1-0F7892BDA1E4}"/>
              </a:ext>
            </a:extLst>
          </p:cNvPr>
          <p:cNvSpPr txBox="1">
            <a:spLocks/>
          </p:cNvSpPr>
          <p:nvPr/>
        </p:nvSpPr>
        <p:spPr>
          <a:xfrm>
            <a:off x="97218" y="1988671"/>
            <a:ext cx="2059226" cy="381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G Aeolian melody</a:t>
            </a:r>
          </a:p>
          <a:p>
            <a:pPr marL="0" indent="0">
              <a:buNone/>
            </a:pPr>
            <a:endParaRPr lang="en-GB" sz="1600" dirty="0">
              <a:latin typeface="+mj-lt"/>
            </a:endParaRPr>
          </a:p>
        </p:txBody>
      </p:sp>
      <p:cxnSp>
        <p:nvCxnSpPr>
          <p:cNvPr id="8" name="Straight Arrow Connector 7">
            <a:extLst>
              <a:ext uri="{FF2B5EF4-FFF2-40B4-BE49-F238E27FC236}">
                <a16:creationId xmlns:a16="http://schemas.microsoft.com/office/drawing/2014/main" id="{177D0B9E-9C77-4B45-B3DD-AAB377522364}"/>
              </a:ext>
            </a:extLst>
          </p:cNvPr>
          <p:cNvCxnSpPr>
            <a:cxnSpLocks/>
          </p:cNvCxnSpPr>
          <p:nvPr/>
        </p:nvCxnSpPr>
        <p:spPr>
          <a:xfrm flipV="1">
            <a:off x="1992244" y="1903986"/>
            <a:ext cx="4103756" cy="2752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8CC1C3A1-3D70-4644-AA2E-51B84C07EE07}"/>
              </a:ext>
            </a:extLst>
          </p:cNvPr>
          <p:cNvSpPr txBox="1">
            <a:spLocks/>
          </p:cNvSpPr>
          <p:nvPr/>
        </p:nvSpPr>
        <p:spPr>
          <a:xfrm>
            <a:off x="10046521" y="2602661"/>
            <a:ext cx="2145479" cy="2795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instrumental (bells) parts are NOT an accompaniment. They represent a separate character to the voice, with it’s own agenda.</a:t>
            </a:r>
          </a:p>
          <a:p>
            <a:pPr marL="0" indent="0">
              <a:buNone/>
            </a:pPr>
            <a:r>
              <a:rPr lang="en-GB" sz="1600" dirty="0">
                <a:latin typeface="+mj-lt"/>
              </a:rPr>
              <a:t> </a:t>
            </a:r>
            <a:r>
              <a:rPr lang="en-GB" sz="1600" b="1" dirty="0">
                <a:latin typeface="+mj-lt"/>
              </a:rPr>
              <a:t>This is the climax </a:t>
            </a:r>
            <a:r>
              <a:rPr lang="en-GB" sz="1600" dirty="0">
                <a:latin typeface="+mj-lt"/>
              </a:rPr>
              <a:t>of the song. It is the point of </a:t>
            </a:r>
            <a:r>
              <a:rPr lang="en-GB" sz="1600" b="1" dirty="0">
                <a:latin typeface="+mj-lt"/>
              </a:rPr>
              <a:t>climactic conflict </a:t>
            </a:r>
            <a:r>
              <a:rPr lang="en-GB" sz="1600" dirty="0">
                <a:latin typeface="+mj-lt"/>
              </a:rPr>
              <a:t>between </a:t>
            </a:r>
            <a:r>
              <a:rPr lang="en-GB" sz="1600" b="1" dirty="0">
                <a:latin typeface="+mj-lt"/>
              </a:rPr>
              <a:t>two </a:t>
            </a:r>
            <a:r>
              <a:rPr lang="en-GB" sz="1600" dirty="0">
                <a:latin typeface="+mj-lt"/>
              </a:rPr>
              <a:t>points of view/</a:t>
            </a:r>
            <a:r>
              <a:rPr lang="en-GB" sz="1600" b="1" dirty="0">
                <a:latin typeface="+mj-lt"/>
              </a:rPr>
              <a:t>characters</a:t>
            </a:r>
            <a:r>
              <a:rPr lang="en-GB" sz="1600" dirty="0">
                <a:latin typeface="+mj-lt"/>
              </a:rPr>
              <a:t>. </a:t>
            </a:r>
          </a:p>
          <a:p>
            <a:pPr marL="0" indent="0">
              <a:buNone/>
            </a:pPr>
            <a:endParaRPr lang="en-GB" sz="1600" dirty="0">
              <a:latin typeface="+mj-lt"/>
            </a:endParaRPr>
          </a:p>
        </p:txBody>
      </p:sp>
      <p:sp>
        <p:nvSpPr>
          <p:cNvPr id="12" name="Content Placeholder 2">
            <a:extLst>
              <a:ext uri="{FF2B5EF4-FFF2-40B4-BE49-F238E27FC236}">
                <a16:creationId xmlns:a16="http://schemas.microsoft.com/office/drawing/2014/main" id="{A14681F4-D4F6-4D35-819D-9A0C830816ED}"/>
              </a:ext>
            </a:extLst>
          </p:cNvPr>
          <p:cNvSpPr txBox="1">
            <a:spLocks/>
          </p:cNvSpPr>
          <p:nvPr/>
        </p:nvSpPr>
        <p:spPr>
          <a:xfrm>
            <a:off x="27069" y="3634816"/>
            <a:ext cx="3122197" cy="3022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underlying choral pedal is E </a:t>
            </a:r>
            <a:r>
              <a:rPr lang="en-GB" sz="1600" dirty="0" err="1">
                <a:latin typeface="+mj-lt"/>
              </a:rPr>
              <a:t>flt</a:t>
            </a:r>
            <a:endParaRPr lang="en-GB" sz="1600" dirty="0">
              <a:latin typeface="+mj-lt"/>
            </a:endParaRPr>
          </a:p>
          <a:p>
            <a:pPr marL="0" indent="0">
              <a:buNone/>
            </a:pPr>
            <a:r>
              <a:rPr lang="en-GB" sz="1600" dirty="0">
                <a:latin typeface="+mj-lt"/>
              </a:rPr>
              <a:t>The Strings and piano are at </a:t>
            </a:r>
            <a:r>
              <a:rPr lang="en-GB" sz="1600" b="1" i="1" dirty="0">
                <a:latin typeface="+mj-lt"/>
              </a:rPr>
              <a:t>ff</a:t>
            </a:r>
            <a:r>
              <a:rPr lang="en-GB" sz="1600" dirty="0">
                <a:latin typeface="+mj-lt"/>
              </a:rPr>
              <a:t>. The violins are </a:t>
            </a:r>
            <a:r>
              <a:rPr lang="en-GB" sz="1600" dirty="0" err="1">
                <a:latin typeface="+mj-lt"/>
              </a:rPr>
              <a:t>tremelo</a:t>
            </a:r>
            <a:r>
              <a:rPr lang="en-GB" sz="1600" dirty="0">
                <a:latin typeface="+mj-lt"/>
              </a:rPr>
              <a:t> octaves (strong). The cello, viola and violins are double-stopped to add intensity. </a:t>
            </a:r>
          </a:p>
          <a:p>
            <a:pPr marL="0" indent="0">
              <a:buNone/>
            </a:pPr>
            <a:r>
              <a:rPr lang="en-GB" sz="1600" dirty="0">
                <a:latin typeface="+mj-lt"/>
              </a:rPr>
              <a:t>The piano uses SQ ostinato based on the previous violin figure.</a:t>
            </a:r>
          </a:p>
          <a:p>
            <a:pPr marL="0" indent="0">
              <a:buNone/>
            </a:pPr>
            <a:endParaRPr lang="en-GB" sz="1600" dirty="0">
              <a:latin typeface="+mj-lt"/>
            </a:endParaRPr>
          </a:p>
        </p:txBody>
      </p:sp>
      <p:cxnSp>
        <p:nvCxnSpPr>
          <p:cNvPr id="15" name="Straight Arrow Connector 14">
            <a:extLst>
              <a:ext uri="{FF2B5EF4-FFF2-40B4-BE49-F238E27FC236}">
                <a16:creationId xmlns:a16="http://schemas.microsoft.com/office/drawing/2014/main" id="{A7EFCF50-3A12-4A42-B1C6-F1A2AC004D29}"/>
              </a:ext>
            </a:extLst>
          </p:cNvPr>
          <p:cNvCxnSpPr>
            <a:cxnSpLocks/>
          </p:cNvCxnSpPr>
          <p:nvPr/>
        </p:nvCxnSpPr>
        <p:spPr>
          <a:xfrm>
            <a:off x="1126831" y="570814"/>
            <a:ext cx="6737009" cy="12534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B1DC40EA-B521-437A-BFFF-0E5353285A34}"/>
              </a:ext>
            </a:extLst>
          </p:cNvPr>
          <p:cNvCxnSpPr>
            <a:cxnSpLocks/>
          </p:cNvCxnSpPr>
          <p:nvPr/>
        </p:nvCxnSpPr>
        <p:spPr>
          <a:xfrm>
            <a:off x="2548890" y="5373588"/>
            <a:ext cx="135807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34FB7E02-0B79-4E06-9153-62A85ED741A1}"/>
              </a:ext>
            </a:extLst>
          </p:cNvPr>
          <p:cNvCxnSpPr>
            <a:cxnSpLocks/>
          </p:cNvCxnSpPr>
          <p:nvPr/>
        </p:nvCxnSpPr>
        <p:spPr>
          <a:xfrm flipV="1">
            <a:off x="2606040" y="4139205"/>
            <a:ext cx="1044376" cy="5394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750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36C60-26FA-48A7-AEB6-66B5D386136E}"/>
              </a:ext>
            </a:extLst>
          </p:cNvPr>
          <p:cNvPicPr>
            <a:picLocks noChangeAspect="1"/>
          </p:cNvPicPr>
          <p:nvPr/>
        </p:nvPicPr>
        <p:blipFill rotWithShape="1">
          <a:blip r:embed="rId2"/>
          <a:srcRect l="25263" t="23379" r="25132" b="9454"/>
          <a:stretch/>
        </p:blipFill>
        <p:spPr>
          <a:xfrm>
            <a:off x="3149266" y="1427748"/>
            <a:ext cx="7038760" cy="5358420"/>
          </a:xfrm>
          <a:prstGeom prst="rect">
            <a:avLst/>
          </a:prstGeom>
        </p:spPr>
      </p:pic>
      <p:sp>
        <p:nvSpPr>
          <p:cNvPr id="6" name="Content Placeholder 2">
            <a:extLst>
              <a:ext uri="{FF2B5EF4-FFF2-40B4-BE49-F238E27FC236}">
                <a16:creationId xmlns:a16="http://schemas.microsoft.com/office/drawing/2014/main" id="{C0B1EAAD-AF4A-4D73-8C8D-CFAEBC351883}"/>
              </a:ext>
            </a:extLst>
          </p:cNvPr>
          <p:cNvSpPr txBox="1">
            <a:spLocks/>
          </p:cNvSpPr>
          <p:nvPr/>
        </p:nvSpPr>
        <p:spPr>
          <a:xfrm>
            <a:off x="320843" y="71834"/>
            <a:ext cx="10069027" cy="682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sense of </a:t>
            </a:r>
            <a:r>
              <a:rPr lang="en-GB" sz="1600" b="1" dirty="0">
                <a:latin typeface="+mj-lt"/>
              </a:rPr>
              <a:t>metre is intentionally conflicted</a:t>
            </a:r>
            <a:r>
              <a:rPr lang="en-GB" sz="1600" dirty="0">
                <a:latin typeface="+mj-lt"/>
              </a:rPr>
              <a:t>. The descending triplet of the instrumental parts starts on beat 1 of bar 128. It repeats after </a:t>
            </a:r>
            <a:r>
              <a:rPr lang="en-GB" sz="1600" b="1" dirty="0">
                <a:latin typeface="+mj-lt"/>
              </a:rPr>
              <a:t>3 beats</a:t>
            </a:r>
            <a:r>
              <a:rPr lang="en-GB" sz="1600" dirty="0">
                <a:latin typeface="+mj-lt"/>
              </a:rPr>
              <a:t>,</a:t>
            </a:r>
            <a:r>
              <a:rPr lang="en-GB" sz="1600" b="1" dirty="0">
                <a:latin typeface="+mj-lt"/>
              </a:rPr>
              <a:t> </a:t>
            </a:r>
            <a:r>
              <a:rPr lang="en-GB" sz="1600" dirty="0">
                <a:latin typeface="+mj-lt"/>
              </a:rPr>
              <a:t>giving the impression of being in 3/4 time. The vocal part is stubbornly in 4/4</a:t>
            </a:r>
          </a:p>
        </p:txBody>
      </p:sp>
      <p:sp>
        <p:nvSpPr>
          <p:cNvPr id="11" name="Content Placeholder 2">
            <a:extLst>
              <a:ext uri="{FF2B5EF4-FFF2-40B4-BE49-F238E27FC236}">
                <a16:creationId xmlns:a16="http://schemas.microsoft.com/office/drawing/2014/main" id="{8CC1C3A1-3D70-4644-AA2E-51B84C07EE07}"/>
              </a:ext>
            </a:extLst>
          </p:cNvPr>
          <p:cNvSpPr txBox="1">
            <a:spLocks/>
          </p:cNvSpPr>
          <p:nvPr/>
        </p:nvSpPr>
        <p:spPr>
          <a:xfrm>
            <a:off x="77461" y="5273843"/>
            <a:ext cx="2862936" cy="620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SQs of the piano are instructed to be in </a:t>
            </a:r>
            <a:r>
              <a:rPr lang="en-GB" sz="1600" b="1" dirty="0">
                <a:latin typeface="+mj-lt"/>
              </a:rPr>
              <a:t>STRICT </a:t>
            </a:r>
            <a:r>
              <a:rPr lang="en-GB" sz="1600" dirty="0">
                <a:latin typeface="+mj-lt"/>
              </a:rPr>
              <a:t>time</a:t>
            </a:r>
          </a:p>
        </p:txBody>
      </p:sp>
      <p:sp>
        <p:nvSpPr>
          <p:cNvPr id="12" name="Content Placeholder 2">
            <a:extLst>
              <a:ext uri="{FF2B5EF4-FFF2-40B4-BE49-F238E27FC236}">
                <a16:creationId xmlns:a16="http://schemas.microsoft.com/office/drawing/2014/main" id="{A14681F4-D4F6-4D35-819D-9A0C830816ED}"/>
              </a:ext>
            </a:extLst>
          </p:cNvPr>
          <p:cNvSpPr txBox="1">
            <a:spLocks/>
          </p:cNvSpPr>
          <p:nvPr/>
        </p:nvSpPr>
        <p:spPr>
          <a:xfrm>
            <a:off x="27069" y="1713135"/>
            <a:ext cx="3122197" cy="274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 </a:t>
            </a:r>
            <a:r>
              <a:rPr lang="en-GB" sz="1600" dirty="0">
                <a:latin typeface="+mj-lt"/>
              </a:rPr>
              <a:t>the range of dynamics in the piano part:</a:t>
            </a:r>
          </a:p>
          <a:p>
            <a:pPr marL="0" indent="0">
              <a:buNone/>
            </a:pPr>
            <a:endParaRPr lang="en-GB" sz="1600" dirty="0">
              <a:latin typeface="+mj-lt"/>
            </a:endParaRPr>
          </a:p>
          <a:p>
            <a:pPr marL="0" indent="0">
              <a:buNone/>
            </a:pPr>
            <a:r>
              <a:rPr lang="en-GB" sz="1600" dirty="0">
                <a:latin typeface="+mj-lt"/>
              </a:rPr>
              <a:t>Accented </a:t>
            </a:r>
            <a:r>
              <a:rPr lang="en-GB" sz="1600" b="1" i="1" dirty="0">
                <a:latin typeface="+mj-lt"/>
              </a:rPr>
              <a:t>ff </a:t>
            </a:r>
            <a:r>
              <a:rPr lang="en-GB" sz="1600" dirty="0">
                <a:latin typeface="+mj-lt"/>
              </a:rPr>
              <a:t>descending</a:t>
            </a:r>
            <a:r>
              <a:rPr lang="en-GB" sz="1600" b="1" i="1" dirty="0">
                <a:latin typeface="+mj-lt"/>
              </a:rPr>
              <a:t> </a:t>
            </a:r>
            <a:r>
              <a:rPr lang="en-GB" sz="1600" dirty="0">
                <a:latin typeface="+mj-lt"/>
              </a:rPr>
              <a:t>triplet figure and SQ ostinato, but with </a:t>
            </a:r>
            <a:r>
              <a:rPr lang="en-GB" sz="1600" b="1" i="1" dirty="0">
                <a:latin typeface="+mj-lt"/>
              </a:rPr>
              <a:t>p </a:t>
            </a:r>
            <a:r>
              <a:rPr lang="en-GB" sz="1600" dirty="0">
                <a:latin typeface="+mj-lt"/>
              </a:rPr>
              <a:t>landing points after the triplet.</a:t>
            </a:r>
          </a:p>
          <a:p>
            <a:pPr marL="0" indent="0">
              <a:buNone/>
            </a:pPr>
            <a:endParaRPr lang="en-GB" sz="1600" dirty="0">
              <a:latin typeface="+mj-lt"/>
            </a:endParaRPr>
          </a:p>
          <a:p>
            <a:pPr marL="0" indent="0">
              <a:buNone/>
            </a:pPr>
            <a:r>
              <a:rPr lang="en-GB" sz="1600" dirty="0">
                <a:latin typeface="+mj-lt"/>
              </a:rPr>
              <a:t>The corresponding cello part is consistent at </a:t>
            </a:r>
            <a:r>
              <a:rPr lang="en-GB" sz="1600" b="1" i="1" dirty="0">
                <a:latin typeface="+mj-lt"/>
              </a:rPr>
              <a:t>ff</a:t>
            </a:r>
            <a:endParaRPr lang="en-GB" sz="1600" dirty="0">
              <a:latin typeface="+mj-lt"/>
            </a:endParaRPr>
          </a:p>
          <a:p>
            <a:pPr marL="0" indent="0">
              <a:buNone/>
            </a:pPr>
            <a:endParaRPr lang="en-GB" sz="1600" dirty="0">
              <a:latin typeface="+mj-lt"/>
            </a:endParaRPr>
          </a:p>
        </p:txBody>
      </p:sp>
      <p:cxnSp>
        <p:nvCxnSpPr>
          <p:cNvPr id="9" name="Straight Arrow Connector 8">
            <a:extLst>
              <a:ext uri="{FF2B5EF4-FFF2-40B4-BE49-F238E27FC236}">
                <a16:creationId xmlns:a16="http://schemas.microsoft.com/office/drawing/2014/main" id="{D58E127D-863D-4166-9851-E1A86852992F}"/>
              </a:ext>
            </a:extLst>
          </p:cNvPr>
          <p:cNvCxnSpPr>
            <a:cxnSpLocks/>
          </p:cNvCxnSpPr>
          <p:nvPr/>
        </p:nvCxnSpPr>
        <p:spPr>
          <a:xfrm>
            <a:off x="2940397" y="3147624"/>
            <a:ext cx="3364150" cy="34456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E7051DF4-32B4-4C20-9BA4-71CA16538FB9}"/>
              </a:ext>
            </a:extLst>
          </p:cNvPr>
          <p:cNvCxnSpPr/>
          <p:nvPr/>
        </p:nvCxnSpPr>
        <p:spPr>
          <a:xfrm>
            <a:off x="2003974" y="4106779"/>
            <a:ext cx="1637584" cy="5133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A026BE0D-F399-4188-AB09-F35D86B847FC}"/>
              </a:ext>
            </a:extLst>
          </p:cNvPr>
          <p:cNvCxnSpPr/>
          <p:nvPr/>
        </p:nvCxnSpPr>
        <p:spPr>
          <a:xfrm>
            <a:off x="2486526" y="609600"/>
            <a:ext cx="3208421" cy="30319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ABCF3FA3-FD4A-4497-912F-CAEE3BD27A46}"/>
              </a:ext>
            </a:extLst>
          </p:cNvPr>
          <p:cNvCxnSpPr>
            <a:cxnSpLocks/>
          </p:cNvCxnSpPr>
          <p:nvPr/>
        </p:nvCxnSpPr>
        <p:spPr>
          <a:xfrm>
            <a:off x="2486526" y="609600"/>
            <a:ext cx="4700337" cy="2538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49AAD445-E75B-4A66-BF6A-9FBA31DB4CF7}"/>
              </a:ext>
            </a:extLst>
          </p:cNvPr>
          <p:cNvCxnSpPr/>
          <p:nvPr/>
        </p:nvCxnSpPr>
        <p:spPr>
          <a:xfrm>
            <a:off x="2486526" y="609600"/>
            <a:ext cx="6272463" cy="25988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920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21859-5789-4CD5-96AE-70051B98AABC}"/>
              </a:ext>
            </a:extLst>
          </p:cNvPr>
          <p:cNvPicPr>
            <a:picLocks noChangeAspect="1"/>
          </p:cNvPicPr>
          <p:nvPr/>
        </p:nvPicPr>
        <p:blipFill rotWithShape="1">
          <a:blip r:embed="rId2"/>
          <a:srcRect l="25395" t="23613" r="25526" b="16007"/>
          <a:stretch/>
        </p:blipFill>
        <p:spPr>
          <a:xfrm>
            <a:off x="2114576" y="1220099"/>
            <a:ext cx="7551571" cy="5223338"/>
          </a:xfrm>
          <a:prstGeom prst="rect">
            <a:avLst/>
          </a:prstGeom>
        </p:spPr>
      </p:pic>
      <p:pic>
        <p:nvPicPr>
          <p:cNvPr id="4" name="Picture 4" descr="basicmusictheory.com: G aeolian mode">
            <a:extLst>
              <a:ext uri="{FF2B5EF4-FFF2-40B4-BE49-F238E27FC236}">
                <a16:creationId xmlns:a16="http://schemas.microsoft.com/office/drawing/2014/main" id="{85863C1A-2A42-43FE-A4D0-D529DC890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8"/>
          <a:stretch/>
        </p:blipFill>
        <p:spPr bwMode="auto">
          <a:xfrm>
            <a:off x="6656887" y="353450"/>
            <a:ext cx="3420537" cy="11207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DED03E7-0205-40A5-8776-03FEAEEFF37F}"/>
              </a:ext>
            </a:extLst>
          </p:cNvPr>
          <p:cNvSpPr txBox="1">
            <a:spLocks/>
          </p:cNvSpPr>
          <p:nvPr/>
        </p:nvSpPr>
        <p:spPr>
          <a:xfrm>
            <a:off x="0" y="280183"/>
            <a:ext cx="6096000" cy="7118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The voice relents! It is a climb down. The bells have won </a:t>
            </a:r>
            <a:r>
              <a:rPr lang="en-GB" sz="1600" dirty="0">
                <a:latin typeface="+mj-lt"/>
              </a:rPr>
              <a:t>(or have they?). It </a:t>
            </a:r>
            <a:r>
              <a:rPr lang="en-GB" sz="1600" b="1" dirty="0">
                <a:latin typeface="+mj-lt"/>
              </a:rPr>
              <a:t>descends</a:t>
            </a:r>
            <a:r>
              <a:rPr lang="en-GB" sz="1600" dirty="0">
                <a:latin typeface="+mj-lt"/>
              </a:rPr>
              <a:t> over a </a:t>
            </a:r>
            <a:r>
              <a:rPr lang="en-GB" sz="1600" b="1" dirty="0">
                <a:latin typeface="+mj-lt"/>
              </a:rPr>
              <a:t>3 note conjunct </a:t>
            </a:r>
            <a:r>
              <a:rPr lang="en-GB" sz="1600" dirty="0">
                <a:latin typeface="+mj-lt"/>
              </a:rPr>
              <a:t>figure for </a:t>
            </a:r>
            <a:r>
              <a:rPr lang="en-GB" sz="1600" i="1" dirty="0">
                <a:latin typeface="+mj-lt"/>
              </a:rPr>
              <a:t>‘I hear you’.</a:t>
            </a:r>
            <a:endParaRPr lang="en-GB" sz="1600" dirty="0">
              <a:latin typeface="+mj-lt"/>
            </a:endParaRPr>
          </a:p>
        </p:txBody>
      </p:sp>
      <p:cxnSp>
        <p:nvCxnSpPr>
          <p:cNvPr id="7" name="Straight Arrow Connector 6">
            <a:extLst>
              <a:ext uri="{FF2B5EF4-FFF2-40B4-BE49-F238E27FC236}">
                <a16:creationId xmlns:a16="http://schemas.microsoft.com/office/drawing/2014/main" id="{1AC98205-AAF9-4392-AAC9-1B7EFBE8F345}"/>
              </a:ext>
            </a:extLst>
          </p:cNvPr>
          <p:cNvCxnSpPr>
            <a:cxnSpLocks/>
          </p:cNvCxnSpPr>
          <p:nvPr/>
        </p:nvCxnSpPr>
        <p:spPr>
          <a:xfrm flipH="1">
            <a:off x="4628092" y="993512"/>
            <a:ext cx="1986198" cy="3330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D2E82FDD-2FE1-47B3-8F2C-3B919CEB9BD6}"/>
              </a:ext>
            </a:extLst>
          </p:cNvPr>
          <p:cNvSpPr txBox="1">
            <a:spLocks/>
          </p:cNvSpPr>
          <p:nvPr/>
        </p:nvSpPr>
        <p:spPr>
          <a:xfrm>
            <a:off x="0" y="844172"/>
            <a:ext cx="2253919" cy="2410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pattern is not a triplet, but uses a falling 3 note motif to </a:t>
            </a:r>
            <a:r>
              <a:rPr lang="en-GB" sz="1600" b="1" dirty="0">
                <a:latin typeface="+mj-lt"/>
              </a:rPr>
              <a:t>awkwardly</a:t>
            </a:r>
            <a:r>
              <a:rPr lang="en-GB" sz="1600" dirty="0">
                <a:latin typeface="+mj-lt"/>
              </a:rPr>
              <a:t> acknowledge the triplet bell figure, </a:t>
            </a:r>
            <a:r>
              <a:rPr lang="en-GB" sz="1600" b="1" dirty="0">
                <a:latin typeface="+mj-lt"/>
              </a:rPr>
              <a:t>reluctantly. </a:t>
            </a:r>
          </a:p>
          <a:p>
            <a:pPr marL="0" indent="0">
              <a:buNone/>
            </a:pPr>
            <a:r>
              <a:rPr lang="en-GB" sz="1600" b="1" dirty="0">
                <a:latin typeface="+mj-lt"/>
              </a:rPr>
              <a:t>In this way, the voice falls into line with the demands of the bells.</a:t>
            </a:r>
          </a:p>
        </p:txBody>
      </p:sp>
      <p:cxnSp>
        <p:nvCxnSpPr>
          <p:cNvPr id="12" name="Straight Arrow Connector 11">
            <a:extLst>
              <a:ext uri="{FF2B5EF4-FFF2-40B4-BE49-F238E27FC236}">
                <a16:creationId xmlns:a16="http://schemas.microsoft.com/office/drawing/2014/main" id="{3EE32E92-182C-4406-9542-497965DBDD54}"/>
              </a:ext>
            </a:extLst>
          </p:cNvPr>
          <p:cNvCxnSpPr>
            <a:cxnSpLocks/>
          </p:cNvCxnSpPr>
          <p:nvPr/>
        </p:nvCxnSpPr>
        <p:spPr>
          <a:xfrm>
            <a:off x="2366403" y="844172"/>
            <a:ext cx="1196030" cy="6317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9EBEDD96-AA27-4783-87E3-DAEB85BB9EE0}"/>
              </a:ext>
            </a:extLst>
          </p:cNvPr>
          <p:cNvSpPr txBox="1">
            <a:spLocks/>
          </p:cNvSpPr>
          <p:nvPr/>
        </p:nvSpPr>
        <p:spPr>
          <a:xfrm>
            <a:off x="9666148" y="2945949"/>
            <a:ext cx="2386510" cy="2112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dynamic levels of the bells decrease.                                    </a:t>
            </a:r>
            <a:r>
              <a:rPr lang="en-GB" sz="1600" b="1" dirty="0">
                <a:latin typeface="+mj-lt"/>
              </a:rPr>
              <a:t>Notice</a:t>
            </a:r>
            <a:r>
              <a:rPr lang="en-GB" sz="1600" dirty="0">
                <a:latin typeface="+mj-lt"/>
              </a:rPr>
              <a:t> that the violins are removed from bar 132.</a:t>
            </a:r>
          </a:p>
          <a:p>
            <a:pPr marL="0" indent="0">
              <a:buNone/>
            </a:pPr>
            <a:r>
              <a:rPr lang="en-GB" sz="1600" dirty="0">
                <a:latin typeface="+mj-lt"/>
              </a:rPr>
              <a:t>They are receding because the voice has relented/reluctantly accepted their call.</a:t>
            </a:r>
          </a:p>
        </p:txBody>
      </p:sp>
      <p:sp>
        <p:nvSpPr>
          <p:cNvPr id="17" name="Content Placeholder 2">
            <a:extLst>
              <a:ext uri="{FF2B5EF4-FFF2-40B4-BE49-F238E27FC236}">
                <a16:creationId xmlns:a16="http://schemas.microsoft.com/office/drawing/2014/main" id="{AD3B76B2-2E8A-4786-85B8-19F3B8B6A29A}"/>
              </a:ext>
            </a:extLst>
          </p:cNvPr>
          <p:cNvSpPr txBox="1">
            <a:spLocks/>
          </p:cNvSpPr>
          <p:nvPr/>
        </p:nvSpPr>
        <p:spPr>
          <a:xfrm>
            <a:off x="139343" y="4974434"/>
            <a:ext cx="2114576" cy="14690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 that the bell pattern of implied 3/4 is maintained and uncompromised in these bars.</a:t>
            </a:r>
            <a:endParaRPr lang="en-GB" sz="1600" b="1" dirty="0">
              <a:latin typeface="+mj-lt"/>
            </a:endParaRPr>
          </a:p>
        </p:txBody>
      </p:sp>
    </p:spTree>
    <p:extLst>
      <p:ext uri="{BB962C8B-B14F-4D97-AF65-F5344CB8AC3E}">
        <p14:creationId xmlns:p14="http://schemas.microsoft.com/office/powerpoint/2010/main" val="379720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46E8493-2408-46D0-9D1F-F9B476CCA363}"/>
              </a:ext>
            </a:extLst>
          </p:cNvPr>
          <p:cNvPicPr>
            <a:picLocks noChangeAspect="1"/>
          </p:cNvPicPr>
          <p:nvPr/>
        </p:nvPicPr>
        <p:blipFill rotWithShape="1">
          <a:blip r:embed="rId2"/>
          <a:srcRect l="28302" t="77177" r="51561" b="10229"/>
          <a:stretch/>
        </p:blipFill>
        <p:spPr>
          <a:xfrm>
            <a:off x="7123960" y="484466"/>
            <a:ext cx="5039938" cy="1772178"/>
          </a:xfrm>
          <a:prstGeom prst="rect">
            <a:avLst/>
          </a:prstGeom>
        </p:spPr>
      </p:pic>
      <p:pic>
        <p:nvPicPr>
          <p:cNvPr id="2" name="Picture 1">
            <a:extLst>
              <a:ext uri="{FF2B5EF4-FFF2-40B4-BE49-F238E27FC236}">
                <a16:creationId xmlns:a16="http://schemas.microsoft.com/office/drawing/2014/main" id="{D93DABBB-7BF6-490C-A07C-9CE8E7484CE1}"/>
              </a:ext>
            </a:extLst>
          </p:cNvPr>
          <p:cNvPicPr>
            <a:picLocks noChangeAspect="1"/>
          </p:cNvPicPr>
          <p:nvPr/>
        </p:nvPicPr>
        <p:blipFill rotWithShape="1">
          <a:blip r:embed="rId2"/>
          <a:srcRect l="24067" t="25262" r="51561" b="10229"/>
          <a:stretch/>
        </p:blipFill>
        <p:spPr>
          <a:xfrm>
            <a:off x="2535263" y="0"/>
            <a:ext cx="4505414" cy="6704635"/>
          </a:xfrm>
          <a:prstGeom prst="rect">
            <a:avLst/>
          </a:prstGeom>
        </p:spPr>
      </p:pic>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1296" y="71621"/>
            <a:ext cx="2862130" cy="2339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Introduction                                            </a:t>
            </a:r>
            <a:r>
              <a:rPr lang="en-GB" sz="1600" dirty="0">
                <a:latin typeface="+mj-lt"/>
              </a:rPr>
              <a:t> These opening 4 bars are the compositional basis of the entire song.                                                                                          </a:t>
            </a:r>
          </a:p>
          <a:p>
            <a:pPr marL="0" indent="0">
              <a:buNone/>
            </a:pPr>
            <a:r>
              <a:rPr lang="en-GB" sz="1600" dirty="0">
                <a:latin typeface="+mj-lt"/>
              </a:rPr>
              <a:t>They immediately define the expressive intent and musical language of the song.</a:t>
            </a:r>
          </a:p>
          <a:p>
            <a:pPr marL="0" indent="0">
              <a:buNone/>
            </a:pPr>
            <a:r>
              <a:rPr lang="en-GB" sz="1600" dirty="0">
                <a:latin typeface="+mj-lt"/>
              </a:rPr>
              <a:t>The Key Sig. is G/</a:t>
            </a:r>
            <a:r>
              <a:rPr lang="en-GB" sz="1600" dirty="0" err="1">
                <a:latin typeface="+mj-lt"/>
              </a:rPr>
              <a:t>Em</a:t>
            </a:r>
            <a:r>
              <a:rPr lang="en-GB" sz="1600" dirty="0">
                <a:latin typeface="+mj-lt"/>
              </a:rPr>
              <a:t>. This should be viewed as a tonal centre.</a:t>
            </a:r>
          </a:p>
        </p:txBody>
      </p:sp>
      <p:sp>
        <p:nvSpPr>
          <p:cNvPr id="24" name="Content Placeholder 2">
            <a:extLst>
              <a:ext uri="{FF2B5EF4-FFF2-40B4-BE49-F238E27FC236}">
                <a16:creationId xmlns:a16="http://schemas.microsoft.com/office/drawing/2014/main" id="{2B99D9E9-9FD3-4DAC-AFF1-702EF2323517}"/>
              </a:ext>
            </a:extLst>
          </p:cNvPr>
          <p:cNvSpPr txBox="1">
            <a:spLocks/>
          </p:cNvSpPr>
          <p:nvPr/>
        </p:nvSpPr>
        <p:spPr>
          <a:xfrm>
            <a:off x="20451" y="3502059"/>
            <a:ext cx="2323733" cy="3516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Dynamics: </a:t>
            </a:r>
            <a:r>
              <a:rPr lang="en-GB" sz="1600" b="1" i="1" dirty="0" err="1">
                <a:latin typeface="+mj-lt"/>
              </a:rPr>
              <a:t>ppp</a:t>
            </a:r>
            <a:r>
              <a:rPr lang="en-GB" sz="1600" i="1" dirty="0">
                <a:latin typeface="+mj-lt"/>
              </a:rPr>
              <a:t> </a:t>
            </a:r>
            <a:r>
              <a:rPr lang="en-GB" sz="1600" dirty="0">
                <a:latin typeface="+mj-lt"/>
              </a:rPr>
              <a:t>with mute.</a:t>
            </a:r>
          </a:p>
        </p:txBody>
      </p:sp>
      <p:sp>
        <p:nvSpPr>
          <p:cNvPr id="26" name="Content Placeholder 2">
            <a:extLst>
              <a:ext uri="{FF2B5EF4-FFF2-40B4-BE49-F238E27FC236}">
                <a16:creationId xmlns:a16="http://schemas.microsoft.com/office/drawing/2014/main" id="{2E0BECFF-6E07-4184-9B80-5B4B2288A1F3}"/>
              </a:ext>
            </a:extLst>
          </p:cNvPr>
          <p:cNvSpPr txBox="1">
            <a:spLocks/>
          </p:cNvSpPr>
          <p:nvPr/>
        </p:nvSpPr>
        <p:spPr>
          <a:xfrm>
            <a:off x="11297" y="2966336"/>
            <a:ext cx="1924050"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Texture: homophonic</a:t>
            </a:r>
          </a:p>
        </p:txBody>
      </p:sp>
      <p:sp>
        <p:nvSpPr>
          <p:cNvPr id="28" name="Content Placeholder 2">
            <a:extLst>
              <a:ext uri="{FF2B5EF4-FFF2-40B4-BE49-F238E27FC236}">
                <a16:creationId xmlns:a16="http://schemas.microsoft.com/office/drawing/2014/main" id="{879F5431-FD85-471E-BBE4-9F0E17E8378D}"/>
              </a:ext>
            </a:extLst>
          </p:cNvPr>
          <p:cNvSpPr txBox="1">
            <a:spLocks/>
          </p:cNvSpPr>
          <p:nvPr/>
        </p:nvSpPr>
        <p:spPr>
          <a:xfrm>
            <a:off x="20451" y="3838072"/>
            <a:ext cx="2893325" cy="1099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Instrumental Texture:    sustained, double-stopped strings. Mid – high tessitura.                                                     Dense piano chords. Mid – deep tessitura.</a:t>
            </a:r>
          </a:p>
        </p:txBody>
      </p:sp>
      <p:sp>
        <p:nvSpPr>
          <p:cNvPr id="30" name="Content Placeholder 2">
            <a:extLst>
              <a:ext uri="{FF2B5EF4-FFF2-40B4-BE49-F238E27FC236}">
                <a16:creationId xmlns:a16="http://schemas.microsoft.com/office/drawing/2014/main" id="{2994AC1D-3FDD-46A4-899A-DD68E713C6B5}"/>
              </a:ext>
            </a:extLst>
          </p:cNvPr>
          <p:cNvSpPr txBox="1">
            <a:spLocks/>
          </p:cNvSpPr>
          <p:nvPr/>
        </p:nvSpPr>
        <p:spPr>
          <a:xfrm>
            <a:off x="5801" y="2468371"/>
            <a:ext cx="2572634" cy="929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Tempo: moderately tranquil</a:t>
            </a:r>
          </a:p>
          <a:p>
            <a:pPr marL="0" indent="0">
              <a:buNone/>
            </a:pPr>
            <a:r>
              <a:rPr lang="en-GB" sz="1600" dirty="0">
                <a:latin typeface="+mj-lt"/>
              </a:rPr>
              <a:t>Metre: 2/2 (2 x minims).                 </a:t>
            </a:r>
          </a:p>
        </p:txBody>
      </p:sp>
      <p:sp>
        <p:nvSpPr>
          <p:cNvPr id="32" name="Content Placeholder 2">
            <a:extLst>
              <a:ext uri="{FF2B5EF4-FFF2-40B4-BE49-F238E27FC236}">
                <a16:creationId xmlns:a16="http://schemas.microsoft.com/office/drawing/2014/main" id="{7687DED5-ED2A-49B0-9D3B-48D7AFB5FBC1}"/>
              </a:ext>
            </a:extLst>
          </p:cNvPr>
          <p:cNvSpPr txBox="1">
            <a:spLocks/>
          </p:cNvSpPr>
          <p:nvPr/>
        </p:nvSpPr>
        <p:spPr>
          <a:xfrm>
            <a:off x="6383" y="6341285"/>
            <a:ext cx="3105149" cy="374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a:t>
            </a:r>
            <a:r>
              <a:rPr lang="en-GB" sz="1600" dirty="0">
                <a:latin typeface="+mj-lt"/>
              </a:rPr>
              <a:t>“2 Ped.” means…?</a:t>
            </a:r>
          </a:p>
        </p:txBody>
      </p:sp>
      <p:cxnSp>
        <p:nvCxnSpPr>
          <p:cNvPr id="41" name="Straight Arrow Connector 40">
            <a:extLst>
              <a:ext uri="{FF2B5EF4-FFF2-40B4-BE49-F238E27FC236}">
                <a16:creationId xmlns:a16="http://schemas.microsoft.com/office/drawing/2014/main" id="{911E1C13-FE1E-423C-A69B-00A900B68C83}"/>
              </a:ext>
            </a:extLst>
          </p:cNvPr>
          <p:cNvCxnSpPr>
            <a:cxnSpLocks/>
          </p:cNvCxnSpPr>
          <p:nvPr/>
        </p:nvCxnSpPr>
        <p:spPr>
          <a:xfrm flipV="1">
            <a:off x="6784217" y="1924334"/>
            <a:ext cx="559686" cy="3780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6730327E-40D9-4591-B694-07B62EAB51E3}"/>
              </a:ext>
            </a:extLst>
          </p:cNvPr>
          <p:cNvSpPr txBox="1">
            <a:spLocks/>
          </p:cNvSpPr>
          <p:nvPr/>
        </p:nvSpPr>
        <p:spPr>
          <a:xfrm>
            <a:off x="9195619" y="2086179"/>
            <a:ext cx="2134377" cy="727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2:</a:t>
            </a:r>
            <a:r>
              <a:rPr lang="en-GB" sz="1600" i="1" dirty="0">
                <a:latin typeface="+mj-lt"/>
              </a:rPr>
              <a:t>                                seems </a:t>
            </a:r>
            <a:r>
              <a:rPr lang="en-GB" sz="1600" dirty="0">
                <a:latin typeface="+mj-lt"/>
              </a:rPr>
              <a:t>to be </a:t>
            </a:r>
            <a:r>
              <a:rPr lang="en-GB" sz="1600" b="1" dirty="0">
                <a:latin typeface="+mj-lt"/>
              </a:rPr>
              <a:t>A min7.</a:t>
            </a:r>
            <a:endParaRPr lang="en-GB" sz="1600" dirty="0">
              <a:latin typeface="+mj-lt"/>
            </a:endParaRPr>
          </a:p>
        </p:txBody>
      </p:sp>
      <p:sp>
        <p:nvSpPr>
          <p:cNvPr id="42" name="Content Placeholder 2">
            <a:extLst>
              <a:ext uri="{FF2B5EF4-FFF2-40B4-BE49-F238E27FC236}">
                <a16:creationId xmlns:a16="http://schemas.microsoft.com/office/drawing/2014/main" id="{1EDB9618-88DA-4EE1-9244-CA36C0355BB0}"/>
              </a:ext>
            </a:extLst>
          </p:cNvPr>
          <p:cNvSpPr txBox="1">
            <a:spLocks/>
          </p:cNvSpPr>
          <p:nvPr/>
        </p:nvSpPr>
        <p:spPr>
          <a:xfrm>
            <a:off x="7354578" y="2093223"/>
            <a:ext cx="1830366" cy="727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1:                             </a:t>
            </a:r>
            <a:r>
              <a:rPr lang="en-GB" sz="1600" i="1" dirty="0">
                <a:latin typeface="+mj-lt"/>
              </a:rPr>
              <a:t>seems</a:t>
            </a:r>
            <a:r>
              <a:rPr lang="en-GB" sz="1600" dirty="0">
                <a:latin typeface="+mj-lt"/>
              </a:rPr>
              <a:t> to be </a:t>
            </a:r>
            <a:r>
              <a:rPr lang="en-GB" sz="1600" b="1" dirty="0">
                <a:latin typeface="+mj-lt"/>
              </a:rPr>
              <a:t>E min7.</a:t>
            </a:r>
            <a:endParaRPr lang="en-GB" sz="1600" dirty="0">
              <a:latin typeface="+mj-lt"/>
            </a:endParaRPr>
          </a:p>
        </p:txBody>
      </p:sp>
      <p:cxnSp>
        <p:nvCxnSpPr>
          <p:cNvPr id="43" name="Straight Arrow Connector 42">
            <a:extLst>
              <a:ext uri="{FF2B5EF4-FFF2-40B4-BE49-F238E27FC236}">
                <a16:creationId xmlns:a16="http://schemas.microsoft.com/office/drawing/2014/main" id="{ED8EC26E-D408-40B0-8ED5-759554FE6123}"/>
              </a:ext>
            </a:extLst>
          </p:cNvPr>
          <p:cNvCxnSpPr>
            <a:cxnSpLocks/>
          </p:cNvCxnSpPr>
          <p:nvPr/>
        </p:nvCxnSpPr>
        <p:spPr>
          <a:xfrm>
            <a:off x="2569060" y="6562828"/>
            <a:ext cx="57938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ADED5D3A-C302-4F38-9DAC-BA14DD5C54CC}"/>
              </a:ext>
            </a:extLst>
          </p:cNvPr>
          <p:cNvCxnSpPr>
            <a:cxnSpLocks/>
          </p:cNvCxnSpPr>
          <p:nvPr/>
        </p:nvCxnSpPr>
        <p:spPr>
          <a:xfrm flipV="1">
            <a:off x="2461641" y="2813967"/>
            <a:ext cx="1557356" cy="1402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E1B0923E-5DA4-4700-9DCF-9DE5C3FF47C0}"/>
              </a:ext>
            </a:extLst>
          </p:cNvPr>
          <p:cNvCxnSpPr>
            <a:cxnSpLocks/>
          </p:cNvCxnSpPr>
          <p:nvPr/>
        </p:nvCxnSpPr>
        <p:spPr>
          <a:xfrm>
            <a:off x="2971902" y="4655891"/>
            <a:ext cx="140657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7" name="Content Placeholder 2">
            <a:extLst>
              <a:ext uri="{FF2B5EF4-FFF2-40B4-BE49-F238E27FC236}">
                <a16:creationId xmlns:a16="http://schemas.microsoft.com/office/drawing/2014/main" id="{FD3631DD-2E57-4605-A2F0-0CEC1DB1F4F2}"/>
              </a:ext>
            </a:extLst>
          </p:cNvPr>
          <p:cNvSpPr txBox="1">
            <a:spLocks/>
          </p:cNvSpPr>
          <p:nvPr/>
        </p:nvSpPr>
        <p:spPr>
          <a:xfrm>
            <a:off x="7343903" y="169223"/>
            <a:ext cx="3481926" cy="417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reduction shows the chords clearly.</a:t>
            </a:r>
          </a:p>
        </p:txBody>
      </p:sp>
      <p:sp>
        <p:nvSpPr>
          <p:cNvPr id="49" name="Content Placeholder 2">
            <a:extLst>
              <a:ext uri="{FF2B5EF4-FFF2-40B4-BE49-F238E27FC236}">
                <a16:creationId xmlns:a16="http://schemas.microsoft.com/office/drawing/2014/main" id="{D021D7DF-7EF6-4EEF-8BF2-8953763CDD51}"/>
              </a:ext>
            </a:extLst>
          </p:cNvPr>
          <p:cNvSpPr txBox="1">
            <a:spLocks/>
          </p:cNvSpPr>
          <p:nvPr/>
        </p:nvSpPr>
        <p:spPr>
          <a:xfrm>
            <a:off x="7354578" y="2753808"/>
            <a:ext cx="4819995" cy="2414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Therefore: Emin7  -  Amin7  =  I  and  IV?</a:t>
            </a:r>
          </a:p>
          <a:p>
            <a:pPr marL="0" indent="0">
              <a:buNone/>
            </a:pPr>
            <a:r>
              <a:rPr lang="en-GB" sz="1600" dirty="0">
                <a:latin typeface="+mj-lt"/>
              </a:rPr>
              <a:t>At first glance, yes. </a:t>
            </a:r>
          </a:p>
          <a:p>
            <a:pPr marL="0" indent="0">
              <a:buNone/>
            </a:pPr>
            <a:r>
              <a:rPr lang="en-GB" sz="1600" dirty="0">
                <a:latin typeface="+mj-lt"/>
              </a:rPr>
              <a:t>However, musical symbolism is being used here. Bredon Hill is a high place, overlooking a rural landscape. The surrounding landscape can appear motionless, timeless.</a:t>
            </a:r>
          </a:p>
          <a:p>
            <a:pPr marL="0" indent="0">
              <a:buNone/>
            </a:pPr>
            <a:r>
              <a:rPr lang="en-GB" sz="1600" dirty="0">
                <a:latin typeface="+mj-lt"/>
              </a:rPr>
              <a:t>V.W is evoking that landscape through his music (hence sustained/muted notes), especially the sound of church bells from the villages far below (hence </a:t>
            </a:r>
            <a:r>
              <a:rPr lang="en-GB" sz="1600" b="1" i="1" dirty="0" err="1">
                <a:latin typeface="+mj-lt"/>
              </a:rPr>
              <a:t>ppp</a:t>
            </a:r>
            <a:r>
              <a:rPr lang="en-GB" sz="1600" i="1" dirty="0">
                <a:latin typeface="+mj-lt"/>
              </a:rPr>
              <a:t>/pesante</a:t>
            </a:r>
            <a:r>
              <a:rPr lang="en-GB" sz="1600" dirty="0">
                <a:latin typeface="+mj-lt"/>
              </a:rPr>
              <a:t>). </a:t>
            </a:r>
          </a:p>
        </p:txBody>
      </p:sp>
      <p:sp>
        <p:nvSpPr>
          <p:cNvPr id="52" name="Content Placeholder 2">
            <a:extLst>
              <a:ext uri="{FF2B5EF4-FFF2-40B4-BE49-F238E27FC236}">
                <a16:creationId xmlns:a16="http://schemas.microsoft.com/office/drawing/2014/main" id="{7E29330A-7065-4485-8785-6E99F34E7254}"/>
              </a:ext>
            </a:extLst>
          </p:cNvPr>
          <p:cNvSpPr txBox="1">
            <a:spLocks/>
          </p:cNvSpPr>
          <p:nvPr/>
        </p:nvSpPr>
        <p:spPr>
          <a:xfrm>
            <a:off x="7354578" y="4969558"/>
            <a:ext cx="4649480" cy="1719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Bells produce more than one note when they are struck. The main (prime) note is loudest, but they resonate with multiple frequencies, producing very audible and colourful overtones (harmonics). </a:t>
            </a:r>
          </a:p>
          <a:p>
            <a:pPr marL="0" indent="0">
              <a:buNone/>
            </a:pPr>
            <a:r>
              <a:rPr lang="en-GB" sz="1600" dirty="0">
                <a:latin typeface="+mj-lt"/>
              </a:rPr>
              <a:t>V.W uses chords to imitate the </a:t>
            </a:r>
            <a:r>
              <a:rPr lang="en-GB" sz="1600" i="1" dirty="0">
                <a:latin typeface="+mj-lt"/>
              </a:rPr>
              <a:t>harmonic resonance </a:t>
            </a:r>
            <a:r>
              <a:rPr lang="en-GB" sz="1600" dirty="0">
                <a:latin typeface="+mj-lt"/>
              </a:rPr>
              <a:t>of bells.</a:t>
            </a:r>
            <a:r>
              <a:rPr lang="en-GB" sz="1600" i="1" dirty="0">
                <a:latin typeface="+mj-lt"/>
              </a:rPr>
              <a:t> </a:t>
            </a:r>
            <a:r>
              <a:rPr lang="en-GB" sz="1600" dirty="0">
                <a:latin typeface="+mj-lt"/>
              </a:rPr>
              <a:t>Just as bells keep ringing, the chords are sustained (strings) / left ringing (piano).</a:t>
            </a:r>
          </a:p>
          <a:p>
            <a:pPr marL="0" indent="0">
              <a:buNone/>
            </a:pPr>
            <a:endParaRPr lang="en-GB" sz="1600" dirty="0">
              <a:latin typeface="+mj-lt"/>
            </a:endParaRPr>
          </a:p>
          <a:p>
            <a:pPr marL="0" indent="0">
              <a:buNone/>
            </a:pPr>
            <a:endParaRPr lang="en-GB" sz="1600" dirty="0">
              <a:latin typeface="+mj-lt"/>
            </a:endParaRPr>
          </a:p>
        </p:txBody>
      </p:sp>
      <p:sp>
        <p:nvSpPr>
          <p:cNvPr id="53" name="Content Placeholder 2">
            <a:extLst>
              <a:ext uri="{FF2B5EF4-FFF2-40B4-BE49-F238E27FC236}">
                <a16:creationId xmlns:a16="http://schemas.microsoft.com/office/drawing/2014/main" id="{45FB50C8-5B59-41DC-A76E-50B7677BE895}"/>
              </a:ext>
            </a:extLst>
          </p:cNvPr>
          <p:cNvSpPr txBox="1">
            <a:spLocks/>
          </p:cNvSpPr>
          <p:nvPr/>
        </p:nvSpPr>
        <p:spPr>
          <a:xfrm>
            <a:off x="5429746" y="6934285"/>
            <a:ext cx="4867057" cy="461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Church</a:t>
            </a:r>
            <a:endParaRPr lang="en-GB" sz="1600" b="1" dirty="0">
              <a:latin typeface="+mj-lt"/>
            </a:endParaRPr>
          </a:p>
          <a:p>
            <a:pPr marL="0" indent="0">
              <a:buNone/>
            </a:pPr>
            <a:endParaRPr lang="en-GB" sz="1600" dirty="0">
              <a:latin typeface="+mj-lt"/>
            </a:endParaRPr>
          </a:p>
          <a:p>
            <a:pPr marL="0" indent="0">
              <a:buNone/>
            </a:pPr>
            <a:endParaRPr lang="en-GB" sz="1600" dirty="0">
              <a:latin typeface="+mj-lt"/>
            </a:endParaRPr>
          </a:p>
        </p:txBody>
      </p:sp>
      <p:sp>
        <p:nvSpPr>
          <p:cNvPr id="54" name="Content Placeholder 2">
            <a:extLst>
              <a:ext uri="{FF2B5EF4-FFF2-40B4-BE49-F238E27FC236}">
                <a16:creationId xmlns:a16="http://schemas.microsoft.com/office/drawing/2014/main" id="{7C3499D9-61A5-4530-B969-0B24342E8E62}"/>
              </a:ext>
            </a:extLst>
          </p:cNvPr>
          <p:cNvSpPr txBox="1">
            <a:spLocks/>
          </p:cNvSpPr>
          <p:nvPr/>
        </p:nvSpPr>
        <p:spPr>
          <a:xfrm>
            <a:off x="-3353" y="5160254"/>
            <a:ext cx="2401330" cy="539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t>
            </a:r>
            <a:r>
              <a:rPr lang="en-GB" sz="1600" b="1" i="1" dirty="0">
                <a:latin typeface="+mj-lt"/>
              </a:rPr>
              <a:t>pesante</a:t>
            </a:r>
            <a:r>
              <a:rPr lang="en-GB" sz="1600" dirty="0">
                <a:latin typeface="+mj-lt"/>
              </a:rPr>
              <a:t> (heavy) </a:t>
            </a:r>
            <a:r>
              <a:rPr lang="en-GB" sz="1600" b="1" dirty="0">
                <a:latin typeface="+mj-lt"/>
              </a:rPr>
              <a:t>despite </a:t>
            </a:r>
            <a:r>
              <a:rPr lang="en-GB" sz="1600" dirty="0">
                <a:latin typeface="+mj-lt"/>
              </a:rPr>
              <a:t>being </a:t>
            </a:r>
            <a:r>
              <a:rPr lang="en-GB" sz="1600" b="1" i="1" dirty="0" err="1">
                <a:latin typeface="+mj-lt"/>
              </a:rPr>
              <a:t>ppp</a:t>
            </a:r>
            <a:endParaRPr lang="en-GB" sz="1600" b="1" dirty="0">
              <a:latin typeface="+mj-lt"/>
            </a:endParaRPr>
          </a:p>
          <a:p>
            <a:pPr marL="0" indent="0">
              <a:buNone/>
            </a:pPr>
            <a:r>
              <a:rPr lang="en-GB" sz="1600" dirty="0">
                <a:latin typeface="+mj-lt"/>
              </a:rPr>
              <a:t>   </a:t>
            </a:r>
          </a:p>
          <a:p>
            <a:pPr marL="0" indent="0">
              <a:buNone/>
            </a:pPr>
            <a:endParaRPr lang="en-GB" sz="1600" dirty="0">
              <a:latin typeface="+mj-lt"/>
            </a:endParaRPr>
          </a:p>
          <a:p>
            <a:pPr marL="0" indent="0">
              <a:buNone/>
            </a:pPr>
            <a:endParaRPr lang="en-GB" sz="1600" dirty="0">
              <a:latin typeface="+mj-lt"/>
            </a:endParaRPr>
          </a:p>
        </p:txBody>
      </p:sp>
      <p:cxnSp>
        <p:nvCxnSpPr>
          <p:cNvPr id="56" name="Straight Arrow Connector 55">
            <a:extLst>
              <a:ext uri="{FF2B5EF4-FFF2-40B4-BE49-F238E27FC236}">
                <a16:creationId xmlns:a16="http://schemas.microsoft.com/office/drawing/2014/main" id="{1788FEA3-7E44-438A-BBF0-582D297266B7}"/>
              </a:ext>
            </a:extLst>
          </p:cNvPr>
          <p:cNvCxnSpPr>
            <a:cxnSpLocks/>
          </p:cNvCxnSpPr>
          <p:nvPr/>
        </p:nvCxnSpPr>
        <p:spPr>
          <a:xfrm flipV="1">
            <a:off x="2063403" y="4698425"/>
            <a:ext cx="2724567" cy="7944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42950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7D721-A9F8-4FAD-A5E0-4697A01E2000}"/>
              </a:ext>
            </a:extLst>
          </p:cNvPr>
          <p:cNvPicPr>
            <a:picLocks noChangeAspect="1"/>
          </p:cNvPicPr>
          <p:nvPr/>
        </p:nvPicPr>
        <p:blipFill rotWithShape="1">
          <a:blip r:embed="rId2"/>
          <a:srcRect l="26315" t="29697" r="24737" b="9688"/>
          <a:stretch/>
        </p:blipFill>
        <p:spPr>
          <a:xfrm>
            <a:off x="465222" y="772475"/>
            <a:ext cx="8325854" cy="5796767"/>
          </a:xfrm>
          <a:prstGeom prst="rect">
            <a:avLst/>
          </a:prstGeom>
        </p:spPr>
      </p:pic>
      <p:sp>
        <p:nvSpPr>
          <p:cNvPr id="4" name="Content Placeholder 2">
            <a:extLst>
              <a:ext uri="{FF2B5EF4-FFF2-40B4-BE49-F238E27FC236}">
                <a16:creationId xmlns:a16="http://schemas.microsoft.com/office/drawing/2014/main" id="{C3C23E94-9589-47DA-9FDE-8D0A42183D3F}"/>
              </a:ext>
            </a:extLst>
          </p:cNvPr>
          <p:cNvSpPr txBox="1">
            <a:spLocks/>
          </p:cNvSpPr>
          <p:nvPr/>
        </p:nvSpPr>
        <p:spPr>
          <a:xfrm>
            <a:off x="374788" y="212157"/>
            <a:ext cx="6760944" cy="537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dynamic levels of the bells continue to decrease, and the rhythmic pattern is diluted/broken down/augmented as the noisy peal dies out (</a:t>
            </a:r>
            <a:r>
              <a:rPr lang="en-GB" sz="1600" b="1" i="1" dirty="0" err="1">
                <a:latin typeface="+mj-lt"/>
              </a:rPr>
              <a:t>ppp</a:t>
            </a:r>
            <a:r>
              <a:rPr lang="en-GB" sz="1600" dirty="0">
                <a:latin typeface="+mj-lt"/>
              </a:rPr>
              <a:t>).</a:t>
            </a:r>
            <a:endParaRPr lang="en-GB" sz="1600" b="1" dirty="0">
              <a:latin typeface="+mj-lt"/>
            </a:endParaRPr>
          </a:p>
        </p:txBody>
      </p:sp>
      <p:cxnSp>
        <p:nvCxnSpPr>
          <p:cNvPr id="5" name="Straight Arrow Connector 4">
            <a:extLst>
              <a:ext uri="{FF2B5EF4-FFF2-40B4-BE49-F238E27FC236}">
                <a16:creationId xmlns:a16="http://schemas.microsoft.com/office/drawing/2014/main" id="{5C828889-1A58-41F2-BFEF-027A50663395}"/>
              </a:ext>
            </a:extLst>
          </p:cNvPr>
          <p:cNvCxnSpPr>
            <a:cxnSpLocks/>
          </p:cNvCxnSpPr>
          <p:nvPr/>
        </p:nvCxnSpPr>
        <p:spPr>
          <a:xfrm>
            <a:off x="3220754" y="772475"/>
            <a:ext cx="1928762" cy="31851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634991EF-A084-4825-9026-3E4E5F59E521}"/>
              </a:ext>
            </a:extLst>
          </p:cNvPr>
          <p:cNvCxnSpPr>
            <a:cxnSpLocks/>
          </p:cNvCxnSpPr>
          <p:nvPr/>
        </p:nvCxnSpPr>
        <p:spPr>
          <a:xfrm>
            <a:off x="2306458" y="772475"/>
            <a:ext cx="1094468" cy="37674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8422B783-C3AB-49AD-9097-E1542FFE6508}"/>
              </a:ext>
            </a:extLst>
          </p:cNvPr>
          <p:cNvSpPr txBox="1">
            <a:spLocks/>
          </p:cNvSpPr>
          <p:nvPr/>
        </p:nvSpPr>
        <p:spPr>
          <a:xfrm>
            <a:off x="8844012" y="749366"/>
            <a:ext cx="3256548" cy="2211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interlude material from the end of Stanzas 1&amp;2 returns here (peaceful background of tolling bells).                                                                        </a:t>
            </a:r>
          </a:p>
          <a:p>
            <a:pPr marL="0" indent="0">
              <a:buNone/>
            </a:pPr>
            <a:r>
              <a:rPr lang="en-GB" sz="1600" dirty="0">
                <a:latin typeface="+mj-lt"/>
              </a:rPr>
              <a:t>The sound is once again in the distance and recalls the time of the lovers being alone together on the hill, above the world and free from worldly demands/societal expectations.</a:t>
            </a:r>
            <a:endParaRPr lang="en-GB" sz="1600" b="1" dirty="0">
              <a:latin typeface="+mj-lt"/>
            </a:endParaRPr>
          </a:p>
        </p:txBody>
      </p:sp>
      <p:cxnSp>
        <p:nvCxnSpPr>
          <p:cNvPr id="13" name="Straight Arrow Connector 12">
            <a:extLst>
              <a:ext uri="{FF2B5EF4-FFF2-40B4-BE49-F238E27FC236}">
                <a16:creationId xmlns:a16="http://schemas.microsoft.com/office/drawing/2014/main" id="{6F746F17-8922-41A9-88F9-11CC42C74A79}"/>
              </a:ext>
            </a:extLst>
          </p:cNvPr>
          <p:cNvCxnSpPr>
            <a:cxnSpLocks/>
          </p:cNvCxnSpPr>
          <p:nvPr/>
        </p:nvCxnSpPr>
        <p:spPr>
          <a:xfrm>
            <a:off x="1300215" y="773877"/>
            <a:ext cx="248351" cy="37660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ontent Placeholder 2">
            <a:extLst>
              <a:ext uri="{FF2B5EF4-FFF2-40B4-BE49-F238E27FC236}">
                <a16:creationId xmlns:a16="http://schemas.microsoft.com/office/drawing/2014/main" id="{86A534E7-3544-4642-8843-A0F48441D120}"/>
              </a:ext>
            </a:extLst>
          </p:cNvPr>
          <p:cNvSpPr txBox="1">
            <a:spLocks/>
          </p:cNvSpPr>
          <p:nvPr/>
        </p:nvSpPr>
        <p:spPr>
          <a:xfrm>
            <a:off x="8833884" y="3210251"/>
            <a:ext cx="3072063" cy="2898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reconnects the song with the identity of blissful and hopeful love. </a:t>
            </a:r>
          </a:p>
          <a:p>
            <a:pPr marL="0" indent="0">
              <a:buNone/>
            </a:pPr>
            <a:r>
              <a:rPr lang="en-GB" sz="1600" dirty="0">
                <a:latin typeface="+mj-lt"/>
              </a:rPr>
              <a:t>However: this is no longer hopeful. It is a recollection of better times, and a longing/mourning for the lost love. A sense of needing to return to her.</a:t>
            </a:r>
          </a:p>
        </p:txBody>
      </p:sp>
      <p:cxnSp>
        <p:nvCxnSpPr>
          <p:cNvPr id="18" name="Straight Arrow Connector 17">
            <a:extLst>
              <a:ext uri="{FF2B5EF4-FFF2-40B4-BE49-F238E27FC236}">
                <a16:creationId xmlns:a16="http://schemas.microsoft.com/office/drawing/2014/main" id="{9347DC4F-5EC8-4151-B66B-12F6E4B9DFC9}"/>
              </a:ext>
            </a:extLst>
          </p:cNvPr>
          <p:cNvCxnSpPr>
            <a:cxnSpLocks/>
          </p:cNvCxnSpPr>
          <p:nvPr/>
        </p:nvCxnSpPr>
        <p:spPr>
          <a:xfrm flipH="1">
            <a:off x="7803086" y="888177"/>
            <a:ext cx="1040926" cy="1096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9504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E29C1-5DA6-47B1-81D6-00E089CB3079}"/>
              </a:ext>
            </a:extLst>
          </p:cNvPr>
          <p:cNvPicPr>
            <a:picLocks noChangeAspect="1"/>
          </p:cNvPicPr>
          <p:nvPr/>
        </p:nvPicPr>
        <p:blipFill rotWithShape="1">
          <a:blip r:embed="rId2"/>
          <a:srcRect l="25131" t="23379" r="23816" b="9454"/>
          <a:stretch/>
        </p:blipFill>
        <p:spPr>
          <a:xfrm>
            <a:off x="1893968" y="377190"/>
            <a:ext cx="7267073" cy="5375386"/>
          </a:xfrm>
          <a:prstGeom prst="rect">
            <a:avLst/>
          </a:prstGeom>
        </p:spPr>
      </p:pic>
      <p:sp>
        <p:nvSpPr>
          <p:cNvPr id="4" name="Content Placeholder 2">
            <a:extLst>
              <a:ext uri="{FF2B5EF4-FFF2-40B4-BE49-F238E27FC236}">
                <a16:creationId xmlns:a16="http://schemas.microsoft.com/office/drawing/2014/main" id="{8A67C41F-7AF8-485C-BF7F-9DBA186F14EE}"/>
              </a:ext>
            </a:extLst>
          </p:cNvPr>
          <p:cNvSpPr txBox="1">
            <a:spLocks/>
          </p:cNvSpPr>
          <p:nvPr/>
        </p:nvSpPr>
        <p:spPr>
          <a:xfrm>
            <a:off x="9006840" y="1074823"/>
            <a:ext cx="3161901" cy="4274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final 3 notes of the stanza are sung as a solo.</a:t>
            </a:r>
          </a:p>
          <a:p>
            <a:pPr marL="0" indent="0">
              <a:buNone/>
            </a:pPr>
            <a:r>
              <a:rPr lang="en-GB" sz="1600" b="1" dirty="0">
                <a:latin typeface="+mj-lt"/>
              </a:rPr>
              <a:t>They are alone.</a:t>
            </a:r>
          </a:p>
          <a:p>
            <a:pPr marL="0" indent="0">
              <a:buNone/>
            </a:pPr>
            <a:r>
              <a:rPr lang="en-GB" sz="1600" dirty="0">
                <a:latin typeface="+mj-lt"/>
              </a:rPr>
              <a:t>It is a </a:t>
            </a:r>
            <a:r>
              <a:rPr lang="en-GB" sz="1600" b="1" dirty="0">
                <a:latin typeface="+mj-lt"/>
              </a:rPr>
              <a:t>moment of resignation </a:t>
            </a:r>
            <a:r>
              <a:rPr lang="en-GB" sz="1600" dirty="0">
                <a:latin typeface="+mj-lt"/>
              </a:rPr>
              <a:t>and </a:t>
            </a:r>
            <a:r>
              <a:rPr lang="en-GB" sz="1600" b="1" dirty="0">
                <a:latin typeface="+mj-lt"/>
              </a:rPr>
              <a:t>determination</a:t>
            </a:r>
            <a:r>
              <a:rPr lang="en-GB" sz="1600" dirty="0">
                <a:latin typeface="+mj-lt"/>
              </a:rPr>
              <a:t>: a decision has been made (this is implied, not stated).</a:t>
            </a:r>
          </a:p>
          <a:p>
            <a:pPr marL="0" indent="0">
              <a:buNone/>
            </a:pPr>
            <a:r>
              <a:rPr lang="en-GB" sz="1600" i="1" dirty="0">
                <a:latin typeface="+mj-lt"/>
              </a:rPr>
              <a:t>‘I will come’ </a:t>
            </a:r>
            <a:r>
              <a:rPr lang="en-GB" sz="1600" dirty="0">
                <a:latin typeface="+mj-lt"/>
              </a:rPr>
              <a:t>has 2 meanings:</a:t>
            </a:r>
          </a:p>
          <a:p>
            <a:pPr marL="0" indent="0">
              <a:buNone/>
            </a:pPr>
            <a:r>
              <a:rPr lang="en-GB" sz="1600" dirty="0">
                <a:latin typeface="+mj-lt"/>
              </a:rPr>
              <a:t>That he will come to church and </a:t>
            </a:r>
            <a:r>
              <a:rPr lang="en-GB" sz="1600" b="1" dirty="0">
                <a:latin typeface="+mj-lt"/>
              </a:rPr>
              <a:t>heed the call </a:t>
            </a:r>
            <a:r>
              <a:rPr lang="en-GB" sz="1600" dirty="0">
                <a:latin typeface="+mj-lt"/>
              </a:rPr>
              <a:t>of the bells.</a:t>
            </a:r>
          </a:p>
          <a:p>
            <a:pPr marL="0" indent="0">
              <a:buNone/>
            </a:pPr>
            <a:r>
              <a:rPr lang="en-GB" sz="1600" dirty="0">
                <a:latin typeface="+mj-lt"/>
              </a:rPr>
              <a:t>That he will come as a way of </a:t>
            </a:r>
            <a:r>
              <a:rPr lang="en-GB" sz="1600" b="1" dirty="0">
                <a:latin typeface="+mj-lt"/>
              </a:rPr>
              <a:t>returning to his love</a:t>
            </a:r>
            <a:r>
              <a:rPr lang="en-GB" sz="1600" dirty="0">
                <a:latin typeface="+mj-lt"/>
              </a:rPr>
              <a:t>. </a:t>
            </a:r>
          </a:p>
          <a:p>
            <a:pPr marL="0" indent="0">
              <a:buNone/>
            </a:pPr>
            <a:r>
              <a:rPr lang="en-GB" sz="1600" dirty="0">
                <a:latin typeface="+mj-lt"/>
              </a:rPr>
              <a:t>This implies that he will come to church </a:t>
            </a:r>
            <a:r>
              <a:rPr lang="en-GB" sz="1600" b="1" dirty="0">
                <a:latin typeface="+mj-lt"/>
              </a:rPr>
              <a:t>as she did</a:t>
            </a:r>
            <a:r>
              <a:rPr lang="en-GB" sz="1600" dirty="0">
                <a:latin typeface="+mj-lt"/>
              </a:rPr>
              <a:t>: </a:t>
            </a:r>
            <a:r>
              <a:rPr lang="en-GB" sz="1600" b="1" dirty="0">
                <a:latin typeface="+mj-lt"/>
              </a:rPr>
              <a:t>in death</a:t>
            </a:r>
            <a:r>
              <a:rPr lang="en-GB" sz="1600" dirty="0">
                <a:latin typeface="+mj-lt"/>
              </a:rPr>
              <a:t>.</a:t>
            </a:r>
          </a:p>
        </p:txBody>
      </p:sp>
      <p:sp>
        <p:nvSpPr>
          <p:cNvPr id="5" name="Content Placeholder 2">
            <a:extLst>
              <a:ext uri="{FF2B5EF4-FFF2-40B4-BE49-F238E27FC236}">
                <a16:creationId xmlns:a16="http://schemas.microsoft.com/office/drawing/2014/main" id="{922E6676-500B-48D8-A84E-5C6265A0B5BE}"/>
              </a:ext>
            </a:extLst>
          </p:cNvPr>
          <p:cNvSpPr txBox="1">
            <a:spLocks/>
          </p:cNvSpPr>
          <p:nvPr/>
        </p:nvSpPr>
        <p:spPr>
          <a:xfrm>
            <a:off x="90240" y="2919460"/>
            <a:ext cx="1893968" cy="1276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a:t>
            </a:r>
            <a:r>
              <a:rPr lang="en-GB" sz="1600" dirty="0">
                <a:latin typeface="+mj-lt"/>
              </a:rPr>
              <a:t> that this section travels through the 3 main chordal regions of the song.</a:t>
            </a:r>
            <a:endParaRPr lang="en-GB" sz="1600" b="1" dirty="0">
              <a:latin typeface="+mj-lt"/>
            </a:endParaRPr>
          </a:p>
        </p:txBody>
      </p:sp>
      <p:cxnSp>
        <p:nvCxnSpPr>
          <p:cNvPr id="6" name="Straight Arrow Connector 5">
            <a:extLst>
              <a:ext uri="{FF2B5EF4-FFF2-40B4-BE49-F238E27FC236}">
                <a16:creationId xmlns:a16="http://schemas.microsoft.com/office/drawing/2014/main" id="{79EDB69A-B2FA-447C-A722-59C8812889BF}"/>
              </a:ext>
            </a:extLst>
          </p:cNvPr>
          <p:cNvCxnSpPr>
            <a:cxnSpLocks/>
          </p:cNvCxnSpPr>
          <p:nvPr/>
        </p:nvCxnSpPr>
        <p:spPr>
          <a:xfrm>
            <a:off x="1315453" y="3938540"/>
            <a:ext cx="1337510" cy="11550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EB3AC4B4-4A09-4C46-B8C2-56A4B6C37A8B}"/>
              </a:ext>
            </a:extLst>
          </p:cNvPr>
          <p:cNvCxnSpPr/>
          <p:nvPr/>
        </p:nvCxnSpPr>
        <p:spPr>
          <a:xfrm>
            <a:off x="1315453" y="3938540"/>
            <a:ext cx="2358189" cy="11550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EE972B57-4DD3-4086-B84C-B47FF62D4E65}"/>
              </a:ext>
            </a:extLst>
          </p:cNvPr>
          <p:cNvCxnSpPr/>
          <p:nvPr/>
        </p:nvCxnSpPr>
        <p:spPr>
          <a:xfrm>
            <a:off x="1315453" y="3938540"/>
            <a:ext cx="3609473" cy="11550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543BA618-54E5-45A3-A07C-6B7106970226}"/>
              </a:ext>
            </a:extLst>
          </p:cNvPr>
          <p:cNvSpPr txBox="1">
            <a:spLocks/>
          </p:cNvSpPr>
          <p:nvPr/>
        </p:nvSpPr>
        <p:spPr>
          <a:xfrm>
            <a:off x="880110" y="6012421"/>
            <a:ext cx="11029949" cy="616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final chord: this is the polychord from the beginning of the song: a return home, and a summary of the journey/narrative (cyclical journey). It is the penultimate musical sound, and gives way to the concluding 3 note monotone statement from the voice.</a:t>
            </a:r>
          </a:p>
        </p:txBody>
      </p:sp>
      <p:cxnSp>
        <p:nvCxnSpPr>
          <p:cNvPr id="15" name="Straight Arrow Connector 14">
            <a:extLst>
              <a:ext uri="{FF2B5EF4-FFF2-40B4-BE49-F238E27FC236}">
                <a16:creationId xmlns:a16="http://schemas.microsoft.com/office/drawing/2014/main" id="{4067C276-BDF5-405F-9A20-C6CED96E23F6}"/>
              </a:ext>
            </a:extLst>
          </p:cNvPr>
          <p:cNvCxnSpPr>
            <a:cxnSpLocks/>
          </p:cNvCxnSpPr>
          <p:nvPr/>
        </p:nvCxnSpPr>
        <p:spPr>
          <a:xfrm flipV="1">
            <a:off x="3320716" y="5093570"/>
            <a:ext cx="3777916" cy="912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51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5C37-E064-4017-8B3A-ABC384CF9927}"/>
              </a:ext>
            </a:extLst>
          </p:cNvPr>
          <p:cNvSpPr>
            <a:spLocks noGrp="1"/>
          </p:cNvSpPr>
          <p:nvPr>
            <p:ph type="title"/>
          </p:nvPr>
        </p:nvSpPr>
        <p:spPr>
          <a:xfrm>
            <a:off x="238125" y="36401"/>
            <a:ext cx="4105276" cy="743062"/>
          </a:xfrm>
        </p:spPr>
        <p:txBody>
          <a:bodyPr/>
          <a:lstStyle/>
          <a:p>
            <a:r>
              <a:rPr lang="en-GB" dirty="0"/>
              <a:t>Wider Listening</a:t>
            </a:r>
          </a:p>
        </p:txBody>
      </p:sp>
      <p:sp>
        <p:nvSpPr>
          <p:cNvPr id="4" name="Content Placeholder 2">
            <a:extLst>
              <a:ext uri="{FF2B5EF4-FFF2-40B4-BE49-F238E27FC236}">
                <a16:creationId xmlns:a16="http://schemas.microsoft.com/office/drawing/2014/main" id="{4563BB08-90F0-4941-9A05-158BBB4815B0}"/>
              </a:ext>
            </a:extLst>
          </p:cNvPr>
          <p:cNvSpPr txBox="1">
            <a:spLocks/>
          </p:cNvSpPr>
          <p:nvPr/>
        </p:nvSpPr>
        <p:spPr>
          <a:xfrm>
            <a:off x="338138" y="779463"/>
            <a:ext cx="11229974" cy="59070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mj-lt"/>
              </a:rPr>
              <a:t>The point of wider listening is to be able to relate:</a:t>
            </a:r>
            <a:endParaRPr lang="en-GB" sz="2000" dirty="0">
              <a:latin typeface="+mj-lt"/>
            </a:endParaRPr>
          </a:p>
          <a:p>
            <a:pPr marL="0" indent="0">
              <a:buNone/>
            </a:pPr>
            <a:r>
              <a:rPr lang="en-GB" sz="2000" dirty="0">
                <a:latin typeface="+mj-lt"/>
              </a:rPr>
              <a:t>Where did the musical language come from (roots and influences)?</a:t>
            </a:r>
          </a:p>
          <a:p>
            <a:pPr marL="0" indent="0">
              <a:buNone/>
            </a:pPr>
            <a:r>
              <a:rPr lang="en-GB" sz="2000" dirty="0">
                <a:latin typeface="+mj-lt"/>
              </a:rPr>
              <a:t>What musical landscape was it part of at the time?</a:t>
            </a:r>
          </a:p>
          <a:p>
            <a:pPr marL="0" indent="0">
              <a:buNone/>
            </a:pPr>
            <a:r>
              <a:rPr lang="en-GB" sz="2000" dirty="0">
                <a:latin typeface="+mj-lt"/>
              </a:rPr>
              <a:t>How did the music influence and shape music of the future generations?</a:t>
            </a:r>
          </a:p>
          <a:p>
            <a:pPr marL="0" indent="0">
              <a:buNone/>
            </a:pPr>
            <a:r>
              <a:rPr lang="en-GB" sz="2000" b="1" dirty="0">
                <a:latin typeface="+mj-lt"/>
              </a:rPr>
              <a:t>Why is it useful in an essay</a:t>
            </a:r>
            <a:r>
              <a:rPr lang="en-GB" sz="2000" dirty="0">
                <a:latin typeface="+mj-lt"/>
              </a:rPr>
              <a:t>?</a:t>
            </a:r>
          </a:p>
          <a:p>
            <a:pPr marL="0" indent="0">
              <a:buNone/>
            </a:pPr>
            <a:r>
              <a:rPr lang="en-GB" sz="2000" dirty="0">
                <a:latin typeface="+mj-lt"/>
              </a:rPr>
              <a:t>Because: it provides references for you to discuss. For example:</a:t>
            </a:r>
          </a:p>
          <a:p>
            <a:pPr marL="0" indent="0">
              <a:buNone/>
            </a:pPr>
            <a:r>
              <a:rPr lang="en-GB" sz="2000" dirty="0">
                <a:latin typeface="+mj-lt"/>
              </a:rPr>
              <a:t> </a:t>
            </a:r>
            <a:r>
              <a:rPr lang="en-GB" sz="2000" dirty="0">
                <a:latin typeface="Segoe Script" panose="030B0504020000000003" pitchFamily="66" charset="0"/>
              </a:rPr>
              <a:t>“Vaughan Williams makes extensive use of modality in these songs. He was fundamentally influenced by the sources he discovered whilst collecting English Folk Song [for example…]. Other composers were also exploring this subject at the time, and this helped to create a culture/genre of modal musical language in classical composition. This culture is exemplified by the works of….particularly …. by …. and …. by …. These composers were influencing each other’s development because they were often connected. For example, the first performance of Brigg Fair by Percy Grainger was given by …. The connection with Vaughan Williams and On Wenlock Edge is clear because he was chosen to premier the new work.” </a:t>
            </a:r>
          </a:p>
          <a:p>
            <a:pPr marL="0" indent="0">
              <a:buNone/>
            </a:pPr>
            <a:r>
              <a:rPr lang="en-GB" sz="1800" dirty="0">
                <a:latin typeface="+mj-lt"/>
              </a:rPr>
              <a:t>The following slides contain a selection of composers/pieces that demonstrate all of the above points (in a flow chart).</a:t>
            </a:r>
          </a:p>
          <a:p>
            <a:pPr marL="0" indent="0">
              <a:buNone/>
            </a:pPr>
            <a:endParaRPr lang="en-GB" sz="1600" dirty="0">
              <a:latin typeface="+mj-lt"/>
            </a:endParaRPr>
          </a:p>
          <a:p>
            <a:pPr marL="0" indent="0">
              <a:buNone/>
            </a:pPr>
            <a:endParaRPr lang="en-GB" sz="2000" dirty="0">
              <a:latin typeface="+mj-lt"/>
            </a:endParaRPr>
          </a:p>
        </p:txBody>
      </p:sp>
    </p:spTree>
    <p:extLst>
      <p:ext uri="{BB962C8B-B14F-4D97-AF65-F5344CB8AC3E}">
        <p14:creationId xmlns:p14="http://schemas.microsoft.com/office/powerpoint/2010/main" val="310594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563BB08-90F0-4941-9A05-158BBB4815B0}"/>
              </a:ext>
            </a:extLst>
          </p:cNvPr>
          <p:cNvSpPr txBox="1">
            <a:spLocks/>
          </p:cNvSpPr>
          <p:nvPr/>
        </p:nvSpPr>
        <p:spPr>
          <a:xfrm>
            <a:off x="309562" y="87314"/>
            <a:ext cx="11534776" cy="88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Debussy: </a:t>
            </a:r>
            <a:r>
              <a:rPr lang="en-GB" sz="1600" b="1" dirty="0" err="1">
                <a:latin typeface="+mj-lt"/>
              </a:rPr>
              <a:t>Pagodes</a:t>
            </a:r>
            <a:r>
              <a:rPr lang="en-GB" sz="1600" b="1" dirty="0">
                <a:latin typeface="+mj-lt"/>
              </a:rPr>
              <a:t>. La Soiree dans Grenade.</a:t>
            </a:r>
          </a:p>
          <a:p>
            <a:pPr marL="0" indent="0">
              <a:buNone/>
            </a:pPr>
            <a:r>
              <a:rPr lang="en-GB" sz="1600" dirty="0">
                <a:latin typeface="+mj-lt"/>
              </a:rPr>
              <a:t>These are examples of Debussy intentionally constructing a musical language around modal/folk elements. The regional influences/modal systems are used to create an impression of place and time via music.</a:t>
            </a:r>
          </a:p>
          <a:p>
            <a:pPr marL="0" indent="0">
              <a:buNone/>
            </a:pPr>
            <a:endParaRPr lang="en-GB" sz="2000" dirty="0">
              <a:latin typeface="+mj-lt"/>
            </a:endParaRPr>
          </a:p>
        </p:txBody>
      </p:sp>
      <p:sp>
        <p:nvSpPr>
          <p:cNvPr id="6" name="Content Placeholder 2">
            <a:extLst>
              <a:ext uri="{FF2B5EF4-FFF2-40B4-BE49-F238E27FC236}">
                <a16:creationId xmlns:a16="http://schemas.microsoft.com/office/drawing/2014/main" id="{6ACDF29E-9BED-446E-800A-B871C8925FA2}"/>
              </a:ext>
            </a:extLst>
          </p:cNvPr>
          <p:cNvSpPr txBox="1">
            <a:spLocks/>
          </p:cNvSpPr>
          <p:nvPr/>
        </p:nvSpPr>
        <p:spPr>
          <a:xfrm>
            <a:off x="309562" y="1016003"/>
            <a:ext cx="5414963" cy="126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Percy Grainger: Brigg Fair, Seventeen come Sunday, </a:t>
            </a:r>
          </a:p>
          <a:p>
            <a:pPr marL="0" indent="0">
              <a:buNone/>
            </a:pPr>
            <a:r>
              <a:rPr lang="en-GB" sz="1600" dirty="0">
                <a:latin typeface="+mj-lt"/>
              </a:rPr>
              <a:t>An incredibly active (Australian) composer and performer. His enthusiastic collecting of folk song was directly paralleled by the  activities of Vaughan Williams. His arrangements were very popular and helped to shape the musical landscape of the time.</a:t>
            </a:r>
          </a:p>
        </p:txBody>
      </p:sp>
      <p:sp>
        <p:nvSpPr>
          <p:cNvPr id="7" name="Content Placeholder 2">
            <a:extLst>
              <a:ext uri="{FF2B5EF4-FFF2-40B4-BE49-F238E27FC236}">
                <a16:creationId xmlns:a16="http://schemas.microsoft.com/office/drawing/2014/main" id="{C94D3E0F-0FEA-4E42-A683-A35682A5C573}"/>
              </a:ext>
            </a:extLst>
          </p:cNvPr>
          <p:cNvSpPr txBox="1">
            <a:spLocks/>
          </p:cNvSpPr>
          <p:nvPr/>
        </p:nvSpPr>
        <p:spPr>
          <a:xfrm>
            <a:off x="309563" y="2407052"/>
            <a:ext cx="5414962" cy="1177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George Butterworth (</a:t>
            </a:r>
            <a:r>
              <a:rPr lang="en-GB" sz="1600" dirty="0">
                <a:latin typeface="+mj-lt"/>
              </a:rPr>
              <a:t>1885 – 1916)</a:t>
            </a:r>
            <a:r>
              <a:rPr lang="en-GB" sz="1600" b="1" dirty="0">
                <a:latin typeface="+mj-lt"/>
              </a:rPr>
              <a:t>: A Shropshire Lad (Housman)</a:t>
            </a:r>
          </a:p>
          <a:p>
            <a:pPr marL="0" indent="0">
              <a:buNone/>
            </a:pPr>
            <a:r>
              <a:rPr lang="en-GB" sz="1600" dirty="0">
                <a:latin typeface="+mj-lt"/>
              </a:rPr>
              <a:t>A contemporary and friend of V.W.                                                Butterworth often worked alongside V.W. collecting folk songs. His was killed in the Battle of the Somme (W.W.I).  </a:t>
            </a:r>
          </a:p>
        </p:txBody>
      </p:sp>
      <p:sp>
        <p:nvSpPr>
          <p:cNvPr id="8" name="Content Placeholder 2">
            <a:extLst>
              <a:ext uri="{FF2B5EF4-FFF2-40B4-BE49-F238E27FC236}">
                <a16:creationId xmlns:a16="http://schemas.microsoft.com/office/drawing/2014/main" id="{49D07381-F22A-441E-B09B-83AD81C6A39C}"/>
              </a:ext>
            </a:extLst>
          </p:cNvPr>
          <p:cNvSpPr txBox="1">
            <a:spLocks/>
          </p:cNvSpPr>
          <p:nvPr/>
        </p:nvSpPr>
        <p:spPr>
          <a:xfrm>
            <a:off x="5893593" y="2407052"/>
            <a:ext cx="6157912" cy="134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Henry Wood  </a:t>
            </a:r>
            <a:r>
              <a:rPr lang="en-GB" sz="1600" dirty="0">
                <a:latin typeface="+mj-lt"/>
              </a:rPr>
              <a:t>(1869 – 1944)</a:t>
            </a:r>
            <a:r>
              <a:rPr lang="en-GB" sz="1600" b="1" dirty="0">
                <a:latin typeface="+mj-lt"/>
              </a:rPr>
              <a:t>: Fantasia on British Sea Songs</a:t>
            </a:r>
          </a:p>
          <a:p>
            <a:pPr marL="0" indent="0">
              <a:buNone/>
            </a:pPr>
            <a:r>
              <a:rPr lang="en-GB" sz="1600" dirty="0">
                <a:latin typeface="+mj-lt"/>
              </a:rPr>
              <a:t>A contemporary and friend of V.W. Wood was perhaps the most influential English conductor of his time, not least because he founded the Proms! The Fantasia (1905) uses traditional English melodies and  unashamedly celebrates ‘national character’.</a:t>
            </a:r>
          </a:p>
        </p:txBody>
      </p:sp>
      <p:sp>
        <p:nvSpPr>
          <p:cNvPr id="10" name="Content Placeholder 2">
            <a:extLst>
              <a:ext uri="{FF2B5EF4-FFF2-40B4-BE49-F238E27FC236}">
                <a16:creationId xmlns:a16="http://schemas.microsoft.com/office/drawing/2014/main" id="{9A77AC8A-46F5-4EBE-9F79-06352C4537FB}"/>
              </a:ext>
            </a:extLst>
          </p:cNvPr>
          <p:cNvSpPr txBox="1">
            <a:spLocks/>
          </p:cNvSpPr>
          <p:nvPr/>
        </p:nvSpPr>
        <p:spPr>
          <a:xfrm>
            <a:off x="5893593" y="1016003"/>
            <a:ext cx="5414963" cy="126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Gervase </a:t>
            </a:r>
            <a:r>
              <a:rPr lang="en-GB" sz="1600" b="1" dirty="0" err="1">
                <a:latin typeface="+mj-lt"/>
              </a:rPr>
              <a:t>Elwes</a:t>
            </a:r>
            <a:r>
              <a:rPr lang="en-GB" sz="1600" b="1" dirty="0">
                <a:latin typeface="+mj-lt"/>
              </a:rPr>
              <a:t> </a:t>
            </a:r>
            <a:r>
              <a:rPr lang="en-GB" sz="1600" dirty="0">
                <a:latin typeface="+mj-lt"/>
              </a:rPr>
              <a:t>(1886 -1921): </a:t>
            </a:r>
            <a:r>
              <a:rPr lang="en-GB" sz="1600" b="1" dirty="0">
                <a:latin typeface="+mj-lt"/>
              </a:rPr>
              <a:t>Tenor. </a:t>
            </a:r>
            <a:r>
              <a:rPr lang="en-GB" sz="1600" dirty="0">
                <a:latin typeface="+mj-lt"/>
              </a:rPr>
              <a:t>Res: Brigg</a:t>
            </a:r>
            <a:r>
              <a:rPr lang="en-GB" sz="1600" b="1" dirty="0">
                <a:latin typeface="+mj-lt"/>
              </a:rPr>
              <a:t>.</a:t>
            </a:r>
          </a:p>
          <a:p>
            <a:pPr marL="0" indent="0">
              <a:buNone/>
            </a:pPr>
            <a:r>
              <a:rPr lang="en-GB" sz="1600" dirty="0">
                <a:latin typeface="+mj-lt"/>
              </a:rPr>
              <a:t>An incredibly influential performer. His style helped to shape the writing of ‘English’ composers in the first decades of the 20</a:t>
            </a:r>
            <a:r>
              <a:rPr lang="en-GB" sz="1600" baseline="30000" dirty="0">
                <a:latin typeface="+mj-lt"/>
              </a:rPr>
              <a:t>th</a:t>
            </a:r>
            <a:r>
              <a:rPr lang="en-GB" sz="1600" dirty="0">
                <a:latin typeface="+mj-lt"/>
              </a:rPr>
              <a:t> Century. Please read the Wikipedia entry (including his links with Elgar) </a:t>
            </a:r>
            <a:r>
              <a:rPr lang="en-GB" sz="1600" dirty="0">
                <a:hlinkClick r:id="rId2"/>
              </a:rPr>
              <a:t>https://en.wikipedia.org/wiki/Gervase_Elwes</a:t>
            </a:r>
            <a:endParaRPr lang="en-GB" sz="1600" dirty="0">
              <a:latin typeface="+mj-lt"/>
            </a:endParaRPr>
          </a:p>
        </p:txBody>
      </p:sp>
      <p:sp>
        <p:nvSpPr>
          <p:cNvPr id="12" name="Content Placeholder 2">
            <a:extLst>
              <a:ext uri="{FF2B5EF4-FFF2-40B4-BE49-F238E27FC236}">
                <a16:creationId xmlns:a16="http://schemas.microsoft.com/office/drawing/2014/main" id="{FD24F0AE-4605-44C3-8445-CB171EC8CDD5}"/>
              </a:ext>
            </a:extLst>
          </p:cNvPr>
          <p:cNvSpPr txBox="1">
            <a:spLocks/>
          </p:cNvSpPr>
          <p:nvPr/>
        </p:nvSpPr>
        <p:spPr>
          <a:xfrm>
            <a:off x="290512" y="3679232"/>
            <a:ext cx="11206162" cy="88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Frederick Delius </a:t>
            </a:r>
            <a:r>
              <a:rPr lang="en-GB" sz="1600" dirty="0">
                <a:latin typeface="+mj-lt"/>
              </a:rPr>
              <a:t>(1862 – 1934)</a:t>
            </a:r>
            <a:r>
              <a:rPr lang="en-GB" sz="1600" b="1" dirty="0">
                <a:latin typeface="+mj-lt"/>
              </a:rPr>
              <a:t>: Brigg Fair, An English Rhapsody </a:t>
            </a:r>
            <a:r>
              <a:rPr lang="en-GB" sz="1600" dirty="0">
                <a:latin typeface="+mj-lt"/>
              </a:rPr>
              <a:t>(1907)</a:t>
            </a:r>
            <a:endParaRPr lang="en-GB" sz="1600" b="1" dirty="0">
              <a:latin typeface="+mj-lt"/>
            </a:endParaRPr>
          </a:p>
          <a:p>
            <a:pPr marL="0" indent="0">
              <a:buNone/>
            </a:pPr>
            <a:r>
              <a:rPr lang="en-GB" sz="1600" dirty="0">
                <a:latin typeface="+mj-lt"/>
              </a:rPr>
              <a:t>A English composer with an international profile. His musical language is very varied, owing much to Germanic influences as well as English folk song. His arrangement of Brigg Fair was an international success. </a:t>
            </a:r>
          </a:p>
        </p:txBody>
      </p:sp>
      <p:sp>
        <p:nvSpPr>
          <p:cNvPr id="13" name="Content Placeholder 2">
            <a:extLst>
              <a:ext uri="{FF2B5EF4-FFF2-40B4-BE49-F238E27FC236}">
                <a16:creationId xmlns:a16="http://schemas.microsoft.com/office/drawing/2014/main" id="{C634BADC-C912-4B3F-8CF2-EDBE3EA7423A}"/>
              </a:ext>
            </a:extLst>
          </p:cNvPr>
          <p:cNvSpPr txBox="1">
            <a:spLocks/>
          </p:cNvSpPr>
          <p:nvPr/>
        </p:nvSpPr>
        <p:spPr>
          <a:xfrm>
            <a:off x="290512" y="4568232"/>
            <a:ext cx="11513344" cy="88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Gustav Holst</a:t>
            </a:r>
            <a:r>
              <a:rPr lang="en-GB" sz="1600" dirty="0">
                <a:latin typeface="+mj-lt"/>
              </a:rPr>
              <a:t>(1874 – 1934)</a:t>
            </a:r>
            <a:r>
              <a:rPr lang="en-GB" sz="1600" b="1" dirty="0">
                <a:latin typeface="+mj-lt"/>
              </a:rPr>
              <a:t>: Somerset Rhapsody </a:t>
            </a:r>
            <a:r>
              <a:rPr lang="en-GB" sz="1600" dirty="0">
                <a:latin typeface="+mj-lt"/>
              </a:rPr>
              <a:t>(1907)</a:t>
            </a:r>
            <a:endParaRPr lang="en-GB" sz="1600" b="1" dirty="0">
              <a:latin typeface="+mj-lt"/>
            </a:endParaRPr>
          </a:p>
          <a:p>
            <a:pPr marL="0" indent="0">
              <a:buNone/>
            </a:pPr>
            <a:r>
              <a:rPr lang="en-GB" sz="1600" dirty="0">
                <a:latin typeface="+mj-lt"/>
              </a:rPr>
              <a:t>A prolific and internationally renowned English composer, most famed for his </a:t>
            </a:r>
            <a:r>
              <a:rPr lang="en-GB" sz="1600" b="1" dirty="0">
                <a:latin typeface="+mj-lt"/>
              </a:rPr>
              <a:t>Planets Suite</a:t>
            </a:r>
            <a:r>
              <a:rPr lang="en-GB" sz="1600" dirty="0">
                <a:latin typeface="+mj-lt"/>
              </a:rPr>
              <a:t>. His use of folk song was extensive, an influence which he owed directly to Vaughan Williams (and other associated composers/collectors).</a:t>
            </a:r>
          </a:p>
        </p:txBody>
      </p:sp>
      <p:sp>
        <p:nvSpPr>
          <p:cNvPr id="14" name="Content Placeholder 2">
            <a:extLst>
              <a:ext uri="{FF2B5EF4-FFF2-40B4-BE49-F238E27FC236}">
                <a16:creationId xmlns:a16="http://schemas.microsoft.com/office/drawing/2014/main" id="{414F40CD-28E9-42F5-9448-84A91D416389}"/>
              </a:ext>
            </a:extLst>
          </p:cNvPr>
          <p:cNvSpPr txBox="1">
            <a:spLocks/>
          </p:cNvSpPr>
          <p:nvPr/>
        </p:nvSpPr>
        <p:spPr>
          <a:xfrm>
            <a:off x="309562" y="5471519"/>
            <a:ext cx="11306176" cy="134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Benjamin Britten </a:t>
            </a:r>
            <a:r>
              <a:rPr lang="en-GB" sz="1600" dirty="0">
                <a:latin typeface="+mj-lt"/>
              </a:rPr>
              <a:t>(1913 - 1976)</a:t>
            </a:r>
            <a:r>
              <a:rPr lang="en-GB" sz="1600" b="1" dirty="0">
                <a:latin typeface="+mj-lt"/>
              </a:rPr>
              <a:t>: Fantasia on British Sea Songs</a:t>
            </a:r>
          </a:p>
          <a:p>
            <a:pPr marL="0" indent="0">
              <a:buNone/>
            </a:pPr>
            <a:r>
              <a:rPr lang="en-GB" sz="1600" dirty="0">
                <a:latin typeface="+mj-lt"/>
              </a:rPr>
              <a:t>Perhaps the most influential of 20</a:t>
            </a:r>
            <a:r>
              <a:rPr lang="en-GB" sz="1600" baseline="30000" dirty="0">
                <a:latin typeface="+mj-lt"/>
              </a:rPr>
              <a:t>th</a:t>
            </a:r>
            <a:r>
              <a:rPr lang="en-GB" sz="1600" dirty="0">
                <a:latin typeface="+mj-lt"/>
              </a:rPr>
              <a:t> Century English composers, and certainly as renowned/influential internationally as other contemporaries (e.g. Shostakovich). Britten’s folk song arrangements (written to be performed by his life-partner Peter Pears) demonstrate the influences of V.W, Butterworth and Grainger. </a:t>
            </a:r>
            <a:r>
              <a:rPr lang="en-GB" sz="1600" b="1" dirty="0">
                <a:latin typeface="+mj-lt"/>
              </a:rPr>
              <a:t>Peter Pears </a:t>
            </a:r>
            <a:r>
              <a:rPr lang="en-GB" sz="1600" dirty="0">
                <a:latin typeface="+mj-lt"/>
              </a:rPr>
              <a:t>was a VERY influential Tenor, and his style of performance is certainly influenced by earlier performers such as Gervase </a:t>
            </a:r>
            <a:r>
              <a:rPr lang="en-GB" sz="1600" dirty="0" err="1">
                <a:latin typeface="+mj-lt"/>
              </a:rPr>
              <a:t>Elwes</a:t>
            </a:r>
            <a:r>
              <a:rPr lang="en-GB" sz="1600" dirty="0">
                <a:latin typeface="+mj-lt"/>
              </a:rPr>
              <a:t>. Also investigate: </a:t>
            </a:r>
            <a:r>
              <a:rPr lang="en-GB" sz="1600" b="1" dirty="0">
                <a:latin typeface="+mj-lt"/>
              </a:rPr>
              <a:t>Michael </a:t>
            </a:r>
            <a:r>
              <a:rPr lang="en-GB" sz="1600" b="1" dirty="0" err="1">
                <a:latin typeface="+mj-lt"/>
              </a:rPr>
              <a:t>Tippett</a:t>
            </a:r>
            <a:r>
              <a:rPr lang="en-GB" sz="1600" dirty="0">
                <a:latin typeface="+mj-lt"/>
              </a:rPr>
              <a:t>!</a:t>
            </a:r>
          </a:p>
        </p:txBody>
      </p:sp>
    </p:spTree>
    <p:extLst>
      <p:ext uri="{BB962C8B-B14F-4D97-AF65-F5344CB8AC3E}">
        <p14:creationId xmlns:p14="http://schemas.microsoft.com/office/powerpoint/2010/main" val="65857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563BB08-90F0-4941-9A05-158BBB4815B0}"/>
              </a:ext>
            </a:extLst>
          </p:cNvPr>
          <p:cNvSpPr txBox="1">
            <a:spLocks/>
          </p:cNvSpPr>
          <p:nvPr/>
        </p:nvSpPr>
        <p:spPr>
          <a:xfrm>
            <a:off x="309562" y="87314"/>
            <a:ext cx="11534776" cy="88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Debussy: </a:t>
            </a:r>
            <a:r>
              <a:rPr lang="en-GB" sz="1600" b="1" dirty="0" err="1">
                <a:latin typeface="+mj-lt"/>
              </a:rPr>
              <a:t>Pagodes</a:t>
            </a:r>
            <a:r>
              <a:rPr lang="en-GB" sz="1600" b="1" dirty="0">
                <a:latin typeface="+mj-lt"/>
              </a:rPr>
              <a:t>.</a:t>
            </a:r>
          </a:p>
          <a:p>
            <a:pPr marL="0" indent="0">
              <a:buNone/>
            </a:pPr>
            <a:r>
              <a:rPr lang="en-GB" sz="1600" dirty="0">
                <a:latin typeface="+mj-lt"/>
                <a:hlinkClick r:id="rId2"/>
              </a:rPr>
              <a:t>https://www.youtube.com/watch?v=lswHSnJ0Rlw</a:t>
            </a:r>
            <a:r>
              <a:rPr lang="en-GB" sz="1600" dirty="0">
                <a:latin typeface="+mj-lt"/>
              </a:rPr>
              <a:t>                    </a:t>
            </a:r>
          </a:p>
          <a:p>
            <a:pPr marL="0" indent="0">
              <a:buNone/>
            </a:pPr>
            <a:endParaRPr lang="en-GB" sz="2000" dirty="0">
              <a:latin typeface="+mj-lt"/>
            </a:endParaRPr>
          </a:p>
        </p:txBody>
      </p:sp>
      <p:sp>
        <p:nvSpPr>
          <p:cNvPr id="6" name="Content Placeholder 2">
            <a:extLst>
              <a:ext uri="{FF2B5EF4-FFF2-40B4-BE49-F238E27FC236}">
                <a16:creationId xmlns:a16="http://schemas.microsoft.com/office/drawing/2014/main" id="{6ACDF29E-9BED-446E-800A-B871C8925FA2}"/>
              </a:ext>
            </a:extLst>
          </p:cNvPr>
          <p:cNvSpPr txBox="1">
            <a:spLocks/>
          </p:cNvSpPr>
          <p:nvPr/>
        </p:nvSpPr>
        <p:spPr>
          <a:xfrm>
            <a:off x="309562" y="1016003"/>
            <a:ext cx="5414963" cy="126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Percy Grainger: Brigg Fair, Seventeen come Sunday, </a:t>
            </a:r>
          </a:p>
          <a:p>
            <a:pPr marL="0" indent="0">
              <a:buNone/>
            </a:pPr>
            <a:r>
              <a:rPr lang="en-GB" sz="1600" dirty="0">
                <a:hlinkClick r:id="rId3"/>
              </a:rPr>
              <a:t>https://www.youtube.com/watch?v=gMiws35bf_k</a:t>
            </a:r>
            <a:endParaRPr lang="en-GB" sz="1600" dirty="0"/>
          </a:p>
          <a:p>
            <a:pPr marL="0" indent="0">
              <a:buNone/>
            </a:pPr>
            <a:r>
              <a:rPr lang="en-GB" sz="1600" dirty="0">
                <a:hlinkClick r:id="rId4"/>
              </a:rPr>
              <a:t>https://www.youtube.com/watch?v=xlF7t_WcXnY</a:t>
            </a:r>
            <a:endParaRPr lang="en-GB" sz="1600" dirty="0">
              <a:latin typeface="+mj-lt"/>
            </a:endParaRPr>
          </a:p>
        </p:txBody>
      </p:sp>
      <p:sp>
        <p:nvSpPr>
          <p:cNvPr id="7" name="Content Placeholder 2">
            <a:extLst>
              <a:ext uri="{FF2B5EF4-FFF2-40B4-BE49-F238E27FC236}">
                <a16:creationId xmlns:a16="http://schemas.microsoft.com/office/drawing/2014/main" id="{C94D3E0F-0FEA-4E42-A683-A35682A5C573}"/>
              </a:ext>
            </a:extLst>
          </p:cNvPr>
          <p:cNvSpPr txBox="1">
            <a:spLocks/>
          </p:cNvSpPr>
          <p:nvPr/>
        </p:nvSpPr>
        <p:spPr>
          <a:xfrm>
            <a:off x="309563" y="2407052"/>
            <a:ext cx="5414962" cy="1177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George Butterworth (</a:t>
            </a:r>
            <a:r>
              <a:rPr lang="en-GB" sz="1600" dirty="0">
                <a:latin typeface="+mj-lt"/>
              </a:rPr>
              <a:t>1885 – 1916)</a:t>
            </a:r>
            <a:r>
              <a:rPr lang="en-GB" sz="1600" b="1" dirty="0">
                <a:latin typeface="+mj-lt"/>
              </a:rPr>
              <a:t>: A Shropshire Lad (Housman)</a:t>
            </a:r>
          </a:p>
          <a:p>
            <a:pPr marL="0" indent="0">
              <a:buNone/>
            </a:pPr>
            <a:r>
              <a:rPr lang="en-GB" sz="1600" dirty="0">
                <a:hlinkClick r:id="rId5"/>
              </a:rPr>
              <a:t>https://www.youtube.com/watch?v=i9idfL8J9OI</a:t>
            </a:r>
            <a:endParaRPr lang="en-GB" sz="1600" dirty="0">
              <a:latin typeface="+mj-lt"/>
            </a:endParaRPr>
          </a:p>
        </p:txBody>
      </p:sp>
      <p:sp>
        <p:nvSpPr>
          <p:cNvPr id="8" name="Content Placeholder 2">
            <a:extLst>
              <a:ext uri="{FF2B5EF4-FFF2-40B4-BE49-F238E27FC236}">
                <a16:creationId xmlns:a16="http://schemas.microsoft.com/office/drawing/2014/main" id="{49D07381-F22A-441E-B09B-83AD81C6A39C}"/>
              </a:ext>
            </a:extLst>
          </p:cNvPr>
          <p:cNvSpPr txBox="1">
            <a:spLocks/>
          </p:cNvSpPr>
          <p:nvPr/>
        </p:nvSpPr>
        <p:spPr>
          <a:xfrm>
            <a:off x="5893593" y="2407052"/>
            <a:ext cx="6157912" cy="134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Henry Wood  </a:t>
            </a:r>
            <a:r>
              <a:rPr lang="en-GB" sz="1600" dirty="0">
                <a:latin typeface="+mj-lt"/>
              </a:rPr>
              <a:t>(1869 – 1944)</a:t>
            </a:r>
            <a:r>
              <a:rPr lang="en-GB" sz="1600" b="1" dirty="0">
                <a:latin typeface="+mj-lt"/>
              </a:rPr>
              <a:t>: Fantasia on British Sea Songs</a:t>
            </a:r>
          </a:p>
          <a:p>
            <a:pPr marL="0" indent="0">
              <a:buNone/>
            </a:pPr>
            <a:r>
              <a:rPr lang="en-GB" sz="1600" dirty="0">
                <a:hlinkClick r:id="rId6"/>
              </a:rPr>
              <a:t>https://www.youtube.com/watch?v=mv44dymOVPU</a:t>
            </a:r>
            <a:endParaRPr lang="en-GB" sz="1600" dirty="0">
              <a:latin typeface="+mj-lt"/>
            </a:endParaRPr>
          </a:p>
        </p:txBody>
      </p:sp>
      <p:sp>
        <p:nvSpPr>
          <p:cNvPr id="10" name="Content Placeholder 2">
            <a:extLst>
              <a:ext uri="{FF2B5EF4-FFF2-40B4-BE49-F238E27FC236}">
                <a16:creationId xmlns:a16="http://schemas.microsoft.com/office/drawing/2014/main" id="{9A77AC8A-46F5-4EBE-9F79-06352C4537FB}"/>
              </a:ext>
            </a:extLst>
          </p:cNvPr>
          <p:cNvSpPr txBox="1">
            <a:spLocks/>
          </p:cNvSpPr>
          <p:nvPr/>
        </p:nvSpPr>
        <p:spPr>
          <a:xfrm>
            <a:off x="5893593" y="1016003"/>
            <a:ext cx="5414963" cy="1260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Gervase </a:t>
            </a:r>
            <a:r>
              <a:rPr lang="en-GB" sz="1600" b="1" dirty="0" err="1">
                <a:latin typeface="+mj-lt"/>
              </a:rPr>
              <a:t>Elwes</a:t>
            </a:r>
            <a:r>
              <a:rPr lang="en-GB" sz="1600" b="1" dirty="0">
                <a:latin typeface="+mj-lt"/>
              </a:rPr>
              <a:t> </a:t>
            </a:r>
            <a:r>
              <a:rPr lang="en-GB" sz="1600" dirty="0">
                <a:latin typeface="+mj-lt"/>
              </a:rPr>
              <a:t>(1886 -1921): </a:t>
            </a:r>
            <a:r>
              <a:rPr lang="en-GB" sz="1600" b="1" dirty="0">
                <a:latin typeface="+mj-lt"/>
              </a:rPr>
              <a:t>Tenor. </a:t>
            </a:r>
            <a:r>
              <a:rPr lang="en-GB" sz="1600" dirty="0">
                <a:latin typeface="+mj-lt"/>
              </a:rPr>
              <a:t>Res: Brigg</a:t>
            </a:r>
            <a:r>
              <a:rPr lang="en-GB" sz="1600" b="1" dirty="0">
                <a:latin typeface="+mj-lt"/>
              </a:rPr>
              <a:t>.</a:t>
            </a:r>
          </a:p>
          <a:p>
            <a:pPr marL="0" indent="0">
              <a:buNone/>
            </a:pPr>
            <a:r>
              <a:rPr lang="en-GB" sz="1600" dirty="0">
                <a:hlinkClick r:id="rId7"/>
              </a:rPr>
              <a:t>https://www.youtube.com/watch?v=5UfJ4o6_Gio</a:t>
            </a:r>
            <a:endParaRPr lang="en-GB" sz="1600" dirty="0">
              <a:latin typeface="+mj-lt"/>
            </a:endParaRPr>
          </a:p>
        </p:txBody>
      </p:sp>
      <p:sp>
        <p:nvSpPr>
          <p:cNvPr id="12" name="Content Placeholder 2">
            <a:extLst>
              <a:ext uri="{FF2B5EF4-FFF2-40B4-BE49-F238E27FC236}">
                <a16:creationId xmlns:a16="http://schemas.microsoft.com/office/drawing/2014/main" id="{FD24F0AE-4605-44C3-8445-CB171EC8CDD5}"/>
              </a:ext>
            </a:extLst>
          </p:cNvPr>
          <p:cNvSpPr txBox="1">
            <a:spLocks/>
          </p:cNvSpPr>
          <p:nvPr/>
        </p:nvSpPr>
        <p:spPr>
          <a:xfrm>
            <a:off x="290512" y="3679232"/>
            <a:ext cx="11206162" cy="88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Frederick Delius </a:t>
            </a:r>
            <a:r>
              <a:rPr lang="en-GB" sz="1600" dirty="0">
                <a:latin typeface="+mj-lt"/>
              </a:rPr>
              <a:t>(1862 – 1934)</a:t>
            </a:r>
            <a:r>
              <a:rPr lang="en-GB" sz="1600" b="1" dirty="0">
                <a:latin typeface="+mj-lt"/>
              </a:rPr>
              <a:t>: Brigg Fair, An English Rhapsody </a:t>
            </a:r>
            <a:r>
              <a:rPr lang="en-GB" sz="1600" dirty="0">
                <a:latin typeface="+mj-lt"/>
              </a:rPr>
              <a:t>(1907)</a:t>
            </a:r>
            <a:endParaRPr lang="en-GB" sz="1600" b="1" dirty="0">
              <a:latin typeface="+mj-lt"/>
            </a:endParaRPr>
          </a:p>
          <a:p>
            <a:pPr marL="0" indent="0">
              <a:buNone/>
            </a:pPr>
            <a:r>
              <a:rPr lang="en-GB" sz="1600" dirty="0">
                <a:hlinkClick r:id="rId8"/>
              </a:rPr>
              <a:t>https://www.youtube.com/watch?v=Z_JUKXwHZz4</a:t>
            </a:r>
            <a:endParaRPr lang="en-GB" sz="1600" dirty="0">
              <a:latin typeface="+mj-lt"/>
            </a:endParaRPr>
          </a:p>
        </p:txBody>
      </p:sp>
      <p:sp>
        <p:nvSpPr>
          <p:cNvPr id="13" name="Content Placeholder 2">
            <a:extLst>
              <a:ext uri="{FF2B5EF4-FFF2-40B4-BE49-F238E27FC236}">
                <a16:creationId xmlns:a16="http://schemas.microsoft.com/office/drawing/2014/main" id="{C634BADC-C912-4B3F-8CF2-EDBE3EA7423A}"/>
              </a:ext>
            </a:extLst>
          </p:cNvPr>
          <p:cNvSpPr txBox="1">
            <a:spLocks/>
          </p:cNvSpPr>
          <p:nvPr/>
        </p:nvSpPr>
        <p:spPr>
          <a:xfrm>
            <a:off x="359569" y="4568232"/>
            <a:ext cx="4869656" cy="88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Gustav Holst</a:t>
            </a:r>
            <a:r>
              <a:rPr lang="en-GB" sz="1600" dirty="0">
                <a:latin typeface="+mj-lt"/>
              </a:rPr>
              <a:t>(1874 – 1934)</a:t>
            </a:r>
            <a:r>
              <a:rPr lang="en-GB" sz="1600" b="1" dirty="0">
                <a:latin typeface="+mj-lt"/>
              </a:rPr>
              <a:t>: Somerset Rhapsody </a:t>
            </a:r>
            <a:r>
              <a:rPr lang="en-GB" sz="1600" dirty="0">
                <a:latin typeface="+mj-lt"/>
              </a:rPr>
              <a:t>(1907)</a:t>
            </a:r>
            <a:endParaRPr lang="en-GB" sz="1600" b="1" dirty="0">
              <a:latin typeface="+mj-lt"/>
            </a:endParaRPr>
          </a:p>
          <a:p>
            <a:pPr marL="0" indent="0">
              <a:buNone/>
            </a:pPr>
            <a:r>
              <a:rPr lang="en-GB" sz="1600" dirty="0">
                <a:hlinkClick r:id="rId9"/>
              </a:rPr>
              <a:t>https://www.youtube.com/watch?v=yuMu-6Sr_Ro</a:t>
            </a:r>
            <a:endParaRPr lang="en-GB" sz="1600" dirty="0">
              <a:latin typeface="+mj-lt"/>
            </a:endParaRPr>
          </a:p>
        </p:txBody>
      </p:sp>
      <p:sp>
        <p:nvSpPr>
          <p:cNvPr id="14" name="Content Placeholder 2">
            <a:extLst>
              <a:ext uri="{FF2B5EF4-FFF2-40B4-BE49-F238E27FC236}">
                <a16:creationId xmlns:a16="http://schemas.microsoft.com/office/drawing/2014/main" id="{414F40CD-28E9-42F5-9448-84A91D416389}"/>
              </a:ext>
            </a:extLst>
          </p:cNvPr>
          <p:cNvSpPr txBox="1">
            <a:spLocks/>
          </p:cNvSpPr>
          <p:nvPr/>
        </p:nvSpPr>
        <p:spPr>
          <a:xfrm>
            <a:off x="309562" y="5471519"/>
            <a:ext cx="11306176" cy="1343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Benjamin Britten </a:t>
            </a:r>
            <a:r>
              <a:rPr lang="en-GB" sz="1600" dirty="0">
                <a:latin typeface="+mj-lt"/>
              </a:rPr>
              <a:t>(1913 - 1976</a:t>
            </a:r>
            <a:r>
              <a:rPr lang="en-GB" sz="1600">
                <a:latin typeface="+mj-lt"/>
              </a:rPr>
              <a:t>)</a:t>
            </a:r>
            <a:r>
              <a:rPr lang="en-GB" sz="1600" b="1">
                <a:latin typeface="+mj-lt"/>
              </a:rPr>
              <a:t>: </a:t>
            </a:r>
            <a:r>
              <a:rPr lang="en-GB" sz="1800">
                <a:solidFill>
                  <a:srgbClr val="000000"/>
                </a:solidFill>
                <a:effectLst/>
                <a:latin typeface="Calibri" panose="020F0502020204030204" pitchFamily="34" charset="0"/>
                <a:ea typeface="Times New Roman" panose="02020603050405020304" pitchFamily="18" charset="0"/>
              </a:rPr>
              <a:t>Folk </a:t>
            </a:r>
            <a:r>
              <a:rPr lang="en-GB" sz="1800" dirty="0">
                <a:solidFill>
                  <a:srgbClr val="000000"/>
                </a:solidFill>
                <a:effectLst/>
                <a:latin typeface="Calibri" panose="020F0502020204030204" pitchFamily="34" charset="0"/>
                <a:ea typeface="Times New Roman" panose="02020603050405020304" pitchFamily="18" charset="0"/>
              </a:rPr>
              <a:t>Song Arrangements </a:t>
            </a:r>
            <a:endParaRPr lang="en-GB" sz="1600" b="1" dirty="0">
              <a:latin typeface="+mj-lt"/>
            </a:endParaRPr>
          </a:p>
          <a:p>
            <a:pPr marL="0" indent="0">
              <a:buNone/>
            </a:pPr>
            <a:r>
              <a:rPr lang="en-GB" sz="1600" dirty="0">
                <a:hlinkClick r:id="rId10"/>
              </a:rPr>
              <a:t>https://www.youtube.com/watch?v=J25M5K1Hh_0</a:t>
            </a:r>
            <a:endParaRPr lang="en-GB" sz="1600" dirty="0">
              <a:hlinkClick r:id="rId11"/>
            </a:endParaRPr>
          </a:p>
          <a:p>
            <a:pPr marL="0" indent="0">
              <a:buNone/>
            </a:pPr>
            <a:r>
              <a:rPr lang="en-GB" sz="1600" dirty="0">
                <a:hlinkClick r:id="rId11"/>
              </a:rPr>
              <a:t>https://www.youtube.com/watch?v=-kojeM7YmOY</a:t>
            </a:r>
            <a:endParaRPr lang="en-GB" sz="1600" dirty="0"/>
          </a:p>
          <a:p>
            <a:pPr marL="0" indent="0">
              <a:buNone/>
            </a:pPr>
            <a:endParaRPr lang="en-GB" sz="1600" dirty="0">
              <a:latin typeface="+mj-lt"/>
            </a:endParaRPr>
          </a:p>
        </p:txBody>
      </p:sp>
    </p:spTree>
    <p:extLst>
      <p:ext uri="{BB962C8B-B14F-4D97-AF65-F5344CB8AC3E}">
        <p14:creationId xmlns:p14="http://schemas.microsoft.com/office/powerpoint/2010/main" val="59314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4D81-CD8B-BC15-BAC7-985BF360DB9D}"/>
              </a:ext>
            </a:extLst>
          </p:cNvPr>
          <p:cNvSpPr>
            <a:spLocks noGrp="1"/>
          </p:cNvSpPr>
          <p:nvPr>
            <p:ph type="title"/>
          </p:nvPr>
        </p:nvSpPr>
        <p:spPr/>
        <p:txBody>
          <a:bodyPr/>
          <a:lstStyle/>
          <a:p>
            <a:endParaRPr lang="en-GB"/>
          </a:p>
        </p:txBody>
      </p:sp>
      <p:pic>
        <p:nvPicPr>
          <p:cNvPr id="5" name="Content Placeholder 4" descr="Graphical user interface&#10;&#10;Description automatically generated with medium confidence">
            <a:extLst>
              <a:ext uri="{FF2B5EF4-FFF2-40B4-BE49-F238E27FC236}">
                <a16:creationId xmlns:a16="http://schemas.microsoft.com/office/drawing/2014/main" id="{62550379-0A48-3917-B794-38A2FA4D1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68160" cy="6858000"/>
          </a:xfrm>
        </p:spPr>
      </p:pic>
    </p:spTree>
    <p:extLst>
      <p:ext uri="{BB962C8B-B14F-4D97-AF65-F5344CB8AC3E}">
        <p14:creationId xmlns:p14="http://schemas.microsoft.com/office/powerpoint/2010/main" val="271696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454920" y="169450"/>
            <a:ext cx="143597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Introduction</a:t>
            </a:r>
          </a:p>
        </p:txBody>
      </p:sp>
      <p:pic>
        <p:nvPicPr>
          <p:cNvPr id="2" name="Picture 1">
            <a:extLst>
              <a:ext uri="{FF2B5EF4-FFF2-40B4-BE49-F238E27FC236}">
                <a16:creationId xmlns:a16="http://schemas.microsoft.com/office/drawing/2014/main" id="{D93DABBB-7BF6-490C-A07C-9CE8E7484CE1}"/>
              </a:ext>
            </a:extLst>
          </p:cNvPr>
          <p:cNvPicPr>
            <a:picLocks noChangeAspect="1"/>
          </p:cNvPicPr>
          <p:nvPr/>
        </p:nvPicPr>
        <p:blipFill rotWithShape="1">
          <a:blip r:embed="rId2"/>
          <a:srcRect l="29641" t="76754" r="51561" b="10229"/>
          <a:stretch/>
        </p:blipFill>
        <p:spPr>
          <a:xfrm>
            <a:off x="2672653" y="1503376"/>
            <a:ext cx="5533934" cy="2154502"/>
          </a:xfrm>
          <a:prstGeom prst="rect">
            <a:avLst/>
          </a:prstGeom>
        </p:spPr>
      </p:pic>
      <p:sp>
        <p:nvSpPr>
          <p:cNvPr id="12" name="Content Placeholder 2">
            <a:extLst>
              <a:ext uri="{FF2B5EF4-FFF2-40B4-BE49-F238E27FC236}">
                <a16:creationId xmlns:a16="http://schemas.microsoft.com/office/drawing/2014/main" id="{3E81022A-C941-4700-87C1-C6599A188301}"/>
              </a:ext>
            </a:extLst>
          </p:cNvPr>
          <p:cNvSpPr txBox="1">
            <a:spLocks/>
          </p:cNvSpPr>
          <p:nvPr/>
        </p:nvSpPr>
        <p:spPr>
          <a:xfrm>
            <a:off x="14030558" y="906469"/>
            <a:ext cx="1203666" cy="2897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 really. </a:t>
            </a:r>
          </a:p>
          <a:p>
            <a:pPr marL="0" indent="0">
              <a:buNone/>
            </a:pPr>
            <a:endParaRPr lang="en-GB" sz="1600" dirty="0">
              <a:latin typeface="+mj-lt"/>
            </a:endParaRPr>
          </a:p>
        </p:txBody>
      </p:sp>
      <p:sp>
        <p:nvSpPr>
          <p:cNvPr id="13" name="Content Placeholder 2">
            <a:extLst>
              <a:ext uri="{FF2B5EF4-FFF2-40B4-BE49-F238E27FC236}">
                <a16:creationId xmlns:a16="http://schemas.microsoft.com/office/drawing/2014/main" id="{C42CF074-E66E-45C7-9BCE-0E53D2D412DD}"/>
              </a:ext>
            </a:extLst>
          </p:cNvPr>
          <p:cNvSpPr txBox="1">
            <a:spLocks/>
          </p:cNvSpPr>
          <p:nvPr/>
        </p:nvSpPr>
        <p:spPr>
          <a:xfrm>
            <a:off x="14212894" y="1401234"/>
            <a:ext cx="1203667" cy="364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Why not?</a:t>
            </a:r>
          </a:p>
          <a:p>
            <a:pPr marL="0" indent="0">
              <a:buNone/>
            </a:pPr>
            <a:endParaRPr lang="en-GB" sz="1600" dirty="0">
              <a:latin typeface="+mj-lt"/>
            </a:endParaRPr>
          </a:p>
        </p:txBody>
      </p:sp>
      <p:sp>
        <p:nvSpPr>
          <p:cNvPr id="31" name="Content Placeholder 2">
            <a:extLst>
              <a:ext uri="{FF2B5EF4-FFF2-40B4-BE49-F238E27FC236}">
                <a16:creationId xmlns:a16="http://schemas.microsoft.com/office/drawing/2014/main" id="{04C91A29-9471-4E9C-920B-D5EBD40B8942}"/>
              </a:ext>
            </a:extLst>
          </p:cNvPr>
          <p:cNvSpPr txBox="1">
            <a:spLocks/>
          </p:cNvSpPr>
          <p:nvPr/>
        </p:nvSpPr>
        <p:spPr>
          <a:xfrm>
            <a:off x="561169" y="5912542"/>
            <a:ext cx="11660606" cy="350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pattern of bell ringing is so distant that is melds into 2 </a:t>
            </a:r>
            <a:r>
              <a:rPr lang="en-GB" sz="1600" b="1" dirty="0">
                <a:latin typeface="+mj-lt"/>
              </a:rPr>
              <a:t>alternating </a:t>
            </a:r>
            <a:r>
              <a:rPr lang="en-GB" sz="1600" dirty="0">
                <a:latin typeface="+mj-lt"/>
              </a:rPr>
              <a:t>clusters of sound. Church bells are </a:t>
            </a:r>
            <a:r>
              <a:rPr lang="en-GB" sz="1600" b="1" dirty="0">
                <a:latin typeface="+mj-lt"/>
              </a:rPr>
              <a:t>a central character </a:t>
            </a:r>
            <a:r>
              <a:rPr lang="en-GB" sz="1600" dirty="0">
                <a:latin typeface="+mj-lt"/>
              </a:rPr>
              <a:t>in the poem</a:t>
            </a:r>
          </a:p>
          <a:p>
            <a:pPr marL="0" indent="0">
              <a:buNone/>
            </a:pPr>
            <a:endParaRPr lang="en-GB" sz="1600" dirty="0">
              <a:latin typeface="+mj-lt"/>
            </a:endParaRPr>
          </a:p>
        </p:txBody>
      </p:sp>
      <p:sp>
        <p:nvSpPr>
          <p:cNvPr id="29" name="Content Placeholder 2">
            <a:extLst>
              <a:ext uri="{FF2B5EF4-FFF2-40B4-BE49-F238E27FC236}">
                <a16:creationId xmlns:a16="http://schemas.microsoft.com/office/drawing/2014/main" id="{F18EC0C9-25A3-4FFE-81AB-4723C24C0D29}"/>
              </a:ext>
            </a:extLst>
          </p:cNvPr>
          <p:cNvSpPr txBox="1">
            <a:spLocks/>
          </p:cNvSpPr>
          <p:nvPr/>
        </p:nvSpPr>
        <p:spPr>
          <a:xfrm>
            <a:off x="454920" y="558461"/>
            <a:ext cx="11334436" cy="510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chose to use COMBINATIONS of chords to imitate the overtones of bells, essentially creating piles of 3rds.  </a:t>
            </a:r>
          </a:p>
          <a:p>
            <a:pPr marL="0" indent="0">
              <a:buNone/>
            </a:pPr>
            <a:r>
              <a:rPr lang="en-GB" sz="1600" dirty="0">
                <a:latin typeface="+mj-lt"/>
              </a:rPr>
              <a:t>   </a:t>
            </a:r>
          </a:p>
          <a:p>
            <a:pPr marL="0" indent="0">
              <a:buNone/>
            </a:pPr>
            <a:endParaRPr lang="en-GB" sz="1600" dirty="0">
              <a:latin typeface="+mj-lt"/>
            </a:endParaRPr>
          </a:p>
          <a:p>
            <a:pPr marL="0" indent="0">
              <a:buNone/>
            </a:pPr>
            <a:endParaRPr lang="en-GB" sz="1600" dirty="0">
              <a:latin typeface="+mj-lt"/>
            </a:endParaRPr>
          </a:p>
        </p:txBody>
      </p:sp>
      <p:sp>
        <p:nvSpPr>
          <p:cNvPr id="33" name="Content Placeholder 2">
            <a:extLst>
              <a:ext uri="{FF2B5EF4-FFF2-40B4-BE49-F238E27FC236}">
                <a16:creationId xmlns:a16="http://schemas.microsoft.com/office/drawing/2014/main" id="{927DD481-AC04-4C49-B634-3D0C2D0C235F}"/>
              </a:ext>
            </a:extLst>
          </p:cNvPr>
          <p:cNvSpPr txBox="1">
            <a:spLocks/>
          </p:cNvSpPr>
          <p:nvPr/>
        </p:nvSpPr>
        <p:spPr>
          <a:xfrm>
            <a:off x="454920" y="1092936"/>
            <a:ext cx="11140776" cy="396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E min 7 chord can be viewed as E G B (E min) fused with G B D (G </a:t>
            </a:r>
            <a:r>
              <a:rPr lang="en-GB" sz="1600" dirty="0" err="1">
                <a:latin typeface="+mj-lt"/>
              </a:rPr>
              <a:t>maj</a:t>
            </a:r>
            <a:r>
              <a:rPr lang="en-GB" sz="1600" dirty="0">
                <a:latin typeface="+mj-lt"/>
              </a:rPr>
              <a:t>): the minor and its relative major combined.</a:t>
            </a:r>
          </a:p>
          <a:p>
            <a:pPr marL="0" indent="0">
              <a:buNone/>
            </a:pPr>
            <a:r>
              <a:rPr lang="en-GB" sz="1600" dirty="0">
                <a:latin typeface="+mj-lt"/>
              </a:rPr>
              <a:t>   </a:t>
            </a:r>
          </a:p>
          <a:p>
            <a:pPr marL="0" indent="0">
              <a:buNone/>
            </a:pPr>
            <a:endParaRPr lang="en-GB" sz="1600" dirty="0">
              <a:latin typeface="+mj-lt"/>
            </a:endParaRPr>
          </a:p>
          <a:p>
            <a:pPr marL="0" indent="0">
              <a:buNone/>
            </a:pPr>
            <a:endParaRPr lang="en-GB" sz="1600" dirty="0">
              <a:latin typeface="+mj-lt"/>
            </a:endParaRPr>
          </a:p>
        </p:txBody>
      </p:sp>
      <p:sp>
        <p:nvSpPr>
          <p:cNvPr id="35" name="Content Placeholder 2">
            <a:extLst>
              <a:ext uri="{FF2B5EF4-FFF2-40B4-BE49-F238E27FC236}">
                <a16:creationId xmlns:a16="http://schemas.microsoft.com/office/drawing/2014/main" id="{EF9747C2-3696-4FE5-BF90-5680ED6F8DE6}"/>
              </a:ext>
            </a:extLst>
          </p:cNvPr>
          <p:cNvSpPr txBox="1">
            <a:spLocks/>
          </p:cNvSpPr>
          <p:nvPr/>
        </p:nvSpPr>
        <p:spPr>
          <a:xfrm>
            <a:off x="538668" y="3615639"/>
            <a:ext cx="10860907" cy="390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A min 7 chord can be viewed as A C E (A min) fused with C E G (C </a:t>
            </a:r>
            <a:r>
              <a:rPr lang="en-GB" sz="1600" dirty="0" err="1">
                <a:latin typeface="+mj-lt"/>
              </a:rPr>
              <a:t>maj</a:t>
            </a:r>
            <a:r>
              <a:rPr lang="en-GB" sz="1600" dirty="0">
                <a:latin typeface="+mj-lt"/>
              </a:rPr>
              <a:t>): the minor and its relative major combined.</a:t>
            </a:r>
          </a:p>
          <a:p>
            <a:pPr marL="0" indent="0">
              <a:buNone/>
            </a:pPr>
            <a:endParaRPr lang="en-GB" sz="1600" dirty="0">
              <a:latin typeface="+mj-lt"/>
            </a:endParaRPr>
          </a:p>
          <a:p>
            <a:pPr marL="0" indent="0">
              <a:buNone/>
            </a:pPr>
            <a:endParaRPr lang="en-GB" sz="1600" dirty="0">
              <a:latin typeface="+mj-lt"/>
            </a:endParaRPr>
          </a:p>
        </p:txBody>
      </p:sp>
      <p:sp>
        <p:nvSpPr>
          <p:cNvPr id="43" name="Content Placeholder 2">
            <a:extLst>
              <a:ext uri="{FF2B5EF4-FFF2-40B4-BE49-F238E27FC236}">
                <a16:creationId xmlns:a16="http://schemas.microsoft.com/office/drawing/2014/main" id="{67DBBD35-07AD-4290-BA3E-53A25E5942F0}"/>
              </a:ext>
            </a:extLst>
          </p:cNvPr>
          <p:cNvSpPr txBox="1">
            <a:spLocks/>
          </p:cNvSpPr>
          <p:nvPr/>
        </p:nvSpPr>
        <p:spPr>
          <a:xfrm>
            <a:off x="561169" y="5354624"/>
            <a:ext cx="11034527" cy="491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Thus, V.W. uses COMBINED chords to imitate bells ringing. They are polychords (famously used by Stravinsky) </a:t>
            </a:r>
          </a:p>
          <a:p>
            <a:pPr marL="0" indent="0">
              <a:buNone/>
            </a:pPr>
            <a:r>
              <a:rPr lang="en-GB" sz="1600" dirty="0">
                <a:latin typeface="+mj-lt"/>
              </a:rPr>
              <a:t>   </a:t>
            </a:r>
          </a:p>
          <a:p>
            <a:pPr marL="0" indent="0">
              <a:buNone/>
            </a:pPr>
            <a:endParaRPr lang="en-GB" sz="1600" dirty="0">
              <a:latin typeface="+mj-lt"/>
            </a:endParaRPr>
          </a:p>
          <a:p>
            <a:pPr marL="0" indent="0">
              <a:buNone/>
            </a:pPr>
            <a:endParaRPr lang="en-GB" sz="1600" dirty="0">
              <a:latin typeface="+mj-lt"/>
            </a:endParaRPr>
          </a:p>
        </p:txBody>
      </p:sp>
      <p:sp>
        <p:nvSpPr>
          <p:cNvPr id="44" name="Content Placeholder 2">
            <a:extLst>
              <a:ext uri="{FF2B5EF4-FFF2-40B4-BE49-F238E27FC236}">
                <a16:creationId xmlns:a16="http://schemas.microsoft.com/office/drawing/2014/main" id="{B7B6BD9A-9277-444F-AC45-DE320CFA9FF6}"/>
              </a:ext>
            </a:extLst>
          </p:cNvPr>
          <p:cNvSpPr txBox="1">
            <a:spLocks/>
          </p:cNvSpPr>
          <p:nvPr/>
        </p:nvSpPr>
        <p:spPr>
          <a:xfrm>
            <a:off x="538668" y="4277373"/>
            <a:ext cx="8807739" cy="390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chords overlap each other because they are sustained, resulting in stacked 3rds: A C E G B D  </a:t>
            </a:r>
          </a:p>
          <a:p>
            <a:pPr marL="0" indent="0">
              <a:buNone/>
            </a:pPr>
            <a:endParaRPr lang="en-GB" sz="1600" dirty="0">
              <a:latin typeface="+mj-lt"/>
            </a:endParaRPr>
          </a:p>
          <a:p>
            <a:pPr marL="0" indent="0">
              <a:buNone/>
            </a:pPr>
            <a:endParaRPr lang="en-GB" sz="1600" dirty="0">
              <a:latin typeface="+mj-lt"/>
            </a:endParaRPr>
          </a:p>
        </p:txBody>
      </p:sp>
      <p:sp>
        <p:nvSpPr>
          <p:cNvPr id="45" name="Content Placeholder 2">
            <a:extLst>
              <a:ext uri="{FF2B5EF4-FFF2-40B4-BE49-F238E27FC236}">
                <a16:creationId xmlns:a16="http://schemas.microsoft.com/office/drawing/2014/main" id="{47F5C9C3-5E23-4FAA-95D6-2EDFA79BCC0F}"/>
              </a:ext>
            </a:extLst>
          </p:cNvPr>
          <p:cNvSpPr txBox="1">
            <a:spLocks/>
          </p:cNvSpPr>
          <p:nvPr/>
        </p:nvSpPr>
        <p:spPr>
          <a:xfrm>
            <a:off x="2267398" y="4856836"/>
            <a:ext cx="8807739" cy="390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Therefore, A C E G B D can be summarised as a fusion of A min, C </a:t>
            </a:r>
            <a:r>
              <a:rPr lang="en-GB" sz="1600" dirty="0" err="1">
                <a:latin typeface="+mj-lt"/>
              </a:rPr>
              <a:t>maj</a:t>
            </a:r>
            <a:r>
              <a:rPr lang="en-GB" sz="1600" dirty="0">
                <a:latin typeface="+mj-lt"/>
              </a:rPr>
              <a:t>, E min, and G </a:t>
            </a:r>
            <a:r>
              <a:rPr lang="en-GB" sz="1600" dirty="0" err="1">
                <a:latin typeface="+mj-lt"/>
              </a:rPr>
              <a:t>maj.</a:t>
            </a:r>
            <a:r>
              <a:rPr lang="en-GB" sz="1600" dirty="0">
                <a:latin typeface="+mj-lt"/>
              </a:rPr>
              <a:t> </a:t>
            </a:r>
          </a:p>
        </p:txBody>
      </p:sp>
    </p:spTree>
    <p:extLst>
      <p:ext uri="{BB962C8B-B14F-4D97-AF65-F5344CB8AC3E}">
        <p14:creationId xmlns:p14="http://schemas.microsoft.com/office/powerpoint/2010/main" val="245503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175660" y="126226"/>
            <a:ext cx="11840680" cy="5834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Introduction </a:t>
            </a:r>
            <a:r>
              <a:rPr lang="en-GB" sz="1600" dirty="0">
                <a:latin typeface="+mj-lt"/>
              </a:rPr>
              <a:t>Bars 5 - 9: The range of harmonic colour is expanded, akin to more bells ringing/more overtones pervading the landscape.  The rate of harmonic change increases, as does the variety of rhythms</a:t>
            </a:r>
          </a:p>
          <a:p>
            <a:pPr marL="0" indent="0">
              <a:buNone/>
            </a:pPr>
            <a:endParaRPr lang="en-GB" sz="1600" b="1" dirty="0">
              <a:latin typeface="+mj-lt"/>
            </a:endParaRPr>
          </a:p>
        </p:txBody>
      </p:sp>
      <p:pic>
        <p:nvPicPr>
          <p:cNvPr id="2" name="Picture 1">
            <a:extLst>
              <a:ext uri="{FF2B5EF4-FFF2-40B4-BE49-F238E27FC236}">
                <a16:creationId xmlns:a16="http://schemas.microsoft.com/office/drawing/2014/main" id="{D93DABBB-7BF6-490C-A07C-9CE8E7484CE1}"/>
              </a:ext>
            </a:extLst>
          </p:cNvPr>
          <p:cNvPicPr>
            <a:picLocks noChangeAspect="1"/>
          </p:cNvPicPr>
          <p:nvPr/>
        </p:nvPicPr>
        <p:blipFill rotWithShape="1">
          <a:blip r:embed="rId3"/>
          <a:srcRect l="48412" t="28223" r="26120" b="10230"/>
          <a:stretch/>
        </p:blipFill>
        <p:spPr>
          <a:xfrm>
            <a:off x="3494509" y="821871"/>
            <a:ext cx="4425534" cy="6012845"/>
          </a:xfrm>
          <a:prstGeom prst="rect">
            <a:avLst/>
          </a:prstGeom>
        </p:spPr>
      </p:pic>
      <p:sp>
        <p:nvSpPr>
          <p:cNvPr id="36" name="Content Placeholder 2">
            <a:extLst>
              <a:ext uri="{FF2B5EF4-FFF2-40B4-BE49-F238E27FC236}">
                <a16:creationId xmlns:a16="http://schemas.microsoft.com/office/drawing/2014/main" id="{C35EF802-1EF3-4879-9A8C-CF521CCD14A6}"/>
              </a:ext>
            </a:extLst>
          </p:cNvPr>
          <p:cNvSpPr txBox="1">
            <a:spLocks/>
          </p:cNvSpPr>
          <p:nvPr/>
        </p:nvSpPr>
        <p:spPr>
          <a:xfrm>
            <a:off x="1474302" y="994916"/>
            <a:ext cx="1960279" cy="747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6 piano: D F A C (D min / F </a:t>
            </a:r>
            <a:r>
              <a:rPr lang="en-GB" sz="1600" dirty="0" err="1">
                <a:latin typeface="+mj-lt"/>
              </a:rPr>
              <a:t>maj.</a:t>
            </a:r>
            <a:r>
              <a:rPr lang="en-GB" sz="1600" dirty="0">
                <a:latin typeface="+mj-lt"/>
              </a:rPr>
              <a:t>)</a:t>
            </a:r>
          </a:p>
        </p:txBody>
      </p:sp>
      <p:sp>
        <p:nvSpPr>
          <p:cNvPr id="37" name="Content Placeholder 2">
            <a:extLst>
              <a:ext uri="{FF2B5EF4-FFF2-40B4-BE49-F238E27FC236}">
                <a16:creationId xmlns:a16="http://schemas.microsoft.com/office/drawing/2014/main" id="{1E99DBA5-013D-47D9-9BCC-4D04E707E698}"/>
              </a:ext>
            </a:extLst>
          </p:cNvPr>
          <p:cNvSpPr txBox="1">
            <a:spLocks/>
          </p:cNvSpPr>
          <p:nvPr/>
        </p:nvSpPr>
        <p:spPr>
          <a:xfrm>
            <a:off x="-22114" y="3523465"/>
            <a:ext cx="1960279" cy="507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9 piano: B D F# A (Bm/ D)</a:t>
            </a:r>
          </a:p>
        </p:txBody>
      </p:sp>
      <p:sp>
        <p:nvSpPr>
          <p:cNvPr id="38" name="Content Placeholder 2">
            <a:extLst>
              <a:ext uri="{FF2B5EF4-FFF2-40B4-BE49-F238E27FC236}">
                <a16:creationId xmlns:a16="http://schemas.microsoft.com/office/drawing/2014/main" id="{EC48290C-8146-4469-964C-BB1F4693B1FE}"/>
              </a:ext>
            </a:extLst>
          </p:cNvPr>
          <p:cNvSpPr txBox="1">
            <a:spLocks/>
          </p:cNvSpPr>
          <p:nvPr/>
        </p:nvSpPr>
        <p:spPr>
          <a:xfrm>
            <a:off x="8114070" y="1106609"/>
            <a:ext cx="3907951" cy="7134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At bar 9: the rhythmic pattern changes again:</a:t>
            </a:r>
          </a:p>
          <a:p>
            <a:pPr marL="0" indent="0">
              <a:buNone/>
            </a:pPr>
            <a:r>
              <a:rPr lang="en-GB" sz="1600" dirty="0">
                <a:latin typeface="+mj-lt"/>
              </a:rPr>
              <a:t>Now the strings are short – long – short.</a:t>
            </a:r>
          </a:p>
        </p:txBody>
      </p:sp>
      <p:sp>
        <p:nvSpPr>
          <p:cNvPr id="10" name="Content Placeholder 2">
            <a:extLst>
              <a:ext uri="{FF2B5EF4-FFF2-40B4-BE49-F238E27FC236}">
                <a16:creationId xmlns:a16="http://schemas.microsoft.com/office/drawing/2014/main" id="{6F568ADF-47A5-41B0-8BCF-F33090730318}"/>
              </a:ext>
            </a:extLst>
          </p:cNvPr>
          <p:cNvSpPr txBox="1">
            <a:spLocks/>
          </p:cNvSpPr>
          <p:nvPr/>
        </p:nvSpPr>
        <p:spPr>
          <a:xfrm>
            <a:off x="8807156" y="1838746"/>
            <a:ext cx="3215544" cy="1762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piano has adopted the rhythm of the strings from bar 5.                               This isn’t a simple echo. It represents the increasing number of bell-ringing patterns in the landscape (more bells/churches joining in on Sunday morning).</a:t>
            </a:r>
          </a:p>
        </p:txBody>
      </p:sp>
      <p:cxnSp>
        <p:nvCxnSpPr>
          <p:cNvPr id="11" name="Straight Arrow Connector 10">
            <a:extLst>
              <a:ext uri="{FF2B5EF4-FFF2-40B4-BE49-F238E27FC236}">
                <a16:creationId xmlns:a16="http://schemas.microsoft.com/office/drawing/2014/main" id="{F7A2C34F-F7FD-4556-9167-50F3B6060818}"/>
              </a:ext>
            </a:extLst>
          </p:cNvPr>
          <p:cNvCxnSpPr>
            <a:cxnSpLocks/>
          </p:cNvCxnSpPr>
          <p:nvPr/>
        </p:nvCxnSpPr>
        <p:spPr>
          <a:xfrm>
            <a:off x="2897856" y="1336119"/>
            <a:ext cx="1867309" cy="30820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DA0FD8E5-B2EE-4C16-ABBA-805A08C31B5D}"/>
              </a:ext>
            </a:extLst>
          </p:cNvPr>
          <p:cNvCxnSpPr>
            <a:cxnSpLocks/>
          </p:cNvCxnSpPr>
          <p:nvPr/>
        </p:nvCxnSpPr>
        <p:spPr>
          <a:xfrm>
            <a:off x="1474302" y="3828293"/>
            <a:ext cx="6081530" cy="12851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ACF2A5BC-5B93-4E46-AC27-BE75D012818F}"/>
              </a:ext>
            </a:extLst>
          </p:cNvPr>
          <p:cNvCxnSpPr>
            <a:cxnSpLocks/>
          </p:cNvCxnSpPr>
          <p:nvPr/>
        </p:nvCxnSpPr>
        <p:spPr>
          <a:xfrm flipH="1">
            <a:off x="7426836" y="1438336"/>
            <a:ext cx="771455" cy="2920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C179BAC-9840-4B9C-B1E3-6135FBC30F4D}"/>
              </a:ext>
            </a:extLst>
          </p:cNvPr>
          <p:cNvCxnSpPr>
            <a:cxnSpLocks/>
          </p:cNvCxnSpPr>
          <p:nvPr/>
        </p:nvCxnSpPr>
        <p:spPr>
          <a:xfrm flipH="1">
            <a:off x="7555832" y="2260129"/>
            <a:ext cx="1252002" cy="19335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659CD611-1937-4499-9CBE-24F091D61836}"/>
              </a:ext>
            </a:extLst>
          </p:cNvPr>
          <p:cNvCxnSpPr>
            <a:cxnSpLocks/>
          </p:cNvCxnSpPr>
          <p:nvPr/>
        </p:nvCxnSpPr>
        <p:spPr>
          <a:xfrm flipH="1" flipV="1">
            <a:off x="3824686" y="1336119"/>
            <a:ext cx="4983148" cy="9240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Content Placeholder 2">
            <a:extLst>
              <a:ext uri="{FF2B5EF4-FFF2-40B4-BE49-F238E27FC236}">
                <a16:creationId xmlns:a16="http://schemas.microsoft.com/office/drawing/2014/main" id="{2B165CE0-9D4E-4F8B-A12B-349F84416FE1}"/>
              </a:ext>
            </a:extLst>
          </p:cNvPr>
          <p:cNvSpPr txBox="1">
            <a:spLocks/>
          </p:cNvSpPr>
          <p:nvPr/>
        </p:nvSpPr>
        <p:spPr>
          <a:xfrm>
            <a:off x="379702" y="1630394"/>
            <a:ext cx="3146658" cy="1604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Is this new chord related to the previous polychord A C E G?</a:t>
            </a:r>
          </a:p>
          <a:p>
            <a:pPr marL="0" indent="0">
              <a:buNone/>
            </a:pPr>
            <a:r>
              <a:rPr lang="en-GB" sz="1600" dirty="0">
                <a:latin typeface="+mj-lt"/>
              </a:rPr>
              <a:t>Yes, if you view it as a downward extension of the 3rds pile…</a:t>
            </a:r>
          </a:p>
          <a:p>
            <a:pPr marL="0" indent="0">
              <a:buNone/>
            </a:pPr>
            <a:r>
              <a:rPr lang="en-GB" sz="1600" u="sng" dirty="0">
                <a:latin typeface="+mj-lt"/>
              </a:rPr>
              <a:t>D F A C </a:t>
            </a:r>
            <a:r>
              <a:rPr lang="en-GB" sz="1600" dirty="0">
                <a:latin typeface="+mj-lt"/>
              </a:rPr>
              <a:t>E G</a:t>
            </a:r>
          </a:p>
        </p:txBody>
      </p:sp>
      <p:sp>
        <p:nvSpPr>
          <p:cNvPr id="31" name="Content Placeholder 2">
            <a:extLst>
              <a:ext uri="{FF2B5EF4-FFF2-40B4-BE49-F238E27FC236}">
                <a16:creationId xmlns:a16="http://schemas.microsoft.com/office/drawing/2014/main" id="{9C82A4AE-6368-4B8A-91D3-5E348D302729}"/>
              </a:ext>
            </a:extLst>
          </p:cNvPr>
          <p:cNvSpPr txBox="1">
            <a:spLocks/>
          </p:cNvSpPr>
          <p:nvPr/>
        </p:nvSpPr>
        <p:spPr>
          <a:xfrm>
            <a:off x="0" y="4167400"/>
            <a:ext cx="3146658" cy="1773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Is this new chord related to the previous polychord? A C E G</a:t>
            </a:r>
          </a:p>
          <a:p>
            <a:pPr marL="0" indent="0">
              <a:buNone/>
            </a:pPr>
            <a:r>
              <a:rPr lang="en-GB" sz="1600" dirty="0">
                <a:latin typeface="+mj-lt"/>
              </a:rPr>
              <a:t>Yes, if you view it as a further downward extension of the 3rds pile…</a:t>
            </a:r>
          </a:p>
          <a:p>
            <a:pPr marL="0" indent="0">
              <a:buNone/>
            </a:pPr>
            <a:r>
              <a:rPr lang="en-GB" sz="1600" u="sng" dirty="0">
                <a:latin typeface="+mj-lt"/>
              </a:rPr>
              <a:t>B D F# A </a:t>
            </a:r>
            <a:r>
              <a:rPr lang="en-GB" sz="1600" dirty="0">
                <a:latin typeface="+mj-lt"/>
              </a:rPr>
              <a:t>C E G</a:t>
            </a:r>
          </a:p>
        </p:txBody>
      </p:sp>
      <p:sp>
        <p:nvSpPr>
          <p:cNvPr id="40" name="Content Placeholder 2">
            <a:extLst>
              <a:ext uri="{FF2B5EF4-FFF2-40B4-BE49-F238E27FC236}">
                <a16:creationId xmlns:a16="http://schemas.microsoft.com/office/drawing/2014/main" id="{ACCBBBB4-3330-402E-9298-FB731B85EA8F}"/>
              </a:ext>
            </a:extLst>
          </p:cNvPr>
          <p:cNvSpPr txBox="1">
            <a:spLocks/>
          </p:cNvSpPr>
          <p:nvPr/>
        </p:nvSpPr>
        <p:spPr>
          <a:xfrm>
            <a:off x="8118571" y="3523465"/>
            <a:ext cx="3903450" cy="2672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Therefore:</a:t>
            </a:r>
          </a:p>
          <a:p>
            <a:pPr marL="0" indent="0">
              <a:buNone/>
            </a:pPr>
            <a:r>
              <a:rPr lang="en-GB" sz="1600" dirty="0">
                <a:latin typeface="+mj-lt"/>
              </a:rPr>
              <a:t>V.W is using harmony and rhythm in ways that systematically imitate Sunday morning bell ringing.                                                         Bell ringing is entirely systematic, and new sounds/patterns are added to the landscape when nearby villages also begin to ring their bells.                                                                                               We can describe this process as ‘accumulation’ (adding to the existing sonorities/rhythms).</a:t>
            </a:r>
          </a:p>
        </p:txBody>
      </p:sp>
      <p:sp>
        <p:nvSpPr>
          <p:cNvPr id="41" name="Content Placeholder 2">
            <a:extLst>
              <a:ext uri="{FF2B5EF4-FFF2-40B4-BE49-F238E27FC236}">
                <a16:creationId xmlns:a16="http://schemas.microsoft.com/office/drawing/2014/main" id="{8D19105A-101D-4753-9505-9BB78603D937}"/>
              </a:ext>
            </a:extLst>
          </p:cNvPr>
          <p:cNvSpPr txBox="1">
            <a:spLocks/>
          </p:cNvSpPr>
          <p:nvPr/>
        </p:nvSpPr>
        <p:spPr>
          <a:xfrm>
            <a:off x="241903" y="5966707"/>
            <a:ext cx="2954279" cy="7650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Therefore: V.W is being </a:t>
            </a:r>
            <a:r>
              <a:rPr lang="en-GB" sz="1600" b="1" dirty="0">
                <a:latin typeface="+mj-lt"/>
              </a:rPr>
              <a:t>systematic</a:t>
            </a:r>
            <a:r>
              <a:rPr lang="en-GB" sz="1600" dirty="0">
                <a:latin typeface="+mj-lt"/>
              </a:rPr>
              <a:t> in his choice of chords/harmony (min/rel. </a:t>
            </a:r>
            <a:r>
              <a:rPr lang="en-GB" sz="1600" dirty="0" err="1">
                <a:latin typeface="+mj-lt"/>
              </a:rPr>
              <a:t>maj.</a:t>
            </a:r>
            <a:r>
              <a:rPr lang="en-GB" sz="1600" dirty="0">
                <a:latin typeface="+mj-lt"/>
              </a:rPr>
              <a:t> Polychords)</a:t>
            </a:r>
          </a:p>
        </p:txBody>
      </p:sp>
    </p:spTree>
    <p:extLst>
      <p:ext uri="{BB962C8B-B14F-4D97-AF65-F5344CB8AC3E}">
        <p14:creationId xmlns:p14="http://schemas.microsoft.com/office/powerpoint/2010/main" val="14459991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0850A164-FF97-475D-8493-181FAEE1A548}"/>
              </a:ext>
            </a:extLst>
          </p:cNvPr>
          <p:cNvSpPr txBox="1">
            <a:spLocks/>
          </p:cNvSpPr>
          <p:nvPr/>
        </p:nvSpPr>
        <p:spPr>
          <a:xfrm>
            <a:off x="2553528" y="202556"/>
            <a:ext cx="5682499" cy="3455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Important: </a:t>
            </a:r>
          </a:p>
          <a:p>
            <a:pPr marL="0" indent="0">
              <a:buNone/>
            </a:pPr>
            <a:r>
              <a:rPr lang="en-GB" sz="1600" dirty="0">
                <a:latin typeface="+mj-lt"/>
              </a:rPr>
              <a:t>Bell ringing is a </a:t>
            </a:r>
            <a:r>
              <a:rPr lang="en-GB" sz="1600" b="1" dirty="0">
                <a:latin typeface="+mj-lt"/>
              </a:rPr>
              <a:t>system of number patterns</a:t>
            </a:r>
            <a:r>
              <a:rPr lang="en-GB" sz="1600" dirty="0">
                <a:latin typeface="+mj-lt"/>
              </a:rPr>
              <a:t>. </a:t>
            </a:r>
          </a:p>
          <a:p>
            <a:pPr marL="0" indent="0">
              <a:buNone/>
            </a:pPr>
            <a:r>
              <a:rPr lang="en-GB" sz="1600" dirty="0">
                <a:hlinkClick r:id="rId2"/>
              </a:rPr>
              <a:t>https://www.youtube.com/watch?v=-8jBsE9sdnA</a:t>
            </a:r>
            <a:endParaRPr lang="en-GB" sz="1600" dirty="0"/>
          </a:p>
          <a:p>
            <a:pPr marL="0" indent="0">
              <a:buNone/>
            </a:pPr>
            <a:r>
              <a:rPr lang="en-GB" sz="1600" dirty="0">
                <a:hlinkClick r:id="rId3"/>
              </a:rPr>
              <a:t>https://www.youtube.com/watch?v=U8DeBlXCvZo</a:t>
            </a:r>
            <a:endParaRPr lang="en-GB" sz="1600" dirty="0">
              <a:latin typeface="+mj-lt"/>
            </a:endParaRPr>
          </a:p>
          <a:p>
            <a:pPr marL="0" indent="0">
              <a:buNone/>
            </a:pPr>
            <a:r>
              <a:rPr lang="en-GB" sz="1600" dirty="0">
                <a:latin typeface="+mj-lt"/>
              </a:rPr>
              <a:t>A long </a:t>
            </a:r>
            <a:r>
              <a:rPr lang="en-GB" sz="1600" b="1" dirty="0">
                <a:latin typeface="+mj-lt"/>
              </a:rPr>
              <a:t>combination of patterns </a:t>
            </a:r>
            <a:r>
              <a:rPr lang="en-GB" sz="1600" dirty="0">
                <a:latin typeface="+mj-lt"/>
              </a:rPr>
              <a:t>is called a Peal.</a:t>
            </a:r>
          </a:p>
          <a:p>
            <a:pPr marL="0" indent="0">
              <a:buNone/>
            </a:pPr>
            <a:r>
              <a:rPr lang="en-GB" sz="1600" dirty="0">
                <a:latin typeface="+mj-lt"/>
              </a:rPr>
              <a:t>A full Peal can last for several hours (before fulfilling its patterns)</a:t>
            </a:r>
          </a:p>
          <a:p>
            <a:pPr marL="0" indent="0">
              <a:buNone/>
            </a:pPr>
            <a:r>
              <a:rPr lang="en-GB" sz="1600" dirty="0">
                <a:latin typeface="+mj-lt"/>
              </a:rPr>
              <a:t>Church bells: are used to </a:t>
            </a:r>
            <a:r>
              <a:rPr lang="en-GB" sz="1600" b="1" dirty="0">
                <a:latin typeface="+mj-lt"/>
              </a:rPr>
              <a:t>call the faithful to attention/service</a:t>
            </a:r>
            <a:r>
              <a:rPr lang="en-GB" sz="1600" dirty="0">
                <a:latin typeface="+mj-lt"/>
              </a:rPr>
              <a:t>. </a:t>
            </a:r>
          </a:p>
          <a:p>
            <a:pPr marL="0" indent="0">
              <a:buNone/>
            </a:pPr>
            <a:r>
              <a:rPr lang="en-GB" sz="1600" dirty="0">
                <a:latin typeface="+mj-lt"/>
              </a:rPr>
              <a:t>This method is called ‘Change Ringing’.                                                     Change ringing (bells mounted on a wheel) is an </a:t>
            </a:r>
            <a:r>
              <a:rPr lang="en-GB" sz="1600" b="1" dirty="0">
                <a:latin typeface="+mj-lt"/>
              </a:rPr>
              <a:t>English </a:t>
            </a:r>
            <a:r>
              <a:rPr lang="en-GB" sz="1600" dirty="0">
                <a:latin typeface="+mj-lt"/>
              </a:rPr>
              <a:t>technique. </a:t>
            </a:r>
          </a:p>
          <a:p>
            <a:pPr marL="0" indent="0">
              <a:buNone/>
            </a:pPr>
            <a:r>
              <a:rPr lang="en-GB" sz="1600" dirty="0">
                <a:latin typeface="+mj-lt"/>
              </a:rPr>
              <a:t>It is a typical characteristic of English villages/towns/cities. </a:t>
            </a:r>
          </a:p>
          <a:p>
            <a:pPr marL="0" indent="0">
              <a:buNone/>
            </a:pPr>
            <a:endParaRPr lang="en-GB" sz="1600" dirty="0">
              <a:latin typeface="+mj-lt"/>
            </a:endParaRPr>
          </a:p>
        </p:txBody>
      </p:sp>
      <p:sp>
        <p:nvSpPr>
          <p:cNvPr id="9" name="Content Placeholder 2">
            <a:extLst>
              <a:ext uri="{FF2B5EF4-FFF2-40B4-BE49-F238E27FC236}">
                <a16:creationId xmlns:a16="http://schemas.microsoft.com/office/drawing/2014/main" id="{7D27A1CD-C4AB-44D1-BC66-5529B81C2E1E}"/>
              </a:ext>
            </a:extLst>
          </p:cNvPr>
          <p:cNvSpPr txBox="1">
            <a:spLocks/>
          </p:cNvSpPr>
          <p:nvPr/>
        </p:nvSpPr>
        <p:spPr>
          <a:xfrm>
            <a:off x="238125" y="3849747"/>
            <a:ext cx="11715750" cy="1419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 this sense, the sound of our church bells in the landscape is </a:t>
            </a:r>
            <a:r>
              <a:rPr lang="en-GB" sz="1600" b="1" dirty="0">
                <a:latin typeface="+mj-lt"/>
              </a:rPr>
              <a:t>a specifically English sound </a:t>
            </a:r>
            <a:r>
              <a:rPr lang="en-GB" sz="1600" dirty="0">
                <a:latin typeface="+mj-lt"/>
              </a:rPr>
              <a:t>(although it can now be found in many areas of the world that were ‘influenced’ by the British Empire). It is not commonly found in other European regions. </a:t>
            </a:r>
          </a:p>
          <a:p>
            <a:pPr marL="0" indent="0">
              <a:buNone/>
            </a:pPr>
            <a:r>
              <a:rPr lang="en-GB" sz="1600" dirty="0">
                <a:latin typeface="+mj-lt"/>
              </a:rPr>
              <a:t>It chimes (sorry) entirely with the search for an authentic English music, rooted in the past, shaped by local and national histories, and probably rung by several generations of local families. They embody local histories and identities (in the same way that a church building itself does) because these were (and are) places at the centre of community life.</a:t>
            </a:r>
          </a:p>
          <a:p>
            <a:pPr marL="0" indent="0">
              <a:buNone/>
            </a:pPr>
            <a:endParaRPr lang="en-GB" sz="1600" dirty="0">
              <a:latin typeface="+mj-lt"/>
            </a:endParaRPr>
          </a:p>
        </p:txBody>
      </p:sp>
      <p:sp>
        <p:nvSpPr>
          <p:cNvPr id="10" name="Content Placeholder 2">
            <a:extLst>
              <a:ext uri="{FF2B5EF4-FFF2-40B4-BE49-F238E27FC236}">
                <a16:creationId xmlns:a16="http://schemas.microsoft.com/office/drawing/2014/main" id="{A8354C72-2BCA-437C-BAB8-5EC73B74F4C8}"/>
              </a:ext>
            </a:extLst>
          </p:cNvPr>
          <p:cNvSpPr txBox="1">
            <a:spLocks/>
          </p:cNvSpPr>
          <p:nvPr/>
        </p:nvSpPr>
        <p:spPr>
          <a:xfrm>
            <a:off x="129837" y="5266771"/>
            <a:ext cx="11715750" cy="1638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following page is a map of the Bredon Hill area. </a:t>
            </a:r>
          </a:p>
          <a:p>
            <a:pPr marL="0" indent="0">
              <a:buNone/>
            </a:pPr>
            <a:r>
              <a:rPr lang="en-GB" sz="1600" dirty="0">
                <a:latin typeface="+mj-lt"/>
              </a:rPr>
              <a:t>The hill itself is surrounded by small villages. </a:t>
            </a:r>
          </a:p>
          <a:p>
            <a:pPr marL="0" indent="0">
              <a:buNone/>
            </a:pPr>
            <a:r>
              <a:rPr lang="en-GB" sz="1600" dirty="0">
                <a:latin typeface="+mj-lt"/>
              </a:rPr>
              <a:t>The adjacent map shows most (not all) of the surrounding village churches (many of them have bells).</a:t>
            </a:r>
          </a:p>
          <a:p>
            <a:pPr marL="0" indent="0">
              <a:buNone/>
            </a:pPr>
            <a:r>
              <a:rPr lang="en-GB" sz="1600" dirty="0">
                <a:latin typeface="+mj-lt"/>
              </a:rPr>
              <a:t>Imagine the sound of all those village church bells from the vantage point of Bredon Hill…that is the sound being evoked by V.W in this song.</a:t>
            </a:r>
          </a:p>
          <a:p>
            <a:pPr marL="0" indent="0">
              <a:buNone/>
            </a:pPr>
            <a:endParaRPr lang="en-GB" sz="1600" dirty="0">
              <a:latin typeface="+mj-lt"/>
            </a:endParaRPr>
          </a:p>
        </p:txBody>
      </p:sp>
      <p:pic>
        <p:nvPicPr>
          <p:cNvPr id="2050" name="Picture 2" descr="Bell Ringers' Bruises And Broken Bones: Capers And Crises In Campanology">
            <a:extLst>
              <a:ext uri="{FF2B5EF4-FFF2-40B4-BE49-F238E27FC236}">
                <a16:creationId xmlns:a16="http://schemas.microsoft.com/office/drawing/2014/main" id="{021A2974-DB4D-4455-9458-E14B7B9E3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37" y="202556"/>
            <a:ext cx="2423691" cy="3455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ief history of bell ringing | sparsholtbells">
            <a:extLst>
              <a:ext uri="{FF2B5EF4-FFF2-40B4-BE49-F238E27FC236}">
                <a16:creationId xmlns:a16="http://schemas.microsoft.com/office/drawing/2014/main" id="{CEE8ACF9-55AF-45E3-A9EB-81DC37405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2019" y="202556"/>
            <a:ext cx="3891693" cy="291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6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68AC3-14F2-48A3-B3BF-B39DACC7652E}"/>
              </a:ext>
            </a:extLst>
          </p:cNvPr>
          <p:cNvPicPr>
            <a:picLocks noChangeAspect="1"/>
          </p:cNvPicPr>
          <p:nvPr/>
        </p:nvPicPr>
        <p:blipFill rotWithShape="1">
          <a:blip r:embed="rId2"/>
          <a:srcRect l="32861" t="29815" r="35658" b="21214"/>
          <a:stretch/>
        </p:blipFill>
        <p:spPr>
          <a:xfrm>
            <a:off x="0" y="553452"/>
            <a:ext cx="5993597" cy="5242050"/>
          </a:xfrm>
          <a:prstGeom prst="rect">
            <a:avLst/>
          </a:prstGeom>
        </p:spPr>
      </p:pic>
      <p:pic>
        <p:nvPicPr>
          <p:cNvPr id="7" name="Picture 6">
            <a:extLst>
              <a:ext uri="{FF2B5EF4-FFF2-40B4-BE49-F238E27FC236}">
                <a16:creationId xmlns:a16="http://schemas.microsoft.com/office/drawing/2014/main" id="{A60454E3-3B6C-49B5-AD4C-EA281472E639}"/>
              </a:ext>
            </a:extLst>
          </p:cNvPr>
          <p:cNvPicPr>
            <a:picLocks noChangeAspect="1"/>
          </p:cNvPicPr>
          <p:nvPr/>
        </p:nvPicPr>
        <p:blipFill rotWithShape="1">
          <a:blip r:embed="rId3"/>
          <a:srcRect l="36217" t="30342" r="25099" b="12438"/>
          <a:stretch/>
        </p:blipFill>
        <p:spPr>
          <a:xfrm>
            <a:off x="5888677" y="553452"/>
            <a:ext cx="6303324" cy="5242050"/>
          </a:xfrm>
          <a:prstGeom prst="rect">
            <a:avLst/>
          </a:prstGeom>
        </p:spPr>
      </p:pic>
    </p:spTree>
    <p:extLst>
      <p:ext uri="{BB962C8B-B14F-4D97-AF65-F5344CB8AC3E}">
        <p14:creationId xmlns:p14="http://schemas.microsoft.com/office/powerpoint/2010/main" val="297093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41B4C-76F9-493B-AF87-BB33AF71F4B7}"/>
              </a:ext>
            </a:extLst>
          </p:cNvPr>
          <p:cNvPicPr>
            <a:picLocks noChangeAspect="1"/>
          </p:cNvPicPr>
          <p:nvPr/>
        </p:nvPicPr>
        <p:blipFill rotWithShape="1">
          <a:blip r:embed="rId2"/>
          <a:srcRect l="25187" t="20683" r="25448" b="20184"/>
          <a:stretch/>
        </p:blipFill>
        <p:spPr>
          <a:xfrm>
            <a:off x="1667724" y="1367955"/>
            <a:ext cx="7942997" cy="5349365"/>
          </a:xfrm>
          <a:prstGeom prst="rect">
            <a:avLst/>
          </a:prstGeom>
        </p:spPr>
      </p:pic>
      <p:sp>
        <p:nvSpPr>
          <p:cNvPr id="6" name="Content Placeholder 2">
            <a:extLst>
              <a:ext uri="{FF2B5EF4-FFF2-40B4-BE49-F238E27FC236}">
                <a16:creationId xmlns:a16="http://schemas.microsoft.com/office/drawing/2014/main" id="{DCF71101-58C0-41DC-9BB9-3A817B153170}"/>
              </a:ext>
            </a:extLst>
          </p:cNvPr>
          <p:cNvSpPr txBox="1">
            <a:spLocks/>
          </p:cNvSpPr>
          <p:nvPr/>
        </p:nvSpPr>
        <p:spPr>
          <a:xfrm>
            <a:off x="642923" y="719184"/>
            <a:ext cx="2202320" cy="1077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10: all parts land on D F A C changing the rhythmic momentum of the work.                                                                                                                                                                                                                                                   </a:t>
            </a:r>
          </a:p>
        </p:txBody>
      </p:sp>
      <p:cxnSp>
        <p:nvCxnSpPr>
          <p:cNvPr id="14" name="Straight Arrow Connector 13">
            <a:extLst>
              <a:ext uri="{FF2B5EF4-FFF2-40B4-BE49-F238E27FC236}">
                <a16:creationId xmlns:a16="http://schemas.microsoft.com/office/drawing/2014/main" id="{8C8B9332-C283-452C-A129-E1C3C23B0AB5}"/>
              </a:ext>
            </a:extLst>
          </p:cNvPr>
          <p:cNvCxnSpPr>
            <a:cxnSpLocks/>
          </p:cNvCxnSpPr>
          <p:nvPr/>
        </p:nvCxnSpPr>
        <p:spPr>
          <a:xfrm flipH="1">
            <a:off x="7971555" y="2736732"/>
            <a:ext cx="1706821" cy="19900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Content Placeholder 2">
            <a:extLst>
              <a:ext uri="{FF2B5EF4-FFF2-40B4-BE49-F238E27FC236}">
                <a16:creationId xmlns:a16="http://schemas.microsoft.com/office/drawing/2014/main" id="{9677E537-D52C-4FD7-9049-89ED7C6A444C}"/>
              </a:ext>
            </a:extLst>
          </p:cNvPr>
          <p:cNvSpPr txBox="1">
            <a:spLocks/>
          </p:cNvSpPr>
          <p:nvPr/>
        </p:nvSpPr>
        <p:spPr>
          <a:xfrm>
            <a:off x="9604201" y="1872447"/>
            <a:ext cx="2587799" cy="1568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Quicker Q figures are also bells. </a:t>
            </a:r>
          </a:p>
          <a:p>
            <a:pPr marL="0" indent="0">
              <a:buNone/>
            </a:pPr>
            <a:r>
              <a:rPr lang="en-GB" sz="1600" b="1" dirty="0">
                <a:latin typeface="+mj-lt"/>
              </a:rPr>
              <a:t>Notice: </a:t>
            </a:r>
            <a:r>
              <a:rPr lang="en-GB" sz="1600" dirty="0">
                <a:latin typeface="+mj-lt"/>
              </a:rPr>
              <a:t>parallel </a:t>
            </a:r>
            <a:r>
              <a:rPr lang="en-GB" sz="1600" dirty="0" err="1">
                <a:latin typeface="+mj-lt"/>
              </a:rPr>
              <a:t>mvt</a:t>
            </a:r>
            <a:r>
              <a:rPr lang="en-GB" sz="1600" dirty="0">
                <a:latin typeface="+mj-lt"/>
              </a:rPr>
              <a:t>. in 4ths. (</a:t>
            </a:r>
            <a:r>
              <a:rPr lang="en-GB" sz="1600" i="1" dirty="0">
                <a:latin typeface="+mj-lt"/>
              </a:rPr>
              <a:t>very</a:t>
            </a:r>
            <a:r>
              <a:rPr lang="en-GB" sz="1600" dirty="0">
                <a:latin typeface="+mj-lt"/>
              </a:rPr>
              <a:t> similar to </a:t>
            </a:r>
            <a:r>
              <a:rPr lang="en-GB" sz="1600" dirty="0" err="1">
                <a:latin typeface="+mj-lt"/>
              </a:rPr>
              <a:t>Pagodes</a:t>
            </a:r>
            <a:r>
              <a:rPr lang="en-GB" sz="1600" dirty="0">
                <a:latin typeface="+mj-lt"/>
              </a:rPr>
              <a:t> by Debussy).</a:t>
            </a:r>
          </a:p>
        </p:txBody>
      </p:sp>
      <p:sp>
        <p:nvSpPr>
          <p:cNvPr id="28" name="Content Placeholder 2">
            <a:extLst>
              <a:ext uri="{FF2B5EF4-FFF2-40B4-BE49-F238E27FC236}">
                <a16:creationId xmlns:a16="http://schemas.microsoft.com/office/drawing/2014/main" id="{43158646-E5DF-4908-A61D-F8095C112AD4}"/>
              </a:ext>
            </a:extLst>
          </p:cNvPr>
          <p:cNvSpPr txBox="1">
            <a:spLocks/>
          </p:cNvSpPr>
          <p:nvPr/>
        </p:nvSpPr>
        <p:spPr>
          <a:xfrm>
            <a:off x="9610721" y="3519348"/>
            <a:ext cx="2587799" cy="9480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Echo in deeper tessitura (again, demonstrating the influence of Debussy and Ravel)</a:t>
            </a:r>
          </a:p>
        </p:txBody>
      </p:sp>
      <p:cxnSp>
        <p:nvCxnSpPr>
          <p:cNvPr id="30" name="Straight Arrow Connector 29">
            <a:extLst>
              <a:ext uri="{FF2B5EF4-FFF2-40B4-BE49-F238E27FC236}">
                <a16:creationId xmlns:a16="http://schemas.microsoft.com/office/drawing/2014/main" id="{659C955D-D295-459F-82A4-5429C0DB8DB0}"/>
              </a:ext>
            </a:extLst>
          </p:cNvPr>
          <p:cNvCxnSpPr>
            <a:cxnSpLocks/>
          </p:cNvCxnSpPr>
          <p:nvPr/>
        </p:nvCxnSpPr>
        <p:spPr>
          <a:xfrm flipH="1">
            <a:off x="9115865" y="3796086"/>
            <a:ext cx="562511" cy="11322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Content Placeholder 2">
            <a:extLst>
              <a:ext uri="{FF2B5EF4-FFF2-40B4-BE49-F238E27FC236}">
                <a16:creationId xmlns:a16="http://schemas.microsoft.com/office/drawing/2014/main" id="{42D390CE-6BDF-47D6-8CDC-D6C6F29EBB27}"/>
              </a:ext>
            </a:extLst>
          </p:cNvPr>
          <p:cNvSpPr txBox="1">
            <a:spLocks/>
          </p:cNvSpPr>
          <p:nvPr/>
        </p:nvSpPr>
        <p:spPr>
          <a:xfrm>
            <a:off x="9601673" y="4701349"/>
            <a:ext cx="2587799" cy="1037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block polychords are concurrent across all instruments (piano/strings) in bars 16 and 17.</a:t>
            </a:r>
          </a:p>
        </p:txBody>
      </p:sp>
      <p:sp>
        <p:nvSpPr>
          <p:cNvPr id="18" name="Content Placeholder 2">
            <a:extLst>
              <a:ext uri="{FF2B5EF4-FFF2-40B4-BE49-F238E27FC236}">
                <a16:creationId xmlns:a16="http://schemas.microsoft.com/office/drawing/2014/main" id="{13C502CE-9E92-4529-9AEB-97F2702D8BF9}"/>
              </a:ext>
            </a:extLst>
          </p:cNvPr>
          <p:cNvSpPr txBox="1">
            <a:spLocks/>
          </p:cNvSpPr>
          <p:nvPr/>
        </p:nvSpPr>
        <p:spPr>
          <a:xfrm>
            <a:off x="3421434" y="719035"/>
            <a:ext cx="1859077" cy="761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Tone deeper:           Bar 12: C  Eft G </a:t>
            </a:r>
            <a:r>
              <a:rPr lang="en-GB" sz="1600" dirty="0" err="1">
                <a:latin typeface="+mj-lt"/>
              </a:rPr>
              <a:t>Bft</a:t>
            </a:r>
            <a:r>
              <a:rPr lang="en-GB" sz="1600" dirty="0">
                <a:latin typeface="+mj-lt"/>
              </a:rPr>
              <a:t> (Cm / E flat). </a:t>
            </a:r>
          </a:p>
        </p:txBody>
      </p:sp>
      <p:sp>
        <p:nvSpPr>
          <p:cNvPr id="19" name="Content Placeholder 2">
            <a:extLst>
              <a:ext uri="{FF2B5EF4-FFF2-40B4-BE49-F238E27FC236}">
                <a16:creationId xmlns:a16="http://schemas.microsoft.com/office/drawing/2014/main" id="{C8F36822-425E-4235-AD1E-6DAE06A08808}"/>
              </a:ext>
            </a:extLst>
          </p:cNvPr>
          <p:cNvSpPr txBox="1">
            <a:spLocks/>
          </p:cNvSpPr>
          <p:nvPr/>
        </p:nvSpPr>
        <p:spPr>
          <a:xfrm>
            <a:off x="6483143" y="949071"/>
            <a:ext cx="3832450" cy="529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15: The full combination of </a:t>
            </a:r>
            <a:r>
              <a:rPr lang="en-GB" sz="1600" dirty="0" err="1">
                <a:latin typeface="+mj-lt"/>
              </a:rPr>
              <a:t>Em</a:t>
            </a:r>
            <a:r>
              <a:rPr lang="en-GB" sz="1600" dirty="0">
                <a:latin typeface="+mj-lt"/>
              </a:rPr>
              <a:t>/G and Am/C, from the opening bars concurrently.                                                                                                                                                                                                                                                    </a:t>
            </a:r>
          </a:p>
        </p:txBody>
      </p:sp>
      <p:cxnSp>
        <p:nvCxnSpPr>
          <p:cNvPr id="17" name="Straight Arrow Connector 16">
            <a:extLst>
              <a:ext uri="{FF2B5EF4-FFF2-40B4-BE49-F238E27FC236}">
                <a16:creationId xmlns:a16="http://schemas.microsoft.com/office/drawing/2014/main" id="{52E27B8E-1AAC-6F12-576A-8F1789FB5632}"/>
              </a:ext>
            </a:extLst>
          </p:cNvPr>
          <p:cNvCxnSpPr>
            <a:cxnSpLocks/>
          </p:cNvCxnSpPr>
          <p:nvPr/>
        </p:nvCxnSpPr>
        <p:spPr>
          <a:xfrm>
            <a:off x="4094105" y="1403068"/>
            <a:ext cx="0" cy="3168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51CF2472-5AC5-9ECE-310F-BF3C0A770599}"/>
              </a:ext>
            </a:extLst>
          </p:cNvPr>
          <p:cNvCxnSpPr>
            <a:cxnSpLocks/>
          </p:cNvCxnSpPr>
          <p:nvPr/>
        </p:nvCxnSpPr>
        <p:spPr>
          <a:xfrm>
            <a:off x="1600069" y="1531869"/>
            <a:ext cx="1060901" cy="29355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84697317-D68A-E96D-1343-B015B5976F90}"/>
              </a:ext>
            </a:extLst>
          </p:cNvPr>
          <p:cNvCxnSpPr>
            <a:cxnSpLocks/>
          </p:cNvCxnSpPr>
          <p:nvPr/>
        </p:nvCxnSpPr>
        <p:spPr>
          <a:xfrm>
            <a:off x="1600069" y="1531869"/>
            <a:ext cx="926697" cy="7611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Content Placeholder 2">
            <a:extLst>
              <a:ext uri="{FF2B5EF4-FFF2-40B4-BE49-F238E27FC236}">
                <a16:creationId xmlns:a16="http://schemas.microsoft.com/office/drawing/2014/main" id="{EA71F952-36CE-77BA-D1AE-2B33FC9AA156}"/>
              </a:ext>
            </a:extLst>
          </p:cNvPr>
          <p:cNvSpPr txBox="1">
            <a:spLocks/>
          </p:cNvSpPr>
          <p:nvPr/>
        </p:nvSpPr>
        <p:spPr>
          <a:xfrm>
            <a:off x="19099" y="44695"/>
            <a:ext cx="7261446" cy="303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11: Triplet figure varies the rhythm of the 4 note descending bell motif from bar 9.                                                                                                                                                                                                                                            </a:t>
            </a:r>
          </a:p>
        </p:txBody>
      </p:sp>
      <p:cxnSp>
        <p:nvCxnSpPr>
          <p:cNvPr id="26" name="Straight Arrow Connector 25">
            <a:extLst>
              <a:ext uri="{FF2B5EF4-FFF2-40B4-BE49-F238E27FC236}">
                <a16:creationId xmlns:a16="http://schemas.microsoft.com/office/drawing/2014/main" id="{C28F2804-F060-D592-0F1A-C9E0DB9788F8}"/>
              </a:ext>
            </a:extLst>
          </p:cNvPr>
          <p:cNvCxnSpPr>
            <a:cxnSpLocks/>
          </p:cNvCxnSpPr>
          <p:nvPr/>
        </p:nvCxnSpPr>
        <p:spPr>
          <a:xfrm>
            <a:off x="3222665" y="419048"/>
            <a:ext cx="0" cy="1021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79EC9F-092B-175A-B95D-EBEC69556C4E}"/>
              </a:ext>
            </a:extLst>
          </p:cNvPr>
          <p:cNvCxnSpPr>
            <a:cxnSpLocks/>
          </p:cNvCxnSpPr>
          <p:nvPr/>
        </p:nvCxnSpPr>
        <p:spPr>
          <a:xfrm flipH="1">
            <a:off x="5252964" y="844952"/>
            <a:ext cx="700218" cy="868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2A61AC-8403-09E3-4F6B-977C27B32338}"/>
              </a:ext>
            </a:extLst>
          </p:cNvPr>
          <p:cNvCxnSpPr>
            <a:cxnSpLocks/>
          </p:cNvCxnSpPr>
          <p:nvPr/>
        </p:nvCxnSpPr>
        <p:spPr>
          <a:xfrm>
            <a:off x="6513215" y="1381440"/>
            <a:ext cx="0" cy="41180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1" name="Content Placeholder 2">
            <a:extLst>
              <a:ext uri="{FF2B5EF4-FFF2-40B4-BE49-F238E27FC236}">
                <a16:creationId xmlns:a16="http://schemas.microsoft.com/office/drawing/2014/main" id="{E67E55EB-6D85-9E71-1561-ABA7511E8E21}"/>
              </a:ext>
            </a:extLst>
          </p:cNvPr>
          <p:cNvSpPr txBox="1">
            <a:spLocks/>
          </p:cNvSpPr>
          <p:nvPr/>
        </p:nvSpPr>
        <p:spPr>
          <a:xfrm>
            <a:off x="4988602" y="355787"/>
            <a:ext cx="5139244" cy="470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is varied again (augmented) in bars 12 – 14, rhythmically syncopated, as an echoed sound might be (out of time).</a:t>
            </a:r>
          </a:p>
          <a:p>
            <a:pPr marL="0" indent="0">
              <a:buNone/>
            </a:pPr>
            <a:r>
              <a:rPr lang="en-GB" sz="1600" dirty="0">
                <a:latin typeface="+mj-lt"/>
              </a:rPr>
              <a:t>                                                                                                                                                                                                                                      </a:t>
            </a:r>
          </a:p>
        </p:txBody>
      </p:sp>
    </p:spTree>
    <p:extLst>
      <p:ext uri="{BB962C8B-B14F-4D97-AF65-F5344CB8AC3E}">
        <p14:creationId xmlns:p14="http://schemas.microsoft.com/office/powerpoint/2010/main" val="832376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2695</TotalTime>
  <Words>6599</Words>
  <Application>Microsoft Office PowerPoint</Application>
  <PresentationFormat>Widescreen</PresentationFormat>
  <Paragraphs>501</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Wider Listening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Keith</dc:creator>
  <cp:lastModifiedBy>Keith Ayling</cp:lastModifiedBy>
  <cp:revision>275</cp:revision>
  <dcterms:created xsi:type="dcterms:W3CDTF">2020-05-31T18:23:02Z</dcterms:created>
  <dcterms:modified xsi:type="dcterms:W3CDTF">2022-10-07T11:40:33Z</dcterms:modified>
</cp:coreProperties>
</file>