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03" r:id="rId3"/>
    <p:sldId id="327" r:id="rId4"/>
    <p:sldId id="304" r:id="rId5"/>
    <p:sldId id="305" r:id="rId6"/>
    <p:sldId id="318" r:id="rId7"/>
    <p:sldId id="307" r:id="rId8"/>
    <p:sldId id="319" r:id="rId9"/>
    <p:sldId id="308" r:id="rId10"/>
    <p:sldId id="314" r:id="rId11"/>
    <p:sldId id="309" r:id="rId12"/>
    <p:sldId id="310" r:id="rId13"/>
    <p:sldId id="311" r:id="rId14"/>
    <p:sldId id="328" r:id="rId15"/>
    <p:sldId id="312" r:id="rId16"/>
    <p:sldId id="320" r:id="rId17"/>
    <p:sldId id="313" r:id="rId18"/>
    <p:sldId id="315" r:id="rId19"/>
    <p:sldId id="316" r:id="rId20"/>
    <p:sldId id="317" r:id="rId21"/>
    <p:sldId id="321" r:id="rId22"/>
    <p:sldId id="322" r:id="rId23"/>
    <p:sldId id="323" r:id="rId24"/>
    <p:sldId id="324" r:id="rId25"/>
    <p:sldId id="325" r:id="rId26"/>
    <p:sldId id="326"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37" autoAdjust="0"/>
  </p:normalViewPr>
  <p:slideViewPr>
    <p:cSldViewPr snapToGrid="0">
      <p:cViewPr varScale="1">
        <p:scale>
          <a:sx n="104" d="100"/>
          <a:sy n="104" d="100"/>
        </p:scale>
        <p:origin x="13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7747-A23D-4264-9AD7-E6495DCA1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B4B59E-0BE4-41FE-94BC-3BBF154FA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7C65D1-9DFA-4088-BDE7-C47BBB877BE2}"/>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5F5BDDA2-86DF-4F93-97D3-9CC9E3114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40FFF7-23E4-4791-8495-0E00701A684A}"/>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3804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3139-A4DD-4E74-9C64-4A63CC39AC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1BFE24-4595-4C52-BA2C-FB220782E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FD740-C8A8-4EAE-A89E-4604413A76CE}"/>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8EF2E96B-85DD-4F70-B044-C44A5A56F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9AC9C-6404-4852-AEA8-FF560E3EE0B5}"/>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10887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B3179-9FE5-4FD2-9C56-827F39C2DC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C8EC88-86C9-451E-BB2D-C0FE0BBF4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739A2C-DEFA-4AC8-AF20-98DDF8EF5427}"/>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D12A493A-00AF-4BDC-8011-1CD6FC388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C997C-8732-45C9-B241-4E67C2F0747B}"/>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429253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555-8BC2-4080-AA9A-B1954B8592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2D8417-83DC-4DD9-BEFF-05453D0F1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4E2A0-CB12-4566-819B-8E44CF64BCB4}"/>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9DC4E90D-2C8A-4E46-A1DB-5BAFF1BA0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4F3D4-BF15-4CA7-9423-C1D026E6FBF3}"/>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333011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CB3-0DD8-4AB8-8D75-6916A2A74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DBD9F4-3AE8-449E-A6BB-73285BB5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84621-83B7-4B55-9799-AB77E3D4DB05}"/>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ADC819C3-1644-4BEE-BB9C-6CF4CCEC9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F7D70-5DBD-4682-9909-B55EC1EBC9EE}"/>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22401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2CF7-61D1-4FA1-A364-E47C340B4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60BC89-5E2A-447F-B12B-86865A6F3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EBC10C-F4CC-4575-821C-C24E477A2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CEBCCA-8B77-41A4-B844-450B9E60E08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BF58A8AE-816A-4ADB-82C5-76CB574FA1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FB0ECC-C952-4E2A-8616-BBF715744ACC}"/>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205292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554-0784-4BA5-AE87-AB23411C2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CE436C-19B5-4536-905B-A552F3B66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9BDBE-CB5F-47C7-99DD-FA414C6C6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60F83-3176-433F-9C28-5F38FB4AF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DB97B-D50F-44DD-BC90-33D7A3393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A73B06-9153-42DC-9E79-635D87ABEF30}"/>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8" name="Footer Placeholder 7">
            <a:extLst>
              <a:ext uri="{FF2B5EF4-FFF2-40B4-BE49-F238E27FC236}">
                <a16:creationId xmlns:a16="http://schemas.microsoft.com/office/drawing/2014/main" id="{0F7B62C7-076B-4687-B33A-F0A1A3123F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D4307C-2560-4631-B503-D1B5AE9E3A8F}"/>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175425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C997-6D85-4314-95DF-3D40936598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DCE5C0-2594-4271-8148-492265D4560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4" name="Footer Placeholder 3">
            <a:extLst>
              <a:ext uri="{FF2B5EF4-FFF2-40B4-BE49-F238E27FC236}">
                <a16:creationId xmlns:a16="http://schemas.microsoft.com/office/drawing/2014/main" id="{53A49F13-2E1D-4D40-B38F-4CB4A9F363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6765DB-E6D0-4586-AE15-09883D3A1FEC}"/>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83245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4274F-E6A0-4E77-B56D-F4CC70845E78}"/>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3" name="Footer Placeholder 2">
            <a:extLst>
              <a:ext uri="{FF2B5EF4-FFF2-40B4-BE49-F238E27FC236}">
                <a16:creationId xmlns:a16="http://schemas.microsoft.com/office/drawing/2014/main" id="{DFE065B7-FE70-4172-9FE2-7D4BE1C158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115831-8B4A-44DB-9D07-011E0F7B8326}"/>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48697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D4A4-FE95-42A2-A79D-31649E082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DDFA26-F2DA-43EE-AECE-7C640817B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A74C9E-2637-4D6B-8CA4-32F6FFE30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3E605-748F-493F-A62B-9FD9C0D1063E}"/>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DFD5EAF5-640C-422E-9D5A-3F6E24D5D1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C7618-6699-4291-B908-6CF6D917C08F}"/>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116692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A902-916D-4FAF-AF05-741D26BD9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07EA09-A8FF-4DFB-962B-45DCBF20F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E6B000-7943-48FD-B29D-D3AF78111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0AAE1-276A-4406-8151-5376F050C3B4}"/>
              </a:ext>
            </a:extLst>
          </p:cNvPr>
          <p:cNvSpPr>
            <a:spLocks noGrp="1"/>
          </p:cNvSpPr>
          <p:nvPr>
            <p:ph type="dt" sz="half" idx="10"/>
          </p:nvPr>
        </p:nvSpPr>
        <p:spPr/>
        <p:txBody>
          <a:bodyPr/>
          <a:lstStyle/>
          <a:p>
            <a:fld id="{380BB05A-33C5-47F4-83B9-D72216421611}" type="datetimeFigureOut">
              <a:rPr lang="en-GB" smtClean="0"/>
              <a:t>07/10/2022</a:t>
            </a:fld>
            <a:endParaRPr lang="en-GB"/>
          </a:p>
        </p:txBody>
      </p:sp>
      <p:sp>
        <p:nvSpPr>
          <p:cNvPr id="6" name="Footer Placeholder 5">
            <a:extLst>
              <a:ext uri="{FF2B5EF4-FFF2-40B4-BE49-F238E27FC236}">
                <a16:creationId xmlns:a16="http://schemas.microsoft.com/office/drawing/2014/main" id="{F8BBB357-4C23-47C7-8CE6-48A76C48A4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55C925-FF2F-4408-8BD3-F25ACB0C0A15}"/>
              </a:ext>
            </a:extLst>
          </p:cNvPr>
          <p:cNvSpPr>
            <a:spLocks noGrp="1"/>
          </p:cNvSpPr>
          <p:nvPr>
            <p:ph type="sldNum" sz="quarter" idx="12"/>
          </p:nvPr>
        </p:nvSpPr>
        <p:spPr/>
        <p:txBody>
          <a:bodyPr/>
          <a:lstStyle/>
          <a:p>
            <a:fld id="{CF545FFB-B435-4300-8ADF-26AFA83B6424}" type="slidenum">
              <a:rPr lang="en-GB" smtClean="0"/>
              <a:t>‹#›</a:t>
            </a:fld>
            <a:endParaRPr lang="en-GB"/>
          </a:p>
        </p:txBody>
      </p:sp>
    </p:spTree>
    <p:extLst>
      <p:ext uri="{BB962C8B-B14F-4D97-AF65-F5344CB8AC3E}">
        <p14:creationId xmlns:p14="http://schemas.microsoft.com/office/powerpoint/2010/main" val="68273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29626-4DA8-4502-AFDC-0BF2B4217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F9BF9-2B99-475C-A4DC-950757AFE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4DC369-694B-4672-9FCB-5B39BF154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B05A-33C5-47F4-83B9-D72216421611}" type="datetimeFigureOut">
              <a:rPr lang="en-GB" smtClean="0"/>
              <a:t>07/10/2022</a:t>
            </a:fld>
            <a:endParaRPr lang="en-GB"/>
          </a:p>
        </p:txBody>
      </p:sp>
      <p:sp>
        <p:nvSpPr>
          <p:cNvPr id="5" name="Footer Placeholder 4">
            <a:extLst>
              <a:ext uri="{FF2B5EF4-FFF2-40B4-BE49-F238E27FC236}">
                <a16:creationId xmlns:a16="http://schemas.microsoft.com/office/drawing/2014/main" id="{6C58F1DF-A16B-4D8B-803B-6BF5AEB29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9BEB6F-A232-4157-9EE3-B05D577E4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45FFB-B435-4300-8ADF-26AFA83B6424}" type="slidenum">
              <a:rPr lang="en-GB" smtClean="0"/>
              <a:t>‹#›</a:t>
            </a:fld>
            <a:endParaRPr lang="en-GB"/>
          </a:p>
        </p:txBody>
      </p:sp>
    </p:spTree>
    <p:extLst>
      <p:ext uri="{BB962C8B-B14F-4D97-AF65-F5344CB8AC3E}">
        <p14:creationId xmlns:p14="http://schemas.microsoft.com/office/powerpoint/2010/main" val="291804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BQSMaXH62M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xAINilnTww"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C15C5414-4230-5DC3-B649-7535A97EF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3389" cy="6858000"/>
          </a:xfrm>
          <a:prstGeom prst="rect">
            <a:avLst/>
          </a:prstGeom>
        </p:spPr>
      </p:pic>
    </p:spTree>
    <p:extLst>
      <p:ext uri="{BB962C8B-B14F-4D97-AF65-F5344CB8AC3E}">
        <p14:creationId xmlns:p14="http://schemas.microsoft.com/office/powerpoint/2010/main" val="55673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FE42A-9444-4C8F-BD07-00E4B48DA9F4}"/>
              </a:ext>
            </a:extLst>
          </p:cNvPr>
          <p:cNvPicPr>
            <a:picLocks noChangeAspect="1"/>
          </p:cNvPicPr>
          <p:nvPr/>
        </p:nvPicPr>
        <p:blipFill rotWithShape="1">
          <a:blip r:embed="rId2"/>
          <a:srcRect l="24844" t="25822" r="22774" b="18526"/>
          <a:stretch/>
        </p:blipFill>
        <p:spPr>
          <a:xfrm>
            <a:off x="3224463" y="1476121"/>
            <a:ext cx="7558568" cy="4514851"/>
          </a:xfrm>
          <a:prstGeom prst="rect">
            <a:avLst/>
          </a:prstGeom>
        </p:spPr>
      </p:pic>
      <p:sp>
        <p:nvSpPr>
          <p:cNvPr id="4" name="Content Placeholder 2">
            <a:extLst>
              <a:ext uri="{FF2B5EF4-FFF2-40B4-BE49-F238E27FC236}">
                <a16:creationId xmlns:a16="http://schemas.microsoft.com/office/drawing/2014/main" id="{A8D8744B-D75B-4C12-A5F6-5E9D774A2016}"/>
              </a:ext>
            </a:extLst>
          </p:cNvPr>
          <p:cNvSpPr txBox="1">
            <a:spLocks/>
          </p:cNvSpPr>
          <p:nvPr/>
        </p:nvSpPr>
        <p:spPr>
          <a:xfrm>
            <a:off x="519239" y="202026"/>
            <a:ext cx="1090066" cy="383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2</a:t>
            </a:r>
          </a:p>
        </p:txBody>
      </p:sp>
      <p:sp>
        <p:nvSpPr>
          <p:cNvPr id="5" name="Content Placeholder 2">
            <a:extLst>
              <a:ext uri="{FF2B5EF4-FFF2-40B4-BE49-F238E27FC236}">
                <a16:creationId xmlns:a16="http://schemas.microsoft.com/office/drawing/2014/main" id="{1DFC984F-8B69-47CD-961C-C346AC649E24}"/>
              </a:ext>
            </a:extLst>
          </p:cNvPr>
          <p:cNvSpPr txBox="1">
            <a:spLocks/>
          </p:cNvSpPr>
          <p:nvPr/>
        </p:nvSpPr>
        <p:spPr>
          <a:xfrm>
            <a:off x="728851" y="6160931"/>
            <a:ext cx="10734297" cy="315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Many English folk song settings of the era focus on love or lost love: a common theme in song from (at least) the medieval period.</a:t>
            </a:r>
          </a:p>
        </p:txBody>
      </p:sp>
      <p:sp>
        <p:nvSpPr>
          <p:cNvPr id="6" name="Content Placeholder 2">
            <a:extLst>
              <a:ext uri="{FF2B5EF4-FFF2-40B4-BE49-F238E27FC236}">
                <a16:creationId xmlns:a16="http://schemas.microsoft.com/office/drawing/2014/main" id="{F5FBBEEF-4153-4035-8DF6-3313C903E2D2}"/>
              </a:ext>
            </a:extLst>
          </p:cNvPr>
          <p:cNvSpPr txBox="1">
            <a:spLocks/>
          </p:cNvSpPr>
          <p:nvPr/>
        </p:nvSpPr>
        <p:spPr>
          <a:xfrm>
            <a:off x="1708235" y="226090"/>
            <a:ext cx="7399669" cy="383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Verse 2 Question is a Strophic setting…i.e. it is largely the same music as Verse 1.</a:t>
            </a:r>
          </a:p>
        </p:txBody>
      </p:sp>
      <p:sp>
        <p:nvSpPr>
          <p:cNvPr id="7" name="Content Placeholder 2">
            <a:extLst>
              <a:ext uri="{FF2B5EF4-FFF2-40B4-BE49-F238E27FC236}">
                <a16:creationId xmlns:a16="http://schemas.microsoft.com/office/drawing/2014/main" id="{349E9493-0081-4D74-9F3D-B37BFECEA51C}"/>
              </a:ext>
            </a:extLst>
          </p:cNvPr>
          <p:cNvSpPr txBox="1">
            <a:spLocks/>
          </p:cNvSpPr>
          <p:nvPr/>
        </p:nvSpPr>
        <p:spPr>
          <a:xfrm>
            <a:off x="1708236" y="638422"/>
            <a:ext cx="7558568" cy="383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melody works well in this verse as it still word-paints the text appropriately.</a:t>
            </a:r>
          </a:p>
        </p:txBody>
      </p:sp>
      <p:sp>
        <p:nvSpPr>
          <p:cNvPr id="8" name="Content Placeholder 2">
            <a:extLst>
              <a:ext uri="{FF2B5EF4-FFF2-40B4-BE49-F238E27FC236}">
                <a16:creationId xmlns:a16="http://schemas.microsoft.com/office/drawing/2014/main" id="{ABBAF262-B6F8-423C-A793-2BE2CFB1E5BB}"/>
              </a:ext>
            </a:extLst>
          </p:cNvPr>
          <p:cNvSpPr txBox="1">
            <a:spLocks/>
          </p:cNvSpPr>
          <p:nvPr/>
        </p:nvSpPr>
        <p:spPr>
          <a:xfrm>
            <a:off x="264695" y="1063789"/>
            <a:ext cx="11839073" cy="383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melismatic treatment of ‘ha-</a:t>
            </a:r>
            <a:r>
              <a:rPr lang="en-GB" sz="1600" dirty="0" err="1">
                <a:latin typeface="+mj-lt"/>
              </a:rPr>
              <a:t>rd</a:t>
            </a:r>
            <a:r>
              <a:rPr lang="en-GB" sz="1600" dirty="0">
                <a:latin typeface="+mj-lt"/>
              </a:rPr>
              <a:t> to –’ emphasises the pain of leaving her behind. The falling perfect 5</a:t>
            </a:r>
            <a:r>
              <a:rPr lang="en-GB" sz="1600" baseline="30000" dirty="0">
                <a:latin typeface="+mj-lt"/>
              </a:rPr>
              <a:t>th</a:t>
            </a:r>
            <a:r>
              <a:rPr lang="en-GB" sz="1600" dirty="0">
                <a:latin typeface="+mj-lt"/>
              </a:rPr>
              <a:t> in bar 25 perfectly suits ‘weep-</a:t>
            </a:r>
            <a:r>
              <a:rPr lang="en-GB" sz="1600" dirty="0" err="1">
                <a:latin typeface="+mj-lt"/>
              </a:rPr>
              <a:t>ing</a:t>
            </a:r>
            <a:r>
              <a:rPr lang="en-GB" sz="1600" dirty="0">
                <a:latin typeface="+mj-lt"/>
              </a:rPr>
              <a:t>’. </a:t>
            </a:r>
          </a:p>
        </p:txBody>
      </p:sp>
      <p:sp>
        <p:nvSpPr>
          <p:cNvPr id="9" name="Content Placeholder 2">
            <a:extLst>
              <a:ext uri="{FF2B5EF4-FFF2-40B4-BE49-F238E27FC236}">
                <a16:creationId xmlns:a16="http://schemas.microsoft.com/office/drawing/2014/main" id="{0CD25EB8-3B3A-49B1-BCC2-E5F7DADBE195}"/>
              </a:ext>
            </a:extLst>
          </p:cNvPr>
          <p:cNvSpPr txBox="1">
            <a:spLocks/>
          </p:cNvSpPr>
          <p:nvPr/>
        </p:nvSpPr>
        <p:spPr>
          <a:xfrm>
            <a:off x="38678" y="2686176"/>
            <a:ext cx="3378289" cy="1440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mood here is similar to Verse 1: the dynamic range and instrumental/harmonic stasis </a:t>
            </a:r>
            <a:r>
              <a:rPr lang="en-GB" sz="1600" i="1" dirty="0">
                <a:latin typeface="+mj-lt"/>
              </a:rPr>
              <a:t>seems </a:t>
            </a:r>
            <a:r>
              <a:rPr lang="en-GB" sz="1600" dirty="0">
                <a:latin typeface="+mj-lt"/>
              </a:rPr>
              <a:t>to imply a mournful seeking of reassurance. Or does it?                                                      Are these innocent/honest questions?</a:t>
            </a:r>
          </a:p>
        </p:txBody>
      </p:sp>
      <p:cxnSp>
        <p:nvCxnSpPr>
          <p:cNvPr id="10" name="Straight Arrow Connector 9">
            <a:extLst>
              <a:ext uri="{FF2B5EF4-FFF2-40B4-BE49-F238E27FC236}">
                <a16:creationId xmlns:a16="http://schemas.microsoft.com/office/drawing/2014/main" id="{B367117E-5A14-4CA4-A0EB-A6492984CF45}"/>
              </a:ext>
            </a:extLst>
          </p:cNvPr>
          <p:cNvCxnSpPr>
            <a:cxnSpLocks/>
          </p:cNvCxnSpPr>
          <p:nvPr/>
        </p:nvCxnSpPr>
        <p:spPr>
          <a:xfrm>
            <a:off x="3416967" y="1317987"/>
            <a:ext cx="2995865" cy="5304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4C34C4E-C366-40B1-B968-54E15A024B1D}"/>
              </a:ext>
            </a:extLst>
          </p:cNvPr>
          <p:cNvCxnSpPr>
            <a:cxnSpLocks/>
          </p:cNvCxnSpPr>
          <p:nvPr/>
        </p:nvCxnSpPr>
        <p:spPr>
          <a:xfrm flipH="1">
            <a:off x="9769642" y="1317987"/>
            <a:ext cx="1311442" cy="5835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26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AA29D-A637-419E-8939-1E5EE7633356}"/>
              </a:ext>
            </a:extLst>
          </p:cNvPr>
          <p:cNvPicPr>
            <a:picLocks noChangeAspect="1"/>
          </p:cNvPicPr>
          <p:nvPr/>
        </p:nvPicPr>
        <p:blipFill rotWithShape="1">
          <a:blip r:embed="rId2"/>
          <a:srcRect l="22617" t="27489" r="25703" b="20611"/>
          <a:stretch/>
        </p:blipFill>
        <p:spPr>
          <a:xfrm>
            <a:off x="3762500" y="1479038"/>
            <a:ext cx="8152335" cy="4603020"/>
          </a:xfrm>
          <a:prstGeom prst="rect">
            <a:avLst/>
          </a:prstGeom>
        </p:spPr>
      </p:pic>
      <p:sp>
        <p:nvSpPr>
          <p:cNvPr id="5" name="Content Placeholder 2">
            <a:extLst>
              <a:ext uri="{FF2B5EF4-FFF2-40B4-BE49-F238E27FC236}">
                <a16:creationId xmlns:a16="http://schemas.microsoft.com/office/drawing/2014/main" id="{36DD21E1-1391-403B-B622-C07E67138047}"/>
              </a:ext>
            </a:extLst>
          </p:cNvPr>
          <p:cNvSpPr txBox="1">
            <a:spLocks/>
          </p:cNvSpPr>
          <p:nvPr/>
        </p:nvSpPr>
        <p:spPr>
          <a:xfrm>
            <a:off x="167731" y="366211"/>
            <a:ext cx="1246477" cy="383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2</a:t>
            </a:r>
          </a:p>
        </p:txBody>
      </p:sp>
      <p:sp>
        <p:nvSpPr>
          <p:cNvPr id="6" name="Content Placeholder 2">
            <a:extLst>
              <a:ext uri="{FF2B5EF4-FFF2-40B4-BE49-F238E27FC236}">
                <a16:creationId xmlns:a16="http://schemas.microsoft.com/office/drawing/2014/main" id="{630968BD-82CB-4CA0-894F-645BEC8105C6}"/>
              </a:ext>
            </a:extLst>
          </p:cNvPr>
          <p:cNvSpPr txBox="1">
            <a:spLocks/>
          </p:cNvSpPr>
          <p:nvPr/>
        </p:nvSpPr>
        <p:spPr>
          <a:xfrm>
            <a:off x="6327724" y="366211"/>
            <a:ext cx="3021888" cy="3835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Transition</a:t>
            </a:r>
            <a:r>
              <a:rPr lang="en-GB" sz="1600" dirty="0"/>
              <a:t> into </a:t>
            </a:r>
            <a:r>
              <a:rPr lang="en-GB" sz="1600" dirty="0">
                <a:latin typeface="+mj-lt"/>
              </a:rPr>
              <a:t>Answer 2</a:t>
            </a:r>
          </a:p>
        </p:txBody>
      </p:sp>
      <p:sp>
        <p:nvSpPr>
          <p:cNvPr id="7" name="Content Placeholder 2">
            <a:extLst>
              <a:ext uri="{FF2B5EF4-FFF2-40B4-BE49-F238E27FC236}">
                <a16:creationId xmlns:a16="http://schemas.microsoft.com/office/drawing/2014/main" id="{F74C3350-954D-4767-8486-4C6A5CB7F827}"/>
              </a:ext>
            </a:extLst>
          </p:cNvPr>
          <p:cNvSpPr txBox="1">
            <a:spLocks/>
          </p:cNvSpPr>
          <p:nvPr/>
        </p:nvSpPr>
        <p:spPr>
          <a:xfrm>
            <a:off x="167731" y="1479038"/>
            <a:ext cx="3453774" cy="2430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However</a:t>
            </a:r>
            <a:r>
              <a:rPr lang="en-GB" sz="1600" dirty="0">
                <a:latin typeface="+mj-lt"/>
              </a:rPr>
              <a:t>:</a:t>
            </a:r>
          </a:p>
          <a:p>
            <a:pPr marL="0" indent="0">
              <a:buNone/>
            </a:pPr>
            <a:r>
              <a:rPr lang="en-GB" sz="1600" dirty="0">
                <a:latin typeface="+mj-lt"/>
              </a:rPr>
              <a:t>The end of the verse has an implied accusation: </a:t>
            </a:r>
            <a:r>
              <a:rPr lang="en-GB" sz="1600" i="1" dirty="0">
                <a:latin typeface="+mj-lt"/>
              </a:rPr>
              <a:t>why </a:t>
            </a:r>
            <a:r>
              <a:rPr lang="en-GB" sz="1600" dirty="0">
                <a:latin typeface="+mj-lt"/>
              </a:rPr>
              <a:t>would his friend know how she is feeling “as she lies down at eve”? The question is a trap!</a:t>
            </a:r>
          </a:p>
          <a:p>
            <a:pPr marL="0" indent="0">
              <a:buNone/>
            </a:pPr>
            <a:r>
              <a:rPr lang="en-GB" sz="1600" dirty="0">
                <a:latin typeface="+mj-lt"/>
              </a:rPr>
              <a:t>Again, the pace of the last 3 words is intentionally slowed…it places emphasis on the crucial words of the question</a:t>
            </a:r>
          </a:p>
        </p:txBody>
      </p:sp>
      <p:sp>
        <p:nvSpPr>
          <p:cNvPr id="8" name="Content Placeholder 2">
            <a:extLst>
              <a:ext uri="{FF2B5EF4-FFF2-40B4-BE49-F238E27FC236}">
                <a16:creationId xmlns:a16="http://schemas.microsoft.com/office/drawing/2014/main" id="{C35FAD44-56E6-4BA1-ADB3-95F2CA298B41}"/>
              </a:ext>
            </a:extLst>
          </p:cNvPr>
          <p:cNvSpPr txBox="1">
            <a:spLocks/>
          </p:cNvSpPr>
          <p:nvPr/>
        </p:nvSpPr>
        <p:spPr>
          <a:xfrm>
            <a:off x="6327724" y="803439"/>
            <a:ext cx="4389239" cy="621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Transition works in precisely the same way as previously, true to the Strophic form being used.</a:t>
            </a:r>
          </a:p>
        </p:txBody>
      </p:sp>
      <p:cxnSp>
        <p:nvCxnSpPr>
          <p:cNvPr id="9" name="Straight Arrow Connector 8">
            <a:extLst>
              <a:ext uri="{FF2B5EF4-FFF2-40B4-BE49-F238E27FC236}">
                <a16:creationId xmlns:a16="http://schemas.microsoft.com/office/drawing/2014/main" id="{B8A9084D-AF46-490C-AAAF-6920E59170D9}"/>
              </a:ext>
            </a:extLst>
          </p:cNvPr>
          <p:cNvCxnSpPr>
            <a:cxnSpLocks/>
          </p:cNvCxnSpPr>
          <p:nvPr/>
        </p:nvCxnSpPr>
        <p:spPr>
          <a:xfrm flipV="1">
            <a:off x="2671010" y="2298032"/>
            <a:ext cx="2310064" cy="5534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60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7204F-8351-4833-8C32-DADB7B62ADA2}"/>
              </a:ext>
            </a:extLst>
          </p:cNvPr>
          <p:cNvPicPr>
            <a:picLocks noChangeAspect="1"/>
          </p:cNvPicPr>
          <p:nvPr/>
        </p:nvPicPr>
        <p:blipFill rotWithShape="1">
          <a:blip r:embed="rId2"/>
          <a:srcRect l="23087" t="20193" r="25702" b="8774"/>
          <a:stretch/>
        </p:blipFill>
        <p:spPr>
          <a:xfrm>
            <a:off x="686597" y="693694"/>
            <a:ext cx="6243637" cy="4869032"/>
          </a:xfrm>
          <a:prstGeom prst="rect">
            <a:avLst/>
          </a:prstGeom>
        </p:spPr>
      </p:pic>
      <p:sp>
        <p:nvSpPr>
          <p:cNvPr id="6" name="Content Placeholder 2">
            <a:extLst>
              <a:ext uri="{FF2B5EF4-FFF2-40B4-BE49-F238E27FC236}">
                <a16:creationId xmlns:a16="http://schemas.microsoft.com/office/drawing/2014/main" id="{89EDB032-659C-46EF-A9E6-A205B08C799F}"/>
              </a:ext>
            </a:extLst>
          </p:cNvPr>
          <p:cNvSpPr txBox="1">
            <a:spLocks/>
          </p:cNvSpPr>
          <p:nvPr/>
        </p:nvSpPr>
        <p:spPr>
          <a:xfrm>
            <a:off x="265492" y="137232"/>
            <a:ext cx="1070014" cy="371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2</a:t>
            </a:r>
          </a:p>
        </p:txBody>
      </p:sp>
      <p:sp>
        <p:nvSpPr>
          <p:cNvPr id="4" name="Content Placeholder 2">
            <a:extLst>
              <a:ext uri="{FF2B5EF4-FFF2-40B4-BE49-F238E27FC236}">
                <a16:creationId xmlns:a16="http://schemas.microsoft.com/office/drawing/2014/main" id="{0E88832B-C60A-4CAF-92A8-0F192519041C}"/>
              </a:ext>
            </a:extLst>
          </p:cNvPr>
          <p:cNvSpPr txBox="1">
            <a:spLocks/>
          </p:cNvSpPr>
          <p:nvPr/>
        </p:nvSpPr>
        <p:spPr>
          <a:xfrm>
            <a:off x="1439781" y="137232"/>
            <a:ext cx="3577890" cy="643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 Answer 2, the strophic pattern is maintained in the first 2 phrases.</a:t>
            </a:r>
          </a:p>
        </p:txBody>
      </p:sp>
      <p:sp>
        <p:nvSpPr>
          <p:cNvPr id="5" name="Content Placeholder 2">
            <a:extLst>
              <a:ext uri="{FF2B5EF4-FFF2-40B4-BE49-F238E27FC236}">
                <a16:creationId xmlns:a16="http://schemas.microsoft.com/office/drawing/2014/main" id="{97313DB9-2367-4280-8427-9446A16EBC8C}"/>
              </a:ext>
            </a:extLst>
          </p:cNvPr>
          <p:cNvSpPr txBox="1">
            <a:spLocks/>
          </p:cNvSpPr>
          <p:nvPr/>
        </p:nvSpPr>
        <p:spPr>
          <a:xfrm>
            <a:off x="214983" y="5632535"/>
            <a:ext cx="11762034" cy="624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None of this is accidental:                                                                                                                                                                                                                                       we have seen that V.W. willingly changes the music to suit his expressive intent in O.W.E, but here he chooses to maintain the melodic pattern.</a:t>
            </a:r>
          </a:p>
        </p:txBody>
      </p:sp>
      <p:cxnSp>
        <p:nvCxnSpPr>
          <p:cNvPr id="7" name="Straight Arrow Connector 6">
            <a:extLst>
              <a:ext uri="{FF2B5EF4-FFF2-40B4-BE49-F238E27FC236}">
                <a16:creationId xmlns:a16="http://schemas.microsoft.com/office/drawing/2014/main" id="{D493A44E-4697-4C48-929E-3D35A402B052}"/>
              </a:ext>
            </a:extLst>
          </p:cNvPr>
          <p:cNvCxnSpPr>
            <a:cxnSpLocks/>
            <a:stCxn id="11" idx="1"/>
          </p:cNvCxnSpPr>
          <p:nvPr/>
        </p:nvCxnSpPr>
        <p:spPr>
          <a:xfrm flipH="1" flipV="1">
            <a:off x="5442285" y="1189873"/>
            <a:ext cx="2302780" cy="1962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51CAE296-9402-4D67-A0F6-F57C06A15712}"/>
              </a:ext>
            </a:extLst>
          </p:cNvPr>
          <p:cNvCxnSpPr>
            <a:cxnSpLocks/>
          </p:cNvCxnSpPr>
          <p:nvPr/>
        </p:nvCxnSpPr>
        <p:spPr>
          <a:xfrm flipH="1">
            <a:off x="5390147" y="2645443"/>
            <a:ext cx="2280803" cy="11805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51BB5027-F6B9-481E-A110-8EAF3EB78FD3}"/>
              </a:ext>
            </a:extLst>
          </p:cNvPr>
          <p:cNvCxnSpPr>
            <a:cxnSpLocks/>
          </p:cNvCxnSpPr>
          <p:nvPr/>
        </p:nvCxnSpPr>
        <p:spPr>
          <a:xfrm flipH="1">
            <a:off x="3242738" y="2645443"/>
            <a:ext cx="4428212" cy="9023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5AFB61F8-FDAA-4D3D-BF52-2BA1C6051AEE}"/>
              </a:ext>
            </a:extLst>
          </p:cNvPr>
          <p:cNvSpPr txBox="1">
            <a:spLocks/>
          </p:cNvSpPr>
          <p:nvPr/>
        </p:nvSpPr>
        <p:spPr>
          <a:xfrm>
            <a:off x="4833776" y="137232"/>
            <a:ext cx="3577890" cy="603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Again, the melodic line serves the text well in terms of word-painting.</a:t>
            </a:r>
          </a:p>
        </p:txBody>
      </p:sp>
      <p:sp>
        <p:nvSpPr>
          <p:cNvPr id="11" name="Content Placeholder 2">
            <a:extLst>
              <a:ext uri="{FF2B5EF4-FFF2-40B4-BE49-F238E27FC236}">
                <a16:creationId xmlns:a16="http://schemas.microsoft.com/office/drawing/2014/main" id="{6E797852-62CB-4E49-A8B1-25A4AB6FD12E}"/>
              </a:ext>
            </a:extLst>
          </p:cNvPr>
          <p:cNvSpPr txBox="1">
            <a:spLocks/>
          </p:cNvSpPr>
          <p:nvPr/>
        </p:nvSpPr>
        <p:spPr>
          <a:xfrm>
            <a:off x="7745065" y="693694"/>
            <a:ext cx="4130843" cy="1384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However, this time it has creates irony and doubt.</a:t>
            </a:r>
          </a:p>
          <a:p>
            <a:pPr marL="0" indent="0">
              <a:buNone/>
            </a:pPr>
            <a:r>
              <a:rPr lang="en-GB" sz="1600" dirty="0">
                <a:latin typeface="+mj-lt"/>
              </a:rPr>
              <a:t>‘…lightly…’ is anything but light…it lands on the tri-tone interval/dissonance, indicating that the truth is something other than being stated.</a:t>
            </a:r>
          </a:p>
        </p:txBody>
      </p:sp>
      <p:sp>
        <p:nvSpPr>
          <p:cNvPr id="13" name="Content Placeholder 2">
            <a:extLst>
              <a:ext uri="{FF2B5EF4-FFF2-40B4-BE49-F238E27FC236}">
                <a16:creationId xmlns:a16="http://schemas.microsoft.com/office/drawing/2014/main" id="{CD66C6BA-9A95-47BF-B9E3-A41A350A3392}"/>
              </a:ext>
            </a:extLst>
          </p:cNvPr>
          <p:cNvSpPr txBox="1">
            <a:spLocks/>
          </p:cNvSpPr>
          <p:nvPr/>
        </p:nvSpPr>
        <p:spPr>
          <a:xfrm>
            <a:off x="7745916" y="2350921"/>
            <a:ext cx="4291763" cy="1589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Equally, ‘</a:t>
            </a:r>
            <a:r>
              <a:rPr lang="en-GB" sz="1600" u="sng" dirty="0">
                <a:latin typeface="+mj-lt"/>
              </a:rPr>
              <a:t>not down </a:t>
            </a:r>
            <a:r>
              <a:rPr lang="en-GB" sz="1600" dirty="0">
                <a:latin typeface="+mj-lt"/>
              </a:rPr>
              <a:t>to weep’ actually descends (contrary to the words) and lands on the same uncomfortable dissonance…there is pain, anger and frustration here, expressed directly through the music but not explicitly by the words. The music is clarifying (giving a clear interpretation of) the poem’s meaning.</a:t>
            </a:r>
          </a:p>
        </p:txBody>
      </p:sp>
      <p:sp>
        <p:nvSpPr>
          <p:cNvPr id="16" name="Content Placeholder 2">
            <a:extLst>
              <a:ext uri="{FF2B5EF4-FFF2-40B4-BE49-F238E27FC236}">
                <a16:creationId xmlns:a16="http://schemas.microsoft.com/office/drawing/2014/main" id="{38494B1D-47DB-406C-8045-2D16C7C1C857}"/>
              </a:ext>
            </a:extLst>
          </p:cNvPr>
          <p:cNvSpPr txBox="1">
            <a:spLocks/>
          </p:cNvSpPr>
          <p:nvPr/>
        </p:nvSpPr>
        <p:spPr>
          <a:xfrm>
            <a:off x="7670950" y="4392305"/>
            <a:ext cx="4040478" cy="1019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dense chromatic language is the same, and the intensity of the cello line has not been diluted. Agitation is still at the fore of the song.</a:t>
            </a:r>
          </a:p>
        </p:txBody>
      </p:sp>
    </p:spTree>
    <p:extLst>
      <p:ext uri="{BB962C8B-B14F-4D97-AF65-F5344CB8AC3E}">
        <p14:creationId xmlns:p14="http://schemas.microsoft.com/office/powerpoint/2010/main" val="319432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CD1A4-D69C-4209-B2E0-E0B9A73063F3}"/>
              </a:ext>
            </a:extLst>
          </p:cNvPr>
          <p:cNvPicPr>
            <a:picLocks noChangeAspect="1"/>
          </p:cNvPicPr>
          <p:nvPr/>
        </p:nvPicPr>
        <p:blipFill rotWithShape="1">
          <a:blip r:embed="rId2"/>
          <a:srcRect l="26367" t="24571" r="22774" b="43747"/>
          <a:stretch/>
        </p:blipFill>
        <p:spPr>
          <a:xfrm>
            <a:off x="934739" y="1673421"/>
            <a:ext cx="8888925" cy="3113173"/>
          </a:xfrm>
          <a:prstGeom prst="rect">
            <a:avLst/>
          </a:prstGeom>
        </p:spPr>
      </p:pic>
      <p:sp>
        <p:nvSpPr>
          <p:cNvPr id="7" name="Content Placeholder 2">
            <a:extLst>
              <a:ext uri="{FF2B5EF4-FFF2-40B4-BE49-F238E27FC236}">
                <a16:creationId xmlns:a16="http://schemas.microsoft.com/office/drawing/2014/main" id="{B2D7802F-7895-4C8F-9C37-BB574FE58567}"/>
              </a:ext>
            </a:extLst>
          </p:cNvPr>
          <p:cNvSpPr txBox="1">
            <a:spLocks/>
          </p:cNvSpPr>
          <p:nvPr/>
        </p:nvSpPr>
        <p:spPr>
          <a:xfrm>
            <a:off x="124077" y="63894"/>
            <a:ext cx="1066300" cy="381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2</a:t>
            </a:r>
          </a:p>
        </p:txBody>
      </p:sp>
      <p:sp>
        <p:nvSpPr>
          <p:cNvPr id="9" name="Content Placeholder 2">
            <a:extLst>
              <a:ext uri="{FF2B5EF4-FFF2-40B4-BE49-F238E27FC236}">
                <a16:creationId xmlns:a16="http://schemas.microsoft.com/office/drawing/2014/main" id="{98320526-C119-4772-9A5D-007418A9CC10}"/>
              </a:ext>
            </a:extLst>
          </p:cNvPr>
          <p:cNvSpPr txBox="1">
            <a:spLocks/>
          </p:cNvSpPr>
          <p:nvPr/>
        </p:nvSpPr>
        <p:spPr>
          <a:xfrm>
            <a:off x="271992" y="1211265"/>
            <a:ext cx="3577890" cy="372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slightly changes the melody here!</a:t>
            </a:r>
          </a:p>
        </p:txBody>
      </p:sp>
      <p:cxnSp>
        <p:nvCxnSpPr>
          <p:cNvPr id="4" name="Straight Arrow Connector 3">
            <a:extLst>
              <a:ext uri="{FF2B5EF4-FFF2-40B4-BE49-F238E27FC236}">
                <a16:creationId xmlns:a16="http://schemas.microsoft.com/office/drawing/2014/main" id="{6028E623-1106-4C89-B57D-56A55D063C05}"/>
              </a:ext>
            </a:extLst>
          </p:cNvPr>
          <p:cNvCxnSpPr>
            <a:cxnSpLocks/>
          </p:cNvCxnSpPr>
          <p:nvPr/>
        </p:nvCxnSpPr>
        <p:spPr>
          <a:xfrm>
            <a:off x="1670528" y="1652229"/>
            <a:ext cx="412798" cy="2531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9644C960-C6A7-4865-B2EB-5054DBD3F14A}"/>
              </a:ext>
            </a:extLst>
          </p:cNvPr>
          <p:cNvSpPr txBox="1">
            <a:spLocks/>
          </p:cNvSpPr>
          <p:nvPr/>
        </p:nvSpPr>
        <p:spPr>
          <a:xfrm>
            <a:off x="3366548" y="141074"/>
            <a:ext cx="4373602" cy="1017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He </a:t>
            </a:r>
            <a:r>
              <a:rPr lang="en-GB" sz="1600" b="1" dirty="0">
                <a:latin typeface="+mj-lt"/>
              </a:rPr>
              <a:t>avoids</a:t>
            </a:r>
            <a:r>
              <a:rPr lang="en-GB" sz="1600" dirty="0">
                <a:latin typeface="+mj-lt"/>
              </a:rPr>
              <a:t> using the high note/tense climax of the previous verse (as played here by the cello) and uses a more gentle step up from C in the mid tessitura, indicating gentle affection for the girl.</a:t>
            </a:r>
          </a:p>
        </p:txBody>
      </p:sp>
      <p:sp>
        <p:nvSpPr>
          <p:cNvPr id="11" name="Content Placeholder 2">
            <a:extLst>
              <a:ext uri="{FF2B5EF4-FFF2-40B4-BE49-F238E27FC236}">
                <a16:creationId xmlns:a16="http://schemas.microsoft.com/office/drawing/2014/main" id="{561EA917-AF18-49C5-99B1-0A760D75792E}"/>
              </a:ext>
            </a:extLst>
          </p:cNvPr>
          <p:cNvSpPr txBox="1">
            <a:spLocks/>
          </p:cNvSpPr>
          <p:nvPr/>
        </p:nvSpPr>
        <p:spPr>
          <a:xfrm>
            <a:off x="6666823" y="1142062"/>
            <a:ext cx="5525177" cy="592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‘…well contented’ resumes the melodic pattern and is cossetted by the harmonic consonance of the </a:t>
            </a:r>
            <a:r>
              <a:rPr lang="en-GB" sz="1600" b="1" dirty="0">
                <a:latin typeface="+mj-lt"/>
              </a:rPr>
              <a:t>c major </a:t>
            </a:r>
            <a:r>
              <a:rPr lang="en-GB" sz="1600" dirty="0">
                <a:latin typeface="+mj-lt"/>
              </a:rPr>
              <a:t>chord.</a:t>
            </a:r>
          </a:p>
        </p:txBody>
      </p:sp>
      <p:cxnSp>
        <p:nvCxnSpPr>
          <p:cNvPr id="13" name="Straight Arrow Connector 12">
            <a:extLst>
              <a:ext uri="{FF2B5EF4-FFF2-40B4-BE49-F238E27FC236}">
                <a16:creationId xmlns:a16="http://schemas.microsoft.com/office/drawing/2014/main" id="{E64A9C15-9948-48E5-BB20-1CACFCA41A96}"/>
              </a:ext>
            </a:extLst>
          </p:cNvPr>
          <p:cNvCxnSpPr>
            <a:cxnSpLocks/>
          </p:cNvCxnSpPr>
          <p:nvPr/>
        </p:nvCxnSpPr>
        <p:spPr>
          <a:xfrm flipH="1">
            <a:off x="2482706" y="1063991"/>
            <a:ext cx="1712338" cy="9863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Content Placeholder 2">
            <a:extLst>
              <a:ext uri="{FF2B5EF4-FFF2-40B4-BE49-F238E27FC236}">
                <a16:creationId xmlns:a16="http://schemas.microsoft.com/office/drawing/2014/main" id="{94C0B216-3873-4A0B-8705-33DCF74D10B6}"/>
              </a:ext>
            </a:extLst>
          </p:cNvPr>
          <p:cNvSpPr txBox="1">
            <a:spLocks/>
          </p:cNvSpPr>
          <p:nvPr/>
        </p:nvSpPr>
        <p:spPr>
          <a:xfrm>
            <a:off x="7767084" y="5184579"/>
            <a:ext cx="4056321" cy="1375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‘Be still, my lad, and sleep’</a:t>
            </a:r>
          </a:p>
          <a:p>
            <a:pPr marL="0" indent="0">
              <a:buNone/>
            </a:pPr>
            <a:r>
              <a:rPr lang="en-GB" sz="1600" dirty="0">
                <a:latin typeface="+mj-lt"/>
              </a:rPr>
              <a:t>The final words of this Answer are a plea: a quiet/gentle reassurance in the hope that it will satisfy/calm the restless spirit of the ghost.                                                                               The strophic pattern is also maintained here.</a:t>
            </a:r>
          </a:p>
        </p:txBody>
      </p:sp>
      <p:cxnSp>
        <p:nvCxnSpPr>
          <p:cNvPr id="21" name="Straight Arrow Connector 20">
            <a:extLst>
              <a:ext uri="{FF2B5EF4-FFF2-40B4-BE49-F238E27FC236}">
                <a16:creationId xmlns:a16="http://schemas.microsoft.com/office/drawing/2014/main" id="{61AB9EE8-6C0A-4CCE-84D6-3677E34A35BB}"/>
              </a:ext>
            </a:extLst>
          </p:cNvPr>
          <p:cNvCxnSpPr>
            <a:cxnSpLocks/>
          </p:cNvCxnSpPr>
          <p:nvPr/>
        </p:nvCxnSpPr>
        <p:spPr>
          <a:xfrm flipH="1">
            <a:off x="2581702" y="1060412"/>
            <a:ext cx="1613342" cy="1664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01BEF886-7644-4447-8D2B-0702B645D379}"/>
              </a:ext>
            </a:extLst>
          </p:cNvPr>
          <p:cNvCxnSpPr>
            <a:cxnSpLocks/>
          </p:cNvCxnSpPr>
          <p:nvPr/>
        </p:nvCxnSpPr>
        <p:spPr>
          <a:xfrm flipH="1">
            <a:off x="4949194" y="1363456"/>
            <a:ext cx="1749528" cy="5768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FE163AF7-13A7-45D3-96FF-27CFBBDB2F20}"/>
              </a:ext>
            </a:extLst>
          </p:cNvPr>
          <p:cNvCxnSpPr>
            <a:cxnSpLocks/>
          </p:cNvCxnSpPr>
          <p:nvPr/>
        </p:nvCxnSpPr>
        <p:spPr>
          <a:xfrm flipH="1">
            <a:off x="7230140" y="1651881"/>
            <a:ext cx="1073888" cy="25054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0917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1EDFD7-A23C-4B21-9482-7D5177FF00CC}"/>
              </a:ext>
            </a:extLst>
          </p:cNvPr>
          <p:cNvPicPr>
            <a:picLocks noChangeAspect="1"/>
          </p:cNvPicPr>
          <p:nvPr/>
        </p:nvPicPr>
        <p:blipFill rotWithShape="1">
          <a:blip r:embed="rId2"/>
          <a:srcRect l="26601" t="39578" r="22539" b="12065"/>
          <a:stretch/>
        </p:blipFill>
        <p:spPr>
          <a:xfrm>
            <a:off x="47789" y="1148721"/>
            <a:ext cx="9523090" cy="5090685"/>
          </a:xfrm>
          <a:prstGeom prst="rect">
            <a:avLst/>
          </a:prstGeom>
        </p:spPr>
      </p:pic>
      <p:sp>
        <p:nvSpPr>
          <p:cNvPr id="20" name="Content Placeholder 2">
            <a:extLst>
              <a:ext uri="{FF2B5EF4-FFF2-40B4-BE49-F238E27FC236}">
                <a16:creationId xmlns:a16="http://schemas.microsoft.com/office/drawing/2014/main" id="{14B4ABF3-14C6-42B0-BBFA-C20D257AE64B}"/>
              </a:ext>
            </a:extLst>
          </p:cNvPr>
          <p:cNvSpPr txBox="1">
            <a:spLocks/>
          </p:cNvSpPr>
          <p:nvPr/>
        </p:nvSpPr>
        <p:spPr>
          <a:xfrm>
            <a:off x="2747270" y="594546"/>
            <a:ext cx="4463716" cy="7258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However!!!</a:t>
            </a:r>
          </a:p>
          <a:p>
            <a:pPr marL="0" indent="0">
              <a:buNone/>
            </a:pPr>
            <a:r>
              <a:rPr lang="en-GB" sz="1600" dirty="0">
                <a:latin typeface="+mj-lt"/>
              </a:rPr>
              <a:t>The plea fails. </a:t>
            </a:r>
            <a:r>
              <a:rPr lang="en-GB" sz="1600" b="1" dirty="0">
                <a:latin typeface="+mj-lt"/>
              </a:rPr>
              <a:t>Introduction 3 </a:t>
            </a:r>
            <a:r>
              <a:rPr lang="en-GB" sz="1600" dirty="0">
                <a:latin typeface="+mj-lt"/>
              </a:rPr>
              <a:t>is a </a:t>
            </a:r>
            <a:r>
              <a:rPr lang="en-GB" sz="1600" b="1" dirty="0">
                <a:latin typeface="+mj-lt"/>
              </a:rPr>
              <a:t>rage</a:t>
            </a:r>
            <a:r>
              <a:rPr lang="en-GB" sz="1600" dirty="0">
                <a:latin typeface="+mj-lt"/>
              </a:rPr>
              <a:t>. </a:t>
            </a:r>
          </a:p>
        </p:txBody>
      </p:sp>
      <p:sp>
        <p:nvSpPr>
          <p:cNvPr id="23" name="Content Placeholder 2">
            <a:extLst>
              <a:ext uri="{FF2B5EF4-FFF2-40B4-BE49-F238E27FC236}">
                <a16:creationId xmlns:a16="http://schemas.microsoft.com/office/drawing/2014/main" id="{15F7BF0B-9E81-4B0C-AD47-1C579632095C}"/>
              </a:ext>
            </a:extLst>
          </p:cNvPr>
          <p:cNvSpPr txBox="1">
            <a:spLocks/>
          </p:cNvSpPr>
          <p:nvPr/>
        </p:nvSpPr>
        <p:spPr>
          <a:xfrm>
            <a:off x="6816584" y="6222"/>
            <a:ext cx="3566659" cy="1095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3 </a:t>
            </a:r>
            <a:r>
              <a:rPr lang="en-GB" sz="1600" dirty="0">
                <a:latin typeface="+mj-lt"/>
              </a:rPr>
              <a:t>starts with the established strophic melodic pattern. It is marked</a:t>
            </a:r>
            <a:r>
              <a:rPr lang="en-GB" sz="1600" b="1" dirty="0">
                <a:latin typeface="+mj-lt"/>
              </a:rPr>
              <a:t> </a:t>
            </a:r>
            <a:r>
              <a:rPr lang="en-GB" sz="1600" b="1" i="1" dirty="0">
                <a:latin typeface="+mj-lt"/>
              </a:rPr>
              <a:t>f </a:t>
            </a:r>
            <a:r>
              <a:rPr lang="en-GB" sz="1600" dirty="0">
                <a:latin typeface="+mj-lt"/>
              </a:rPr>
              <a:t>and is pointedly concerned with the qualities of </a:t>
            </a:r>
            <a:r>
              <a:rPr lang="en-GB" sz="1600" b="1" dirty="0">
                <a:latin typeface="+mj-lt"/>
              </a:rPr>
              <a:t>friendship</a:t>
            </a:r>
          </a:p>
        </p:txBody>
      </p:sp>
      <p:sp>
        <p:nvSpPr>
          <p:cNvPr id="24" name="Content Placeholder 2">
            <a:extLst>
              <a:ext uri="{FF2B5EF4-FFF2-40B4-BE49-F238E27FC236}">
                <a16:creationId xmlns:a16="http://schemas.microsoft.com/office/drawing/2014/main" id="{0E76F4D4-694B-41FE-8561-E44FA549904B}"/>
              </a:ext>
            </a:extLst>
          </p:cNvPr>
          <p:cNvSpPr txBox="1">
            <a:spLocks/>
          </p:cNvSpPr>
          <p:nvPr/>
        </p:nvSpPr>
        <p:spPr>
          <a:xfrm>
            <a:off x="8927278" y="869427"/>
            <a:ext cx="2911929" cy="437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‘hearty’: healthy/prospering</a:t>
            </a:r>
          </a:p>
        </p:txBody>
      </p:sp>
      <p:cxnSp>
        <p:nvCxnSpPr>
          <p:cNvPr id="27" name="Straight Arrow Connector 26">
            <a:extLst>
              <a:ext uri="{FF2B5EF4-FFF2-40B4-BE49-F238E27FC236}">
                <a16:creationId xmlns:a16="http://schemas.microsoft.com/office/drawing/2014/main" id="{AF5D17B3-B6FF-4A11-9E3D-6B3DD50E5D6D}"/>
              </a:ext>
            </a:extLst>
          </p:cNvPr>
          <p:cNvCxnSpPr>
            <a:cxnSpLocks/>
          </p:cNvCxnSpPr>
          <p:nvPr/>
        </p:nvCxnSpPr>
        <p:spPr>
          <a:xfrm flipH="1">
            <a:off x="8506326" y="1088175"/>
            <a:ext cx="517139" cy="4653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AFB6B0D7-B32F-45B3-9E1C-B9E4E102114C}"/>
              </a:ext>
            </a:extLst>
          </p:cNvPr>
          <p:cNvSpPr txBox="1">
            <a:spLocks/>
          </p:cNvSpPr>
          <p:nvPr/>
        </p:nvSpPr>
        <p:spPr>
          <a:xfrm>
            <a:off x="9418103" y="2372416"/>
            <a:ext cx="2670346" cy="1285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ghost’s vocal entry at Question 3 (bar 39) is </a:t>
            </a:r>
            <a:r>
              <a:rPr lang="en-GB" sz="1600" b="1" i="1" dirty="0">
                <a:latin typeface="+mj-lt"/>
              </a:rPr>
              <a:t>f </a:t>
            </a:r>
            <a:endParaRPr lang="en-GB" sz="1600" dirty="0">
              <a:latin typeface="+mj-lt"/>
            </a:endParaRPr>
          </a:p>
          <a:p>
            <a:pPr marL="0" indent="0">
              <a:buNone/>
            </a:pPr>
            <a:r>
              <a:rPr lang="en-GB" sz="1600" dirty="0">
                <a:latin typeface="+mj-lt"/>
              </a:rPr>
              <a:t>The ensemble (without cello) shivers underneath at a menacing </a:t>
            </a:r>
            <a:r>
              <a:rPr lang="en-GB" sz="1600" b="1" i="1" dirty="0">
                <a:latin typeface="+mj-lt"/>
              </a:rPr>
              <a:t>p </a:t>
            </a:r>
            <a:endParaRPr lang="en-GB" sz="1600" dirty="0">
              <a:latin typeface="+mj-lt"/>
            </a:endParaRPr>
          </a:p>
        </p:txBody>
      </p:sp>
      <p:sp>
        <p:nvSpPr>
          <p:cNvPr id="21" name="Content Placeholder 2">
            <a:extLst>
              <a:ext uri="{FF2B5EF4-FFF2-40B4-BE49-F238E27FC236}">
                <a16:creationId xmlns:a16="http://schemas.microsoft.com/office/drawing/2014/main" id="{C7C7B49C-847F-4D50-8D01-200F1B9E16FF}"/>
              </a:ext>
            </a:extLst>
          </p:cNvPr>
          <p:cNvSpPr txBox="1">
            <a:spLocks/>
          </p:cNvSpPr>
          <p:nvPr/>
        </p:nvSpPr>
        <p:spPr>
          <a:xfrm>
            <a:off x="6299949" y="6053055"/>
            <a:ext cx="2739617" cy="408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sighing motif is </a:t>
            </a:r>
            <a:r>
              <a:rPr lang="en-GB" sz="1600" b="1" dirty="0">
                <a:latin typeface="+mj-lt"/>
              </a:rPr>
              <a:t>removed</a:t>
            </a:r>
            <a:r>
              <a:rPr lang="en-GB" sz="1600" dirty="0">
                <a:latin typeface="+mj-lt"/>
              </a:rPr>
              <a:t>                                           </a:t>
            </a:r>
          </a:p>
        </p:txBody>
      </p:sp>
      <p:sp>
        <p:nvSpPr>
          <p:cNvPr id="25" name="Content Placeholder 2">
            <a:extLst>
              <a:ext uri="{FF2B5EF4-FFF2-40B4-BE49-F238E27FC236}">
                <a16:creationId xmlns:a16="http://schemas.microsoft.com/office/drawing/2014/main" id="{73829D7F-B704-43A3-A8B8-D05B619D941A}"/>
              </a:ext>
            </a:extLst>
          </p:cNvPr>
          <p:cNvSpPr txBox="1">
            <a:spLocks/>
          </p:cNvSpPr>
          <p:nvPr/>
        </p:nvSpPr>
        <p:spPr>
          <a:xfrm>
            <a:off x="1224925" y="6069889"/>
            <a:ext cx="2587986" cy="5769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is written an </a:t>
            </a:r>
            <a:r>
              <a:rPr lang="en-GB" sz="1600" b="1" dirty="0">
                <a:latin typeface="+mj-lt"/>
              </a:rPr>
              <a:t>octave higher </a:t>
            </a:r>
            <a:r>
              <a:rPr lang="en-GB" sz="1600" dirty="0">
                <a:latin typeface="+mj-lt"/>
              </a:rPr>
              <a:t>(shrill sounding)</a:t>
            </a:r>
          </a:p>
        </p:txBody>
      </p:sp>
      <p:sp>
        <p:nvSpPr>
          <p:cNvPr id="26" name="Content Placeholder 2">
            <a:extLst>
              <a:ext uri="{FF2B5EF4-FFF2-40B4-BE49-F238E27FC236}">
                <a16:creationId xmlns:a16="http://schemas.microsoft.com/office/drawing/2014/main" id="{44B698A9-8FE1-4CDC-BB25-466EABC1618C}"/>
              </a:ext>
            </a:extLst>
          </p:cNvPr>
          <p:cNvSpPr txBox="1">
            <a:spLocks/>
          </p:cNvSpPr>
          <p:nvPr/>
        </p:nvSpPr>
        <p:spPr>
          <a:xfrm>
            <a:off x="4117693" y="6119468"/>
            <a:ext cx="2144893" cy="477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is </a:t>
            </a:r>
            <a:r>
              <a:rPr lang="en-GB" sz="1600" b="1" dirty="0">
                <a:latin typeface="+mj-lt"/>
              </a:rPr>
              <a:t>shortened </a:t>
            </a:r>
            <a:r>
              <a:rPr lang="en-GB" sz="1600" dirty="0">
                <a:latin typeface="+mj-lt"/>
              </a:rPr>
              <a:t>to 2 bars</a:t>
            </a:r>
          </a:p>
        </p:txBody>
      </p:sp>
      <p:sp>
        <p:nvSpPr>
          <p:cNvPr id="28" name="Content Placeholder 2">
            <a:extLst>
              <a:ext uri="{FF2B5EF4-FFF2-40B4-BE49-F238E27FC236}">
                <a16:creationId xmlns:a16="http://schemas.microsoft.com/office/drawing/2014/main" id="{697592E6-B880-4E4F-8982-8C86D0EB92A3}"/>
              </a:ext>
            </a:extLst>
          </p:cNvPr>
          <p:cNvSpPr txBox="1">
            <a:spLocks/>
          </p:cNvSpPr>
          <p:nvPr/>
        </p:nvSpPr>
        <p:spPr>
          <a:xfrm>
            <a:off x="1986411" y="5767761"/>
            <a:ext cx="1521717" cy="408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is marked </a:t>
            </a:r>
            <a:r>
              <a:rPr lang="en-GB" sz="1600" b="1" i="1" dirty="0">
                <a:latin typeface="+mj-lt"/>
              </a:rPr>
              <a:t>f</a:t>
            </a:r>
            <a:endParaRPr lang="en-GB" sz="1600" dirty="0">
              <a:latin typeface="+mj-lt"/>
            </a:endParaRPr>
          </a:p>
        </p:txBody>
      </p:sp>
      <p:sp>
        <p:nvSpPr>
          <p:cNvPr id="29" name="Content Placeholder 2">
            <a:extLst>
              <a:ext uri="{FF2B5EF4-FFF2-40B4-BE49-F238E27FC236}">
                <a16:creationId xmlns:a16="http://schemas.microsoft.com/office/drawing/2014/main" id="{02D21025-BAF9-4D20-860D-E9C326978D64}"/>
              </a:ext>
            </a:extLst>
          </p:cNvPr>
          <p:cNvSpPr txBox="1">
            <a:spLocks/>
          </p:cNvSpPr>
          <p:nvPr/>
        </p:nvSpPr>
        <p:spPr>
          <a:xfrm>
            <a:off x="2747269" y="6446727"/>
            <a:ext cx="4897864" cy="3207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strings are playing in</a:t>
            </a:r>
            <a:r>
              <a:rPr lang="en-GB" sz="1600" b="1" dirty="0">
                <a:latin typeface="+mj-lt"/>
              </a:rPr>
              <a:t> tremolo </a:t>
            </a:r>
            <a:r>
              <a:rPr lang="en-GB" sz="1600" dirty="0">
                <a:latin typeface="+mj-lt"/>
              </a:rPr>
              <a:t>(in an </a:t>
            </a:r>
            <a:r>
              <a:rPr lang="en-GB" sz="1600" b="1" dirty="0">
                <a:latin typeface="+mj-lt"/>
              </a:rPr>
              <a:t>agitated </a:t>
            </a:r>
            <a:r>
              <a:rPr lang="en-GB" sz="1600" dirty="0">
                <a:latin typeface="+mj-lt"/>
              </a:rPr>
              <a:t>manner).    </a:t>
            </a:r>
          </a:p>
        </p:txBody>
      </p:sp>
      <p:cxnSp>
        <p:nvCxnSpPr>
          <p:cNvPr id="30" name="Straight Arrow Connector 29">
            <a:extLst>
              <a:ext uri="{FF2B5EF4-FFF2-40B4-BE49-F238E27FC236}">
                <a16:creationId xmlns:a16="http://schemas.microsoft.com/office/drawing/2014/main" id="{EAB316AB-D515-4B6A-9DEC-C615B2D74578}"/>
              </a:ext>
            </a:extLst>
          </p:cNvPr>
          <p:cNvCxnSpPr>
            <a:cxnSpLocks/>
          </p:cNvCxnSpPr>
          <p:nvPr/>
        </p:nvCxnSpPr>
        <p:spPr>
          <a:xfrm flipH="1" flipV="1">
            <a:off x="7210986" y="1412438"/>
            <a:ext cx="2207117" cy="11092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CB97A9DA-3019-4B3D-80E3-4DB19B700CCB}"/>
              </a:ext>
            </a:extLst>
          </p:cNvPr>
          <p:cNvCxnSpPr>
            <a:cxnSpLocks/>
          </p:cNvCxnSpPr>
          <p:nvPr/>
        </p:nvCxnSpPr>
        <p:spPr>
          <a:xfrm flipH="1" flipV="1">
            <a:off x="7198954" y="2557761"/>
            <a:ext cx="2245311" cy="499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789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519B99-FD1D-4B88-B241-08FEE9784BCA}"/>
              </a:ext>
            </a:extLst>
          </p:cNvPr>
          <p:cNvPicPr>
            <a:picLocks noChangeAspect="1"/>
          </p:cNvPicPr>
          <p:nvPr/>
        </p:nvPicPr>
        <p:blipFill rotWithShape="1">
          <a:blip r:embed="rId2"/>
          <a:srcRect l="25789" t="32740" r="23158" b="19986"/>
          <a:stretch/>
        </p:blipFill>
        <p:spPr>
          <a:xfrm>
            <a:off x="449178" y="1738057"/>
            <a:ext cx="8874303" cy="4620127"/>
          </a:xfrm>
          <a:prstGeom prst="rect">
            <a:avLst/>
          </a:prstGeom>
        </p:spPr>
      </p:pic>
      <p:sp>
        <p:nvSpPr>
          <p:cNvPr id="5" name="Content Placeholder 2">
            <a:extLst>
              <a:ext uri="{FF2B5EF4-FFF2-40B4-BE49-F238E27FC236}">
                <a16:creationId xmlns:a16="http://schemas.microsoft.com/office/drawing/2014/main" id="{E7E14A87-B6B6-46EF-893C-DEE08E4185B7}"/>
              </a:ext>
            </a:extLst>
          </p:cNvPr>
          <p:cNvSpPr txBox="1">
            <a:spLocks/>
          </p:cNvSpPr>
          <p:nvPr/>
        </p:nvSpPr>
        <p:spPr>
          <a:xfrm>
            <a:off x="245439" y="142743"/>
            <a:ext cx="1246477" cy="343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3</a:t>
            </a:r>
          </a:p>
        </p:txBody>
      </p:sp>
      <p:pic>
        <p:nvPicPr>
          <p:cNvPr id="7" name="Picture 6">
            <a:extLst>
              <a:ext uri="{FF2B5EF4-FFF2-40B4-BE49-F238E27FC236}">
                <a16:creationId xmlns:a16="http://schemas.microsoft.com/office/drawing/2014/main" id="{D7419325-C0EE-4325-AE8D-43B9FE69EEBB}"/>
              </a:ext>
            </a:extLst>
          </p:cNvPr>
          <p:cNvPicPr>
            <a:picLocks noChangeAspect="1"/>
          </p:cNvPicPr>
          <p:nvPr/>
        </p:nvPicPr>
        <p:blipFill rotWithShape="1">
          <a:blip r:embed="rId3"/>
          <a:srcRect l="23818" t="23759" r="67044" b="22355"/>
          <a:stretch/>
        </p:blipFill>
        <p:spPr>
          <a:xfrm>
            <a:off x="9179102" y="1323718"/>
            <a:ext cx="1643518" cy="5448804"/>
          </a:xfrm>
          <a:prstGeom prst="rect">
            <a:avLst/>
          </a:prstGeom>
        </p:spPr>
      </p:pic>
      <p:sp>
        <p:nvSpPr>
          <p:cNvPr id="6" name="Content Placeholder 2">
            <a:extLst>
              <a:ext uri="{FF2B5EF4-FFF2-40B4-BE49-F238E27FC236}">
                <a16:creationId xmlns:a16="http://schemas.microsoft.com/office/drawing/2014/main" id="{797D701F-3AC8-4AC3-A19F-1F6AAC547FA8}"/>
              </a:ext>
            </a:extLst>
          </p:cNvPr>
          <p:cNvSpPr txBox="1">
            <a:spLocks/>
          </p:cNvSpPr>
          <p:nvPr/>
        </p:nvSpPr>
        <p:spPr>
          <a:xfrm>
            <a:off x="245439" y="532145"/>
            <a:ext cx="3999015" cy="543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Affrettando</a:t>
            </a:r>
            <a:r>
              <a:rPr lang="en-GB" sz="1600" dirty="0">
                <a:latin typeface="+mj-lt"/>
              </a:rPr>
              <a:t>: becoming more excited/energetic                                  (not in a positive way)</a:t>
            </a:r>
          </a:p>
        </p:txBody>
      </p:sp>
      <p:sp>
        <p:nvSpPr>
          <p:cNvPr id="8" name="Content Placeholder 2">
            <a:extLst>
              <a:ext uri="{FF2B5EF4-FFF2-40B4-BE49-F238E27FC236}">
                <a16:creationId xmlns:a16="http://schemas.microsoft.com/office/drawing/2014/main" id="{DF82C617-3CD6-4878-A0E2-BD88FDF589B1}"/>
              </a:ext>
            </a:extLst>
          </p:cNvPr>
          <p:cNvSpPr txBox="1">
            <a:spLocks/>
          </p:cNvSpPr>
          <p:nvPr/>
        </p:nvSpPr>
        <p:spPr>
          <a:xfrm>
            <a:off x="1309965" y="142743"/>
            <a:ext cx="3343922" cy="343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 accusation disguised as a question! </a:t>
            </a:r>
            <a:endParaRPr lang="en-GB" sz="1600" dirty="0">
              <a:latin typeface="+mj-lt"/>
            </a:endParaRPr>
          </a:p>
        </p:txBody>
      </p:sp>
      <p:sp>
        <p:nvSpPr>
          <p:cNvPr id="9" name="Content Placeholder 2">
            <a:extLst>
              <a:ext uri="{FF2B5EF4-FFF2-40B4-BE49-F238E27FC236}">
                <a16:creationId xmlns:a16="http://schemas.microsoft.com/office/drawing/2014/main" id="{C4922FF3-D564-42A2-A246-2F258EC0DA39}"/>
              </a:ext>
            </a:extLst>
          </p:cNvPr>
          <p:cNvSpPr txBox="1">
            <a:spLocks/>
          </p:cNvSpPr>
          <p:nvPr/>
        </p:nvSpPr>
        <p:spPr>
          <a:xfrm>
            <a:off x="4556554" y="127478"/>
            <a:ext cx="3999015" cy="888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melodic pattern is </a:t>
            </a:r>
            <a:r>
              <a:rPr lang="en-GB" sz="1600" b="1" dirty="0">
                <a:latin typeface="+mj-lt"/>
              </a:rPr>
              <a:t>changed</a:t>
            </a:r>
            <a:r>
              <a:rPr lang="en-GB" sz="1600" dirty="0">
                <a:latin typeface="+mj-lt"/>
              </a:rPr>
              <a:t> here. </a:t>
            </a:r>
            <a:r>
              <a:rPr lang="en-GB" sz="1600" b="1" dirty="0">
                <a:latin typeface="+mj-lt"/>
              </a:rPr>
              <a:t>A Flat </a:t>
            </a:r>
            <a:r>
              <a:rPr lang="en-GB" sz="1600" dirty="0">
                <a:latin typeface="+mj-lt"/>
              </a:rPr>
              <a:t>is the highest note reached so far…it accentuates the tension of the phrase over an F min tremolo chord. The vocal line is still </a:t>
            </a:r>
            <a:r>
              <a:rPr lang="en-GB" sz="1600" b="1" i="1" dirty="0">
                <a:latin typeface="+mj-lt"/>
              </a:rPr>
              <a:t>f</a:t>
            </a:r>
            <a:endParaRPr lang="en-GB" sz="1600" dirty="0">
              <a:latin typeface="+mj-lt"/>
            </a:endParaRPr>
          </a:p>
        </p:txBody>
      </p:sp>
      <p:cxnSp>
        <p:nvCxnSpPr>
          <p:cNvPr id="4" name="Straight Arrow Connector 3">
            <a:extLst>
              <a:ext uri="{FF2B5EF4-FFF2-40B4-BE49-F238E27FC236}">
                <a16:creationId xmlns:a16="http://schemas.microsoft.com/office/drawing/2014/main" id="{2ED687A4-F366-44BD-8B74-1EFA17045283}"/>
              </a:ext>
            </a:extLst>
          </p:cNvPr>
          <p:cNvCxnSpPr/>
          <p:nvPr/>
        </p:nvCxnSpPr>
        <p:spPr>
          <a:xfrm flipH="1">
            <a:off x="4602932" y="1072761"/>
            <a:ext cx="312922" cy="761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25473805-0868-4D4F-B2A3-1AC43FB7FA20}"/>
              </a:ext>
            </a:extLst>
          </p:cNvPr>
          <p:cNvSpPr txBox="1">
            <a:spLocks/>
          </p:cNvSpPr>
          <p:nvPr/>
        </p:nvSpPr>
        <p:spPr>
          <a:xfrm>
            <a:off x="8914047" y="166097"/>
            <a:ext cx="3136926" cy="909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the falling perfect 5</a:t>
            </a:r>
            <a:r>
              <a:rPr lang="en-GB" sz="1600" baseline="30000" dirty="0">
                <a:latin typeface="+mj-lt"/>
              </a:rPr>
              <a:t>th</a:t>
            </a:r>
            <a:r>
              <a:rPr lang="en-GB" sz="1600" dirty="0">
                <a:latin typeface="+mj-lt"/>
              </a:rPr>
              <a:t> is now a dramatic falling </a:t>
            </a:r>
            <a:r>
              <a:rPr lang="en-GB" sz="1600" b="1" dirty="0">
                <a:latin typeface="+mj-lt"/>
              </a:rPr>
              <a:t>8ve </a:t>
            </a:r>
            <a:r>
              <a:rPr lang="en-GB" sz="1600" dirty="0">
                <a:latin typeface="+mj-lt"/>
              </a:rPr>
              <a:t>for ‘sleep in’</a:t>
            </a:r>
          </a:p>
          <a:p>
            <a:pPr marL="0" indent="0">
              <a:buNone/>
            </a:pPr>
            <a:r>
              <a:rPr lang="en-GB" sz="1600" b="1" dirty="0">
                <a:latin typeface="+mj-lt"/>
              </a:rPr>
              <a:t>Sleep is not restful here</a:t>
            </a:r>
          </a:p>
        </p:txBody>
      </p:sp>
      <p:cxnSp>
        <p:nvCxnSpPr>
          <p:cNvPr id="12" name="Straight Arrow Connector 11">
            <a:extLst>
              <a:ext uri="{FF2B5EF4-FFF2-40B4-BE49-F238E27FC236}">
                <a16:creationId xmlns:a16="http://schemas.microsoft.com/office/drawing/2014/main" id="{53239474-7376-4CBF-BA4F-14B8C8F242F9}"/>
              </a:ext>
            </a:extLst>
          </p:cNvPr>
          <p:cNvCxnSpPr>
            <a:cxnSpLocks/>
            <a:stCxn id="10" idx="1"/>
          </p:cNvCxnSpPr>
          <p:nvPr/>
        </p:nvCxnSpPr>
        <p:spPr>
          <a:xfrm flipH="1">
            <a:off x="6387153" y="620787"/>
            <a:ext cx="2526894" cy="13444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F1C6688B-9655-463D-9280-19CA32499AE3}"/>
              </a:ext>
            </a:extLst>
          </p:cNvPr>
          <p:cNvCxnSpPr/>
          <p:nvPr/>
        </p:nvCxnSpPr>
        <p:spPr>
          <a:xfrm>
            <a:off x="1309965" y="1075477"/>
            <a:ext cx="1283110" cy="6625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BB2A7C58-03E5-4286-BA44-1A04535C3F94}"/>
              </a:ext>
            </a:extLst>
          </p:cNvPr>
          <p:cNvSpPr txBox="1">
            <a:spLocks/>
          </p:cNvSpPr>
          <p:nvPr/>
        </p:nvSpPr>
        <p:spPr>
          <a:xfrm>
            <a:off x="345798" y="6325855"/>
            <a:ext cx="8689020" cy="543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Parallel block minor chords in root position: a statement of </a:t>
            </a:r>
            <a:r>
              <a:rPr lang="en-GB" sz="1600" b="1" dirty="0">
                <a:latin typeface="+mj-lt"/>
              </a:rPr>
              <a:t>intensified anger</a:t>
            </a:r>
            <a:r>
              <a:rPr lang="en-GB" sz="1600" dirty="0">
                <a:latin typeface="+mj-lt"/>
              </a:rPr>
              <a:t>…not ambiguous or softened by being inverted. There are no colouristic notes here.</a:t>
            </a:r>
          </a:p>
        </p:txBody>
      </p:sp>
      <p:cxnSp>
        <p:nvCxnSpPr>
          <p:cNvPr id="17" name="Straight Arrow Connector 16">
            <a:extLst>
              <a:ext uri="{FF2B5EF4-FFF2-40B4-BE49-F238E27FC236}">
                <a16:creationId xmlns:a16="http://schemas.microsoft.com/office/drawing/2014/main" id="{C4591C53-16E5-4A3B-A46C-B057B6885280}"/>
              </a:ext>
            </a:extLst>
          </p:cNvPr>
          <p:cNvCxnSpPr/>
          <p:nvPr/>
        </p:nvCxnSpPr>
        <p:spPr>
          <a:xfrm flipV="1">
            <a:off x="2292824" y="6086901"/>
            <a:ext cx="300251" cy="2389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3D91411-5A7D-44CD-BE18-B1FC9D687F3C}"/>
              </a:ext>
            </a:extLst>
          </p:cNvPr>
          <p:cNvCxnSpPr/>
          <p:nvPr/>
        </p:nvCxnSpPr>
        <p:spPr>
          <a:xfrm flipV="1">
            <a:off x="2593075" y="6114197"/>
            <a:ext cx="477671" cy="2439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B2289862-1B0B-4D3E-8BFF-372EB39A8114}"/>
              </a:ext>
            </a:extLst>
          </p:cNvPr>
          <p:cNvCxnSpPr/>
          <p:nvPr/>
        </p:nvCxnSpPr>
        <p:spPr>
          <a:xfrm flipV="1">
            <a:off x="3179928" y="6086901"/>
            <a:ext cx="477672" cy="2389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Content Placeholder 2">
            <a:extLst>
              <a:ext uri="{FF2B5EF4-FFF2-40B4-BE49-F238E27FC236}">
                <a16:creationId xmlns:a16="http://schemas.microsoft.com/office/drawing/2014/main" id="{7A5F9D3A-7CE7-40FD-812E-E8C6D714D52E}"/>
              </a:ext>
            </a:extLst>
          </p:cNvPr>
          <p:cNvSpPr txBox="1">
            <a:spLocks/>
          </p:cNvSpPr>
          <p:nvPr/>
        </p:nvSpPr>
        <p:spPr>
          <a:xfrm>
            <a:off x="2737359" y="1024666"/>
            <a:ext cx="1747618" cy="702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Instrumental texture: </a:t>
            </a:r>
            <a:r>
              <a:rPr lang="en-GB" sz="1600" b="1" i="1" dirty="0">
                <a:latin typeface="+mj-lt"/>
              </a:rPr>
              <a:t>ff</a:t>
            </a:r>
            <a:r>
              <a:rPr lang="en-GB" sz="1600" b="1" dirty="0">
                <a:latin typeface="+mj-lt"/>
              </a:rPr>
              <a:t>  </a:t>
            </a:r>
            <a:r>
              <a:rPr lang="en-GB" sz="1600" dirty="0">
                <a:latin typeface="+mj-lt"/>
              </a:rPr>
              <a:t>straight down to </a:t>
            </a:r>
            <a:r>
              <a:rPr lang="en-GB" sz="1600" b="1" i="1" dirty="0">
                <a:latin typeface="+mj-lt"/>
              </a:rPr>
              <a:t>p</a:t>
            </a:r>
          </a:p>
        </p:txBody>
      </p:sp>
      <p:cxnSp>
        <p:nvCxnSpPr>
          <p:cNvPr id="18" name="Straight Arrow Connector 17">
            <a:extLst>
              <a:ext uri="{FF2B5EF4-FFF2-40B4-BE49-F238E27FC236}">
                <a16:creationId xmlns:a16="http://schemas.microsoft.com/office/drawing/2014/main" id="{3BC78B25-0ADB-4184-9388-A6744FF729A2}"/>
              </a:ext>
            </a:extLst>
          </p:cNvPr>
          <p:cNvCxnSpPr>
            <a:cxnSpLocks/>
          </p:cNvCxnSpPr>
          <p:nvPr/>
        </p:nvCxnSpPr>
        <p:spPr>
          <a:xfrm>
            <a:off x="3563149" y="1812231"/>
            <a:ext cx="358478" cy="1268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56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519B99-FD1D-4B88-B241-08FEE9784BCA}"/>
              </a:ext>
            </a:extLst>
          </p:cNvPr>
          <p:cNvPicPr>
            <a:picLocks noChangeAspect="1"/>
          </p:cNvPicPr>
          <p:nvPr/>
        </p:nvPicPr>
        <p:blipFill rotWithShape="1">
          <a:blip r:embed="rId2"/>
          <a:srcRect l="56024" t="32740" r="23158" b="19986"/>
          <a:stretch/>
        </p:blipFill>
        <p:spPr>
          <a:xfrm>
            <a:off x="2428164" y="1661518"/>
            <a:ext cx="3618716" cy="4620127"/>
          </a:xfrm>
          <a:prstGeom prst="rect">
            <a:avLst/>
          </a:prstGeom>
        </p:spPr>
      </p:pic>
      <p:sp>
        <p:nvSpPr>
          <p:cNvPr id="5" name="Content Placeholder 2">
            <a:extLst>
              <a:ext uri="{FF2B5EF4-FFF2-40B4-BE49-F238E27FC236}">
                <a16:creationId xmlns:a16="http://schemas.microsoft.com/office/drawing/2014/main" id="{E7E14A87-B6B6-46EF-893C-DEE08E4185B7}"/>
              </a:ext>
            </a:extLst>
          </p:cNvPr>
          <p:cNvSpPr txBox="1">
            <a:spLocks/>
          </p:cNvSpPr>
          <p:nvPr/>
        </p:nvSpPr>
        <p:spPr>
          <a:xfrm>
            <a:off x="245439" y="142743"/>
            <a:ext cx="1246477" cy="343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3</a:t>
            </a:r>
          </a:p>
        </p:txBody>
      </p:sp>
      <p:pic>
        <p:nvPicPr>
          <p:cNvPr id="7" name="Picture 6">
            <a:extLst>
              <a:ext uri="{FF2B5EF4-FFF2-40B4-BE49-F238E27FC236}">
                <a16:creationId xmlns:a16="http://schemas.microsoft.com/office/drawing/2014/main" id="{D7419325-C0EE-4325-AE8D-43B9FE69EEBB}"/>
              </a:ext>
            </a:extLst>
          </p:cNvPr>
          <p:cNvPicPr>
            <a:picLocks noChangeAspect="1"/>
          </p:cNvPicPr>
          <p:nvPr/>
        </p:nvPicPr>
        <p:blipFill rotWithShape="1">
          <a:blip r:embed="rId3"/>
          <a:srcRect l="23818" t="23759" r="67044" b="22355"/>
          <a:stretch/>
        </p:blipFill>
        <p:spPr>
          <a:xfrm>
            <a:off x="5902501" y="1247179"/>
            <a:ext cx="1643518" cy="5448804"/>
          </a:xfrm>
          <a:prstGeom prst="rect">
            <a:avLst/>
          </a:prstGeom>
        </p:spPr>
      </p:pic>
      <p:sp>
        <p:nvSpPr>
          <p:cNvPr id="6" name="Content Placeholder 2">
            <a:extLst>
              <a:ext uri="{FF2B5EF4-FFF2-40B4-BE49-F238E27FC236}">
                <a16:creationId xmlns:a16="http://schemas.microsoft.com/office/drawing/2014/main" id="{797D701F-3AC8-4AC3-A19F-1F6AAC547FA8}"/>
              </a:ext>
            </a:extLst>
          </p:cNvPr>
          <p:cNvSpPr txBox="1">
            <a:spLocks/>
          </p:cNvSpPr>
          <p:nvPr/>
        </p:nvSpPr>
        <p:spPr>
          <a:xfrm>
            <a:off x="245439" y="532144"/>
            <a:ext cx="3999015" cy="761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 better bed…’ </a:t>
            </a:r>
            <a:r>
              <a:rPr lang="en-GB" sz="1600" dirty="0">
                <a:latin typeface="+mj-lt"/>
              </a:rPr>
              <a:t>climbs the F min arpeggio/broken chord. ‘Bed’ is the same high F as ‘sleep’.</a:t>
            </a:r>
          </a:p>
        </p:txBody>
      </p:sp>
      <p:sp>
        <p:nvSpPr>
          <p:cNvPr id="8" name="Content Placeholder 2">
            <a:extLst>
              <a:ext uri="{FF2B5EF4-FFF2-40B4-BE49-F238E27FC236}">
                <a16:creationId xmlns:a16="http://schemas.microsoft.com/office/drawing/2014/main" id="{DF82C617-3CD6-4878-A0E2-BD88FDF589B1}"/>
              </a:ext>
            </a:extLst>
          </p:cNvPr>
          <p:cNvSpPr txBox="1">
            <a:spLocks/>
          </p:cNvSpPr>
          <p:nvPr/>
        </p:nvSpPr>
        <p:spPr>
          <a:xfrm>
            <a:off x="1309965" y="142743"/>
            <a:ext cx="3343922" cy="343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 accusation disguised as a question! </a:t>
            </a:r>
            <a:endParaRPr lang="en-GB" sz="1600" dirty="0">
              <a:latin typeface="+mj-lt"/>
            </a:endParaRPr>
          </a:p>
        </p:txBody>
      </p:sp>
      <p:sp>
        <p:nvSpPr>
          <p:cNvPr id="9" name="Content Placeholder 2">
            <a:extLst>
              <a:ext uri="{FF2B5EF4-FFF2-40B4-BE49-F238E27FC236}">
                <a16:creationId xmlns:a16="http://schemas.microsoft.com/office/drawing/2014/main" id="{C4922FF3-D564-42A2-A246-2F258EC0DA39}"/>
              </a:ext>
            </a:extLst>
          </p:cNvPr>
          <p:cNvSpPr txBox="1">
            <a:spLocks/>
          </p:cNvSpPr>
          <p:nvPr/>
        </p:nvSpPr>
        <p:spPr>
          <a:xfrm>
            <a:off x="4244454" y="848997"/>
            <a:ext cx="3999015" cy="888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‘than’ falls by chromatic step…intensifying the accusation</a:t>
            </a:r>
          </a:p>
        </p:txBody>
      </p:sp>
      <p:sp>
        <p:nvSpPr>
          <p:cNvPr id="10" name="Content Placeholder 2">
            <a:extLst>
              <a:ext uri="{FF2B5EF4-FFF2-40B4-BE49-F238E27FC236}">
                <a16:creationId xmlns:a16="http://schemas.microsoft.com/office/drawing/2014/main" id="{25473805-0868-4D4F-B2A3-1AC43FB7FA20}"/>
              </a:ext>
            </a:extLst>
          </p:cNvPr>
          <p:cNvSpPr txBox="1">
            <a:spLocks/>
          </p:cNvSpPr>
          <p:nvPr/>
        </p:nvSpPr>
        <p:spPr>
          <a:xfrm>
            <a:off x="8333053" y="1247179"/>
            <a:ext cx="3136926" cy="490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a:t>
            </a:r>
            <a:r>
              <a:rPr lang="en-GB" sz="1600" b="1" dirty="0">
                <a:latin typeface="+mj-lt"/>
              </a:rPr>
              <a:t>crunch</a:t>
            </a:r>
            <a:r>
              <a:rPr lang="en-GB" sz="1600" dirty="0">
                <a:latin typeface="+mj-lt"/>
              </a:rPr>
              <a:t> point of the question!</a:t>
            </a:r>
          </a:p>
        </p:txBody>
      </p:sp>
      <p:cxnSp>
        <p:nvCxnSpPr>
          <p:cNvPr id="4" name="Straight Arrow Connector 3">
            <a:extLst>
              <a:ext uri="{FF2B5EF4-FFF2-40B4-BE49-F238E27FC236}">
                <a16:creationId xmlns:a16="http://schemas.microsoft.com/office/drawing/2014/main" id="{C59E04D3-3B99-4A11-8DCB-8F9554DC8420}"/>
              </a:ext>
            </a:extLst>
          </p:cNvPr>
          <p:cNvCxnSpPr/>
          <p:nvPr/>
        </p:nvCxnSpPr>
        <p:spPr>
          <a:xfrm>
            <a:off x="1989221" y="1122947"/>
            <a:ext cx="2133600" cy="8662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ADCF5321-CF06-42AA-B023-BC2DCA4C9252}"/>
              </a:ext>
            </a:extLst>
          </p:cNvPr>
          <p:cNvCxnSpPr>
            <a:cxnSpLocks/>
          </p:cNvCxnSpPr>
          <p:nvPr/>
        </p:nvCxnSpPr>
        <p:spPr>
          <a:xfrm>
            <a:off x="4981433" y="1306823"/>
            <a:ext cx="280378" cy="567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FA2A2ED2-7361-4216-B427-B370EC1B4002}"/>
              </a:ext>
            </a:extLst>
          </p:cNvPr>
          <p:cNvCxnSpPr>
            <a:cxnSpLocks/>
            <a:stCxn id="10" idx="1"/>
          </p:cNvCxnSpPr>
          <p:nvPr/>
        </p:nvCxnSpPr>
        <p:spPr>
          <a:xfrm flipH="1">
            <a:off x="6919859" y="1492266"/>
            <a:ext cx="1413194" cy="368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51DAF2DA-8AF7-4F65-948D-C9826F68CB4F}"/>
              </a:ext>
            </a:extLst>
          </p:cNvPr>
          <p:cNvSpPr txBox="1">
            <a:spLocks/>
          </p:cNvSpPr>
          <p:nvPr/>
        </p:nvSpPr>
        <p:spPr>
          <a:xfrm>
            <a:off x="8333053" y="1989220"/>
            <a:ext cx="3136926" cy="4513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‘…mine?’ is the</a:t>
            </a:r>
            <a:r>
              <a:rPr lang="en-GB" sz="1600" b="1" dirty="0">
                <a:latin typeface="+mj-lt"/>
              </a:rPr>
              <a:t> climax </a:t>
            </a:r>
            <a:r>
              <a:rPr lang="en-GB" sz="1600" dirty="0">
                <a:latin typeface="+mj-lt"/>
              </a:rPr>
              <a:t>of the crescendo and lands on a </a:t>
            </a:r>
            <a:r>
              <a:rPr lang="en-GB" sz="1600" b="1" dirty="0">
                <a:latin typeface="+mj-lt"/>
              </a:rPr>
              <a:t>unison</a:t>
            </a:r>
            <a:r>
              <a:rPr lang="en-GB" sz="1600" dirty="0">
                <a:latin typeface="+mj-lt"/>
              </a:rPr>
              <a:t> E Flat. </a:t>
            </a:r>
          </a:p>
          <a:p>
            <a:pPr marL="0" indent="0">
              <a:buNone/>
            </a:pPr>
            <a:r>
              <a:rPr lang="en-GB" sz="1600" dirty="0">
                <a:latin typeface="+mj-lt"/>
              </a:rPr>
              <a:t>Remember: </a:t>
            </a:r>
            <a:r>
              <a:rPr lang="en-GB" sz="1600" b="1" dirty="0">
                <a:latin typeface="+mj-lt"/>
              </a:rPr>
              <a:t>Unison</a:t>
            </a:r>
            <a:r>
              <a:rPr lang="en-GB" sz="1600" dirty="0">
                <a:latin typeface="+mj-lt"/>
              </a:rPr>
              <a:t> = </a:t>
            </a:r>
            <a:r>
              <a:rPr lang="en-GB" sz="1600" b="1" dirty="0">
                <a:latin typeface="+mj-lt"/>
              </a:rPr>
              <a:t>strength</a:t>
            </a:r>
            <a:r>
              <a:rPr lang="en-GB" sz="1600" dirty="0">
                <a:latin typeface="+mj-lt"/>
              </a:rPr>
              <a:t> of opinion/focus. It is the only</a:t>
            </a:r>
            <a:r>
              <a:rPr lang="en-GB" sz="1600" b="1" dirty="0">
                <a:latin typeface="+mj-lt"/>
              </a:rPr>
              <a:t> fully</a:t>
            </a:r>
            <a:r>
              <a:rPr lang="en-GB" sz="1600" dirty="0">
                <a:latin typeface="+mj-lt"/>
              </a:rPr>
              <a:t> </a:t>
            </a:r>
            <a:r>
              <a:rPr lang="en-GB" sz="1600" b="1" dirty="0">
                <a:latin typeface="+mj-lt"/>
              </a:rPr>
              <a:t>unison</a:t>
            </a:r>
            <a:r>
              <a:rPr lang="en-GB" sz="1600" dirty="0">
                <a:latin typeface="+mj-lt"/>
              </a:rPr>
              <a:t> moment in the song.</a:t>
            </a:r>
          </a:p>
          <a:p>
            <a:pPr marL="0" indent="0">
              <a:buNone/>
            </a:pPr>
            <a:r>
              <a:rPr lang="en-GB" sz="1600" dirty="0">
                <a:latin typeface="+mj-lt"/>
              </a:rPr>
              <a:t>The minim is held over a falling chromatic line, producing an immediate high-pitched</a:t>
            </a:r>
            <a:r>
              <a:rPr lang="en-GB" sz="1600" b="1" dirty="0">
                <a:latin typeface="+mj-lt"/>
              </a:rPr>
              <a:t> </a:t>
            </a:r>
            <a:r>
              <a:rPr lang="en-GB" sz="1600" b="1" i="1" dirty="0">
                <a:latin typeface="+mj-lt"/>
              </a:rPr>
              <a:t>f </a:t>
            </a:r>
            <a:r>
              <a:rPr lang="en-GB" sz="1600" dirty="0">
                <a:latin typeface="+mj-lt"/>
              </a:rPr>
              <a:t>semitone dissonance. This 3 note chromatic descent is the motif of the Answer Transition. There is now </a:t>
            </a:r>
            <a:r>
              <a:rPr lang="en-GB" sz="1600" b="1" dirty="0">
                <a:latin typeface="+mj-lt"/>
              </a:rPr>
              <a:t>no gap between </a:t>
            </a:r>
            <a:r>
              <a:rPr lang="en-GB" sz="1600" dirty="0">
                <a:latin typeface="+mj-lt"/>
              </a:rPr>
              <a:t>the Question and the Answer.</a:t>
            </a:r>
          </a:p>
          <a:p>
            <a:pPr marL="0" indent="0">
              <a:buNone/>
            </a:pPr>
            <a:r>
              <a:rPr lang="en-GB" sz="1600" dirty="0">
                <a:latin typeface="+mj-lt"/>
              </a:rPr>
              <a:t>This point of dynamic climax and chromatic dissonance is the </a:t>
            </a:r>
            <a:r>
              <a:rPr lang="en-GB" sz="1600" b="1" dirty="0">
                <a:latin typeface="+mj-lt"/>
              </a:rPr>
              <a:t>accusation</a:t>
            </a:r>
            <a:r>
              <a:rPr lang="en-GB" sz="1600" dirty="0">
                <a:latin typeface="+mj-lt"/>
              </a:rPr>
              <a:t> itself</a:t>
            </a:r>
          </a:p>
        </p:txBody>
      </p:sp>
      <p:sp>
        <p:nvSpPr>
          <p:cNvPr id="16" name="Content Placeholder 2">
            <a:extLst>
              <a:ext uri="{FF2B5EF4-FFF2-40B4-BE49-F238E27FC236}">
                <a16:creationId xmlns:a16="http://schemas.microsoft.com/office/drawing/2014/main" id="{B1031FC7-5422-4D81-9680-0A780FCD73B6}"/>
              </a:ext>
            </a:extLst>
          </p:cNvPr>
          <p:cNvSpPr txBox="1">
            <a:spLocks/>
          </p:cNvSpPr>
          <p:nvPr/>
        </p:nvSpPr>
        <p:spPr>
          <a:xfrm>
            <a:off x="245439" y="1339172"/>
            <a:ext cx="1982397" cy="4916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 better bed than </a:t>
            </a:r>
            <a:r>
              <a:rPr lang="en-GB" sz="1600" b="1" dirty="0">
                <a:latin typeface="+mj-lt"/>
              </a:rPr>
              <a:t>mine</a:t>
            </a:r>
            <a:r>
              <a:rPr lang="en-GB" sz="1600" dirty="0">
                <a:latin typeface="+mj-lt"/>
              </a:rPr>
              <a:t>?’ </a:t>
            </a:r>
          </a:p>
          <a:p>
            <a:pPr marL="0" indent="0">
              <a:buNone/>
            </a:pPr>
            <a:r>
              <a:rPr lang="en-GB" sz="1600" dirty="0">
                <a:latin typeface="+mj-lt"/>
              </a:rPr>
              <a:t>This has more than one meaning:</a:t>
            </a:r>
          </a:p>
          <a:p>
            <a:pPr marL="0" indent="0">
              <a:buNone/>
            </a:pPr>
            <a:r>
              <a:rPr lang="en-GB" sz="1600" dirty="0">
                <a:latin typeface="+mj-lt"/>
              </a:rPr>
              <a:t>1. A better place to lie down than the grave</a:t>
            </a:r>
          </a:p>
          <a:p>
            <a:pPr marL="0" indent="0">
              <a:buNone/>
            </a:pPr>
            <a:r>
              <a:rPr lang="en-GB" sz="1600" dirty="0">
                <a:latin typeface="+mj-lt"/>
              </a:rPr>
              <a:t>2. The hope that his friend has found a better place to lie in than that previously occupied by himself!</a:t>
            </a:r>
          </a:p>
          <a:p>
            <a:pPr marL="0" indent="0">
              <a:buNone/>
            </a:pPr>
            <a:r>
              <a:rPr lang="en-GB" sz="1600" dirty="0">
                <a:latin typeface="+mj-lt"/>
              </a:rPr>
              <a:t>In other words…with his former love.</a:t>
            </a:r>
          </a:p>
          <a:p>
            <a:pPr marL="0" indent="0">
              <a:buNone/>
            </a:pPr>
            <a:r>
              <a:rPr lang="en-GB" sz="1600" dirty="0">
                <a:latin typeface="+mj-lt"/>
              </a:rPr>
              <a:t>It is therefore a </a:t>
            </a:r>
            <a:r>
              <a:rPr lang="en-GB" sz="1600" b="1" dirty="0">
                <a:latin typeface="+mj-lt"/>
              </a:rPr>
              <a:t>rhetorical question</a:t>
            </a:r>
            <a:r>
              <a:rPr lang="en-GB" sz="1600" dirty="0">
                <a:latin typeface="+mj-lt"/>
              </a:rPr>
              <a:t>: the ghost knows the answer already.</a:t>
            </a:r>
          </a:p>
          <a:p>
            <a:pPr marL="0" indent="0">
              <a:buNone/>
            </a:pPr>
            <a:endParaRPr lang="en-GB" sz="1600" dirty="0">
              <a:latin typeface="+mj-lt"/>
            </a:endParaRPr>
          </a:p>
          <a:p>
            <a:pPr marL="0" indent="0">
              <a:buNone/>
            </a:pPr>
            <a:endParaRPr lang="en-GB" sz="1600" dirty="0">
              <a:latin typeface="+mj-lt"/>
            </a:endParaRPr>
          </a:p>
        </p:txBody>
      </p:sp>
      <p:sp>
        <p:nvSpPr>
          <p:cNvPr id="18" name="Content Placeholder 2">
            <a:extLst>
              <a:ext uri="{FF2B5EF4-FFF2-40B4-BE49-F238E27FC236}">
                <a16:creationId xmlns:a16="http://schemas.microsoft.com/office/drawing/2014/main" id="{CFCA06A4-87C6-431C-A1BC-7E387553C64D}"/>
              </a:ext>
            </a:extLst>
          </p:cNvPr>
          <p:cNvSpPr txBox="1">
            <a:spLocks/>
          </p:cNvSpPr>
          <p:nvPr/>
        </p:nvSpPr>
        <p:spPr>
          <a:xfrm>
            <a:off x="8674247" y="603910"/>
            <a:ext cx="3136926" cy="490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a:t>
            </a:r>
            <a:r>
              <a:rPr lang="en-GB" sz="1600" b="1" dirty="0">
                <a:latin typeface="+mj-lt"/>
              </a:rPr>
              <a:t>allargando </a:t>
            </a:r>
            <a:r>
              <a:rPr lang="en-GB" sz="1600" dirty="0">
                <a:latin typeface="+mj-lt"/>
              </a:rPr>
              <a:t>slows down/stretches the moment of pain </a:t>
            </a:r>
          </a:p>
        </p:txBody>
      </p:sp>
      <p:cxnSp>
        <p:nvCxnSpPr>
          <p:cNvPr id="20" name="Straight Arrow Connector 19">
            <a:extLst>
              <a:ext uri="{FF2B5EF4-FFF2-40B4-BE49-F238E27FC236}">
                <a16:creationId xmlns:a16="http://schemas.microsoft.com/office/drawing/2014/main" id="{2E672E1E-10DE-4944-91DC-8534D0399C14}"/>
              </a:ext>
            </a:extLst>
          </p:cNvPr>
          <p:cNvCxnSpPr>
            <a:cxnSpLocks/>
          </p:cNvCxnSpPr>
          <p:nvPr/>
        </p:nvCxnSpPr>
        <p:spPr>
          <a:xfrm flipH="1">
            <a:off x="7041491" y="841039"/>
            <a:ext cx="1754389" cy="643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434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B02C59-40EE-49B8-81FE-164C626B2657}"/>
              </a:ext>
            </a:extLst>
          </p:cNvPr>
          <p:cNvPicPr>
            <a:picLocks noChangeAspect="1"/>
          </p:cNvPicPr>
          <p:nvPr/>
        </p:nvPicPr>
        <p:blipFill rotWithShape="1">
          <a:blip r:embed="rId2"/>
          <a:srcRect l="23684" t="24315" r="25000" b="8774"/>
          <a:stretch/>
        </p:blipFill>
        <p:spPr>
          <a:xfrm>
            <a:off x="21340" y="1066050"/>
            <a:ext cx="7469137" cy="5475575"/>
          </a:xfrm>
          <a:prstGeom prst="rect">
            <a:avLst/>
          </a:prstGeom>
        </p:spPr>
      </p:pic>
      <p:sp>
        <p:nvSpPr>
          <p:cNvPr id="7" name="Content Placeholder 2">
            <a:extLst>
              <a:ext uri="{FF2B5EF4-FFF2-40B4-BE49-F238E27FC236}">
                <a16:creationId xmlns:a16="http://schemas.microsoft.com/office/drawing/2014/main" id="{308C064E-A224-4115-B837-64CEB2650321}"/>
              </a:ext>
            </a:extLst>
          </p:cNvPr>
          <p:cNvSpPr txBox="1">
            <a:spLocks/>
          </p:cNvSpPr>
          <p:nvPr/>
        </p:nvSpPr>
        <p:spPr>
          <a:xfrm>
            <a:off x="238987" y="22491"/>
            <a:ext cx="1194027" cy="355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3</a:t>
            </a:r>
          </a:p>
        </p:txBody>
      </p:sp>
      <p:sp>
        <p:nvSpPr>
          <p:cNvPr id="4" name="Content Placeholder 2">
            <a:extLst>
              <a:ext uri="{FF2B5EF4-FFF2-40B4-BE49-F238E27FC236}">
                <a16:creationId xmlns:a16="http://schemas.microsoft.com/office/drawing/2014/main" id="{7CB849E3-BC8A-4203-9977-FCCD15D49052}"/>
              </a:ext>
            </a:extLst>
          </p:cNvPr>
          <p:cNvSpPr txBox="1">
            <a:spLocks/>
          </p:cNvSpPr>
          <p:nvPr/>
        </p:nvSpPr>
        <p:spPr>
          <a:xfrm>
            <a:off x="1286189" y="-47991"/>
            <a:ext cx="3999015" cy="769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 </a:t>
            </a:r>
            <a:r>
              <a:rPr lang="en-GB" sz="1600" dirty="0">
                <a:latin typeface="+mj-lt"/>
              </a:rPr>
              <a:t>the transition section has been replaced by the 3 note chromatic motif underneath “mine?”.</a:t>
            </a:r>
          </a:p>
        </p:txBody>
      </p:sp>
      <p:cxnSp>
        <p:nvCxnSpPr>
          <p:cNvPr id="3" name="Straight Arrow Connector 2">
            <a:extLst>
              <a:ext uri="{FF2B5EF4-FFF2-40B4-BE49-F238E27FC236}">
                <a16:creationId xmlns:a16="http://schemas.microsoft.com/office/drawing/2014/main" id="{8A7E6FA5-EE5D-4ECA-8AB2-0F9D2E73B6DA}"/>
              </a:ext>
            </a:extLst>
          </p:cNvPr>
          <p:cNvCxnSpPr>
            <a:cxnSpLocks/>
          </p:cNvCxnSpPr>
          <p:nvPr/>
        </p:nvCxnSpPr>
        <p:spPr>
          <a:xfrm flipH="1">
            <a:off x="836000" y="316375"/>
            <a:ext cx="460538" cy="16838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Content Placeholder 2">
            <a:extLst>
              <a:ext uri="{FF2B5EF4-FFF2-40B4-BE49-F238E27FC236}">
                <a16:creationId xmlns:a16="http://schemas.microsoft.com/office/drawing/2014/main" id="{5159894C-16B0-4D0C-956E-997F412D9BC0}"/>
              </a:ext>
            </a:extLst>
          </p:cNvPr>
          <p:cNvSpPr txBox="1">
            <a:spLocks/>
          </p:cNvSpPr>
          <p:nvPr/>
        </p:nvSpPr>
        <p:spPr>
          <a:xfrm>
            <a:off x="5148728" y="93241"/>
            <a:ext cx="7021932" cy="13298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Bar 45 is </a:t>
            </a:r>
            <a:r>
              <a:rPr lang="en-GB" sz="1600" b="1" dirty="0" err="1">
                <a:latin typeface="+mj-lt"/>
              </a:rPr>
              <a:t>Molto</a:t>
            </a:r>
            <a:r>
              <a:rPr lang="en-GB" sz="1600" b="1" dirty="0">
                <a:latin typeface="+mj-lt"/>
              </a:rPr>
              <a:t> Agitato </a:t>
            </a:r>
            <a:r>
              <a:rPr lang="en-GB" sz="1600" dirty="0">
                <a:latin typeface="+mj-lt"/>
              </a:rPr>
              <a:t>(VERY agitated). The strophic form is modified from here on.</a:t>
            </a:r>
          </a:p>
          <a:p>
            <a:pPr marL="0" indent="0">
              <a:buNone/>
            </a:pPr>
            <a:r>
              <a:rPr lang="en-GB" sz="1600" dirty="0">
                <a:latin typeface="+mj-lt"/>
              </a:rPr>
              <a:t>The living friend leaps to his own defence and answers </a:t>
            </a:r>
            <a:r>
              <a:rPr lang="en-GB" sz="1600" b="1" dirty="0">
                <a:latin typeface="+mj-lt"/>
              </a:rPr>
              <a:t>without hesitation</a:t>
            </a:r>
            <a:r>
              <a:rPr lang="en-GB" sz="1600" dirty="0">
                <a:latin typeface="+mj-lt"/>
              </a:rPr>
              <a:t>.</a:t>
            </a:r>
          </a:p>
          <a:p>
            <a:pPr marL="0" indent="0">
              <a:buNone/>
            </a:pPr>
            <a:r>
              <a:rPr lang="en-GB" sz="1600" dirty="0">
                <a:latin typeface="+mj-lt"/>
              </a:rPr>
              <a:t>The </a:t>
            </a:r>
            <a:r>
              <a:rPr lang="en-GB" sz="1600" b="1" dirty="0">
                <a:latin typeface="+mj-lt"/>
              </a:rPr>
              <a:t>‘Yes Lad’</a:t>
            </a:r>
            <a:r>
              <a:rPr lang="en-GB" sz="1600" dirty="0">
                <a:latin typeface="+mj-lt"/>
              </a:rPr>
              <a:t> semitone figure is a musical </a:t>
            </a:r>
            <a:r>
              <a:rPr lang="en-GB" sz="1600" b="1" dirty="0">
                <a:latin typeface="+mj-lt"/>
              </a:rPr>
              <a:t>shout/cry. He asserts it by repeating it! </a:t>
            </a:r>
            <a:endParaRPr lang="en-GB" sz="1600" dirty="0">
              <a:latin typeface="+mj-lt"/>
            </a:endParaRPr>
          </a:p>
          <a:p>
            <a:pPr marL="0" indent="0">
              <a:buNone/>
            </a:pPr>
            <a:r>
              <a:rPr lang="en-GB" sz="1600" dirty="0">
                <a:latin typeface="+mj-lt"/>
              </a:rPr>
              <a:t>Notice: the crescendo THROUGH the note (“lad”)</a:t>
            </a:r>
          </a:p>
        </p:txBody>
      </p:sp>
      <p:sp>
        <p:nvSpPr>
          <p:cNvPr id="9" name="Content Placeholder 2">
            <a:extLst>
              <a:ext uri="{FF2B5EF4-FFF2-40B4-BE49-F238E27FC236}">
                <a16:creationId xmlns:a16="http://schemas.microsoft.com/office/drawing/2014/main" id="{9D95760D-5BF1-4A37-BF3F-A19153900FF1}"/>
              </a:ext>
            </a:extLst>
          </p:cNvPr>
          <p:cNvSpPr txBox="1">
            <a:spLocks/>
          </p:cNvSpPr>
          <p:nvPr/>
        </p:nvSpPr>
        <p:spPr>
          <a:xfrm>
            <a:off x="7253288" y="1517649"/>
            <a:ext cx="4917372" cy="52613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harmony returns to colouristic dissonance.</a:t>
            </a:r>
          </a:p>
          <a:p>
            <a:pPr marL="0" indent="0">
              <a:buNone/>
            </a:pPr>
            <a:r>
              <a:rPr lang="en-GB" sz="1600" dirty="0">
                <a:latin typeface="+mj-lt"/>
              </a:rPr>
              <a:t>The ‘Yes lad’ falling note motif in the vocal line is strengthened by the instrumental parts.</a:t>
            </a:r>
          </a:p>
          <a:p>
            <a:pPr marL="0" indent="0">
              <a:buNone/>
            </a:pPr>
            <a:r>
              <a:rPr lang="en-GB" sz="1600" dirty="0">
                <a:latin typeface="+mj-lt"/>
              </a:rPr>
              <a:t>The A flat </a:t>
            </a:r>
            <a:r>
              <a:rPr lang="en-GB" sz="1600" b="1" dirty="0">
                <a:latin typeface="+mj-lt"/>
              </a:rPr>
              <a:t>matches</a:t>
            </a:r>
            <a:r>
              <a:rPr lang="en-GB" sz="1600" dirty="0">
                <a:latin typeface="+mj-lt"/>
              </a:rPr>
              <a:t> the highest note set by the ghost’s Question. It resembles a </a:t>
            </a:r>
            <a:r>
              <a:rPr lang="en-GB" sz="1600" b="1" dirty="0">
                <a:latin typeface="+mj-lt"/>
              </a:rPr>
              <a:t>contest</a:t>
            </a:r>
            <a:r>
              <a:rPr lang="en-GB" sz="1600" dirty="0">
                <a:latin typeface="+mj-lt"/>
              </a:rPr>
              <a:t>: matching each other in </a:t>
            </a:r>
            <a:r>
              <a:rPr lang="en-GB" sz="1600" b="1" dirty="0">
                <a:latin typeface="+mj-lt"/>
              </a:rPr>
              <a:t>assertive power</a:t>
            </a:r>
            <a:r>
              <a:rPr lang="en-GB" sz="1600" dirty="0">
                <a:latin typeface="+mj-lt"/>
              </a:rPr>
              <a:t>.</a:t>
            </a:r>
          </a:p>
          <a:p>
            <a:pPr marL="0" indent="0">
              <a:buNone/>
            </a:pPr>
            <a:r>
              <a:rPr lang="en-GB" sz="1600" dirty="0">
                <a:latin typeface="+mj-lt"/>
              </a:rPr>
              <a:t>The dissonance does not resolve on the 2</a:t>
            </a:r>
            <a:r>
              <a:rPr lang="en-GB" sz="1600" baseline="30000" dirty="0">
                <a:latin typeface="+mj-lt"/>
              </a:rPr>
              <a:t>nd</a:t>
            </a:r>
            <a:r>
              <a:rPr lang="en-GB" sz="1600" dirty="0">
                <a:latin typeface="+mj-lt"/>
              </a:rPr>
              <a:t> beat/note (G)…the tension (pain) is maintained.</a:t>
            </a:r>
          </a:p>
          <a:p>
            <a:pPr marL="0" indent="0">
              <a:buNone/>
            </a:pPr>
            <a:r>
              <a:rPr lang="en-GB" sz="1600" dirty="0">
                <a:latin typeface="+mj-lt"/>
              </a:rPr>
              <a:t>It is an ANGUISHED SIGH (a plea to be left in peace, an agitated/angry denial, an impatient and frustrated defensive outcry)</a:t>
            </a:r>
          </a:p>
          <a:p>
            <a:pPr marL="0" indent="0">
              <a:buNone/>
            </a:pPr>
            <a:r>
              <a:rPr lang="en-GB" sz="1600" dirty="0">
                <a:latin typeface="+mj-lt"/>
              </a:rPr>
              <a:t>The falling figure is repeated as a sequence, stepping down by a note in bars 47 and 48.</a:t>
            </a:r>
          </a:p>
          <a:p>
            <a:pPr marL="0" indent="0">
              <a:buNone/>
            </a:pPr>
            <a:r>
              <a:rPr lang="en-GB" sz="1600" dirty="0">
                <a:latin typeface="+mj-lt"/>
              </a:rPr>
              <a:t>‘I lie easy’ leaps up a 5</a:t>
            </a:r>
            <a:r>
              <a:rPr lang="en-GB" sz="1600" baseline="30000" dirty="0">
                <a:latin typeface="+mj-lt"/>
              </a:rPr>
              <a:t>th</a:t>
            </a:r>
            <a:r>
              <a:rPr lang="en-GB" sz="1600" dirty="0">
                <a:latin typeface="+mj-lt"/>
              </a:rPr>
              <a:t>, the G clashing with the accompaniment A flat. </a:t>
            </a:r>
            <a:r>
              <a:rPr lang="en-GB" sz="1600" b="1" dirty="0">
                <a:latin typeface="+mj-lt"/>
              </a:rPr>
              <a:t>Does he lie easy? </a:t>
            </a:r>
          </a:p>
          <a:p>
            <a:pPr marL="0" indent="0">
              <a:buNone/>
            </a:pPr>
            <a:r>
              <a:rPr lang="en-GB" sz="1600" dirty="0">
                <a:latin typeface="+mj-lt"/>
              </a:rPr>
              <a:t>The 3-note falling motif in the strings in the sequence (45 – 47) is a </a:t>
            </a:r>
            <a:r>
              <a:rPr lang="en-GB" sz="1600" b="1" dirty="0">
                <a:latin typeface="+mj-lt"/>
              </a:rPr>
              <a:t>diminuted variant </a:t>
            </a:r>
            <a:r>
              <a:rPr lang="en-GB" sz="1600" dirty="0">
                <a:latin typeface="+mj-lt"/>
              </a:rPr>
              <a:t>of the figure at bar 44.</a:t>
            </a:r>
            <a:r>
              <a:rPr lang="en-GB" sz="1600" b="1" dirty="0">
                <a:latin typeface="+mj-lt"/>
              </a:rPr>
              <a:t> </a:t>
            </a:r>
          </a:p>
          <a:p>
            <a:pPr marL="0" indent="0">
              <a:buNone/>
            </a:pPr>
            <a:r>
              <a:rPr lang="en-GB" sz="1600" dirty="0">
                <a:latin typeface="+mj-lt"/>
              </a:rPr>
              <a:t>.</a:t>
            </a:r>
          </a:p>
        </p:txBody>
      </p:sp>
      <p:cxnSp>
        <p:nvCxnSpPr>
          <p:cNvPr id="10" name="Straight Arrow Connector 9">
            <a:extLst>
              <a:ext uri="{FF2B5EF4-FFF2-40B4-BE49-F238E27FC236}">
                <a16:creationId xmlns:a16="http://schemas.microsoft.com/office/drawing/2014/main" id="{23B5F7F8-3E15-4D8D-BE60-648CC2DBE6E0}"/>
              </a:ext>
            </a:extLst>
          </p:cNvPr>
          <p:cNvCxnSpPr>
            <a:cxnSpLocks/>
          </p:cNvCxnSpPr>
          <p:nvPr/>
        </p:nvCxnSpPr>
        <p:spPr>
          <a:xfrm flipH="1">
            <a:off x="1714501" y="994610"/>
            <a:ext cx="3434227" cy="5142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931D1D60-D065-427C-A6D0-1D1BE5FDDC8E}"/>
              </a:ext>
            </a:extLst>
          </p:cNvPr>
          <p:cNvCxnSpPr/>
          <p:nvPr/>
        </p:nvCxnSpPr>
        <p:spPr>
          <a:xfrm flipH="1">
            <a:off x="4457700" y="1227555"/>
            <a:ext cx="691028" cy="1359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6209A9D1-D39D-44A7-8D05-429E536C54AA}"/>
              </a:ext>
            </a:extLst>
          </p:cNvPr>
          <p:cNvCxnSpPr>
            <a:cxnSpLocks/>
          </p:cNvCxnSpPr>
          <p:nvPr/>
        </p:nvCxnSpPr>
        <p:spPr>
          <a:xfrm flipH="1" flipV="1">
            <a:off x="3557589" y="1508822"/>
            <a:ext cx="3695699" cy="10057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8B7FCB91-C65F-4801-9F97-C2DD71D4B6A6}"/>
              </a:ext>
            </a:extLst>
          </p:cNvPr>
          <p:cNvSpPr txBox="1">
            <a:spLocks/>
          </p:cNvSpPr>
          <p:nvPr/>
        </p:nvSpPr>
        <p:spPr>
          <a:xfrm>
            <a:off x="1190257" y="854437"/>
            <a:ext cx="2659254" cy="355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3/4 !!! Urgent/anxious/restless</a:t>
            </a:r>
          </a:p>
        </p:txBody>
      </p:sp>
    </p:spTree>
    <p:extLst>
      <p:ext uri="{BB962C8B-B14F-4D97-AF65-F5344CB8AC3E}">
        <p14:creationId xmlns:p14="http://schemas.microsoft.com/office/powerpoint/2010/main" val="238040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A9339-F655-4E55-88E9-8CDF83AFE976}"/>
              </a:ext>
            </a:extLst>
          </p:cNvPr>
          <p:cNvPicPr>
            <a:picLocks noChangeAspect="1"/>
          </p:cNvPicPr>
          <p:nvPr/>
        </p:nvPicPr>
        <p:blipFill rotWithShape="1">
          <a:blip r:embed="rId2"/>
          <a:srcRect l="23816" t="28761" r="25132" b="8774"/>
          <a:stretch/>
        </p:blipFill>
        <p:spPr>
          <a:xfrm>
            <a:off x="28397" y="1411232"/>
            <a:ext cx="7735379" cy="5321191"/>
          </a:xfrm>
          <a:prstGeom prst="rect">
            <a:avLst/>
          </a:prstGeom>
        </p:spPr>
      </p:pic>
      <p:sp>
        <p:nvSpPr>
          <p:cNvPr id="6" name="Content Placeholder 2">
            <a:extLst>
              <a:ext uri="{FF2B5EF4-FFF2-40B4-BE49-F238E27FC236}">
                <a16:creationId xmlns:a16="http://schemas.microsoft.com/office/drawing/2014/main" id="{7ABE4B5D-4085-4137-B722-A9F285431834}"/>
              </a:ext>
            </a:extLst>
          </p:cNvPr>
          <p:cNvSpPr txBox="1">
            <a:spLocks/>
          </p:cNvSpPr>
          <p:nvPr/>
        </p:nvSpPr>
        <p:spPr>
          <a:xfrm>
            <a:off x="178525" y="35434"/>
            <a:ext cx="1000099" cy="37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3</a:t>
            </a:r>
          </a:p>
        </p:txBody>
      </p:sp>
      <p:sp>
        <p:nvSpPr>
          <p:cNvPr id="4" name="Content Placeholder 2">
            <a:extLst>
              <a:ext uri="{FF2B5EF4-FFF2-40B4-BE49-F238E27FC236}">
                <a16:creationId xmlns:a16="http://schemas.microsoft.com/office/drawing/2014/main" id="{E87C39CF-6D14-43A8-92BD-B5504BF20489}"/>
              </a:ext>
            </a:extLst>
          </p:cNvPr>
          <p:cNvSpPr txBox="1">
            <a:spLocks/>
          </p:cNvSpPr>
          <p:nvPr/>
        </p:nvSpPr>
        <p:spPr>
          <a:xfrm>
            <a:off x="5587219" y="86994"/>
            <a:ext cx="3999015" cy="769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Notice: </a:t>
            </a:r>
            <a:r>
              <a:rPr lang="en-GB" sz="1600" dirty="0">
                <a:latin typeface="+mj-lt"/>
              </a:rPr>
              <a:t>High pitched, </a:t>
            </a:r>
            <a:r>
              <a:rPr lang="en-GB" sz="1600" b="1" i="1" dirty="0">
                <a:latin typeface="+mj-lt"/>
              </a:rPr>
              <a:t>f</a:t>
            </a:r>
            <a:r>
              <a:rPr lang="en-GB" sz="1600" i="1" dirty="0">
                <a:latin typeface="+mj-lt"/>
              </a:rPr>
              <a:t> </a:t>
            </a:r>
            <a:r>
              <a:rPr lang="en-GB" sz="1600" dirty="0">
                <a:latin typeface="+mj-lt"/>
              </a:rPr>
              <a:t>syncopated 2-note falling motif re-used to anticipate the climatic moment at b.50</a:t>
            </a:r>
          </a:p>
        </p:txBody>
      </p:sp>
      <p:sp>
        <p:nvSpPr>
          <p:cNvPr id="5" name="Content Placeholder 2">
            <a:extLst>
              <a:ext uri="{FF2B5EF4-FFF2-40B4-BE49-F238E27FC236}">
                <a16:creationId xmlns:a16="http://schemas.microsoft.com/office/drawing/2014/main" id="{1E025C3D-7C8F-4750-B962-34BBDD847FD2}"/>
              </a:ext>
            </a:extLst>
          </p:cNvPr>
          <p:cNvSpPr txBox="1">
            <a:spLocks/>
          </p:cNvSpPr>
          <p:nvPr/>
        </p:nvSpPr>
        <p:spPr>
          <a:xfrm>
            <a:off x="96006" y="471984"/>
            <a:ext cx="3126662" cy="559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‘yes lad’ 2-note falling figure is echoed/varied in the lower strings </a:t>
            </a:r>
          </a:p>
        </p:txBody>
      </p:sp>
      <p:cxnSp>
        <p:nvCxnSpPr>
          <p:cNvPr id="7" name="Straight Arrow Connector 6">
            <a:extLst>
              <a:ext uri="{FF2B5EF4-FFF2-40B4-BE49-F238E27FC236}">
                <a16:creationId xmlns:a16="http://schemas.microsoft.com/office/drawing/2014/main" id="{77AB6069-1B8B-4BFF-A4A5-60A8DEF6532F}"/>
              </a:ext>
            </a:extLst>
          </p:cNvPr>
          <p:cNvCxnSpPr>
            <a:cxnSpLocks/>
          </p:cNvCxnSpPr>
          <p:nvPr/>
        </p:nvCxnSpPr>
        <p:spPr>
          <a:xfrm>
            <a:off x="485813" y="1031743"/>
            <a:ext cx="372304" cy="28093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Content Placeholder 2">
            <a:extLst>
              <a:ext uri="{FF2B5EF4-FFF2-40B4-BE49-F238E27FC236}">
                <a16:creationId xmlns:a16="http://schemas.microsoft.com/office/drawing/2014/main" id="{1CC42A03-2600-45C3-8757-29940B868319}"/>
              </a:ext>
            </a:extLst>
          </p:cNvPr>
          <p:cNvSpPr txBox="1">
            <a:spLocks/>
          </p:cNvSpPr>
          <p:nvPr/>
        </p:nvSpPr>
        <p:spPr>
          <a:xfrm>
            <a:off x="980841" y="1088794"/>
            <a:ext cx="2144496" cy="453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 lie as lads…’: 5</a:t>
            </a:r>
            <a:r>
              <a:rPr lang="en-GB" sz="1600" baseline="30000" dirty="0">
                <a:latin typeface="+mj-lt"/>
              </a:rPr>
              <a:t>th</a:t>
            </a:r>
            <a:r>
              <a:rPr lang="en-GB" sz="1600" dirty="0">
                <a:latin typeface="+mj-lt"/>
              </a:rPr>
              <a:t> leap</a:t>
            </a:r>
          </a:p>
        </p:txBody>
      </p:sp>
      <p:sp>
        <p:nvSpPr>
          <p:cNvPr id="10" name="Content Placeholder 2">
            <a:extLst>
              <a:ext uri="{FF2B5EF4-FFF2-40B4-BE49-F238E27FC236}">
                <a16:creationId xmlns:a16="http://schemas.microsoft.com/office/drawing/2014/main" id="{479A7DCD-7514-4BDE-93D1-FD4487119670}"/>
              </a:ext>
            </a:extLst>
          </p:cNvPr>
          <p:cNvSpPr txBox="1">
            <a:spLocks/>
          </p:cNvSpPr>
          <p:nvPr/>
        </p:nvSpPr>
        <p:spPr>
          <a:xfrm>
            <a:off x="3222668" y="140191"/>
            <a:ext cx="2144496" cy="1142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 I cheer…’ is a longer note in preparation for the climactic moment of the whole song (and the 5</a:t>
            </a:r>
            <a:r>
              <a:rPr lang="en-GB" sz="1600" baseline="30000" dirty="0">
                <a:latin typeface="+mj-lt"/>
              </a:rPr>
              <a:t>th</a:t>
            </a:r>
            <a:r>
              <a:rPr lang="en-GB" sz="1600" dirty="0">
                <a:latin typeface="+mj-lt"/>
              </a:rPr>
              <a:t> leap) </a:t>
            </a:r>
          </a:p>
        </p:txBody>
      </p:sp>
      <p:cxnSp>
        <p:nvCxnSpPr>
          <p:cNvPr id="12" name="Straight Arrow Connector 11">
            <a:extLst>
              <a:ext uri="{FF2B5EF4-FFF2-40B4-BE49-F238E27FC236}">
                <a16:creationId xmlns:a16="http://schemas.microsoft.com/office/drawing/2014/main" id="{F98E9242-E679-4D99-A145-5B1DEF59A071}"/>
              </a:ext>
            </a:extLst>
          </p:cNvPr>
          <p:cNvCxnSpPr>
            <a:cxnSpLocks/>
          </p:cNvCxnSpPr>
          <p:nvPr/>
        </p:nvCxnSpPr>
        <p:spPr>
          <a:xfrm flipH="1">
            <a:off x="1351128" y="1411232"/>
            <a:ext cx="218365" cy="3375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357DC9-8FAF-4E37-9857-B07C6C6C9B78}"/>
              </a:ext>
            </a:extLst>
          </p:cNvPr>
          <p:cNvSpPr txBox="1">
            <a:spLocks/>
          </p:cNvSpPr>
          <p:nvPr/>
        </p:nvSpPr>
        <p:spPr>
          <a:xfrm>
            <a:off x="2053089" y="2209715"/>
            <a:ext cx="2144496" cy="453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Enharmonic change!</a:t>
            </a:r>
          </a:p>
        </p:txBody>
      </p:sp>
      <p:cxnSp>
        <p:nvCxnSpPr>
          <p:cNvPr id="15" name="Straight Arrow Connector 14">
            <a:extLst>
              <a:ext uri="{FF2B5EF4-FFF2-40B4-BE49-F238E27FC236}">
                <a16:creationId xmlns:a16="http://schemas.microsoft.com/office/drawing/2014/main" id="{73D0805B-665B-4CC0-A38C-0103B976EF54}"/>
              </a:ext>
            </a:extLst>
          </p:cNvPr>
          <p:cNvCxnSpPr/>
          <p:nvPr/>
        </p:nvCxnSpPr>
        <p:spPr>
          <a:xfrm flipV="1">
            <a:off x="2606722" y="1951630"/>
            <a:ext cx="204717" cy="2580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97174998-BC8B-42EA-9E4C-ABF11353DC7B}"/>
              </a:ext>
            </a:extLst>
          </p:cNvPr>
          <p:cNvCxnSpPr/>
          <p:nvPr/>
        </p:nvCxnSpPr>
        <p:spPr>
          <a:xfrm flipV="1">
            <a:off x="2934269" y="1864635"/>
            <a:ext cx="696035" cy="570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ED319004-668D-4F8A-949F-B7D5EE7A1C4F}"/>
              </a:ext>
            </a:extLst>
          </p:cNvPr>
          <p:cNvCxnSpPr/>
          <p:nvPr/>
        </p:nvCxnSpPr>
        <p:spPr>
          <a:xfrm flipH="1">
            <a:off x="4763069" y="711541"/>
            <a:ext cx="824150" cy="16085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Content Placeholder 2">
            <a:extLst>
              <a:ext uri="{FF2B5EF4-FFF2-40B4-BE49-F238E27FC236}">
                <a16:creationId xmlns:a16="http://schemas.microsoft.com/office/drawing/2014/main" id="{898B6846-BF7D-48B8-AE93-C4B50A55261A}"/>
              </a:ext>
            </a:extLst>
          </p:cNvPr>
          <p:cNvSpPr txBox="1">
            <a:spLocks/>
          </p:cNvSpPr>
          <p:nvPr/>
        </p:nvSpPr>
        <p:spPr>
          <a:xfrm>
            <a:off x="7731715" y="711540"/>
            <a:ext cx="4239062" cy="3814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“DEAD MAN’S” </a:t>
            </a:r>
            <a:r>
              <a:rPr lang="en-GB" sz="1600" dirty="0">
                <a:latin typeface="+mj-lt"/>
              </a:rPr>
              <a:t>is </a:t>
            </a:r>
            <a:r>
              <a:rPr lang="en-GB" sz="1600" b="1" i="1" dirty="0">
                <a:latin typeface="+mj-lt"/>
              </a:rPr>
              <a:t>ff </a:t>
            </a:r>
            <a:r>
              <a:rPr lang="en-GB" sz="1600" b="1" dirty="0">
                <a:latin typeface="+mj-lt"/>
              </a:rPr>
              <a:t>allargando </a:t>
            </a:r>
            <a:r>
              <a:rPr lang="en-GB" sz="1600" dirty="0">
                <a:latin typeface="+mj-lt"/>
              </a:rPr>
              <a:t>(stretched time)</a:t>
            </a:r>
            <a:endParaRPr lang="en-GB" sz="1600" b="1" dirty="0">
              <a:latin typeface="+mj-lt"/>
            </a:endParaRPr>
          </a:p>
          <a:p>
            <a:pPr marL="0" indent="0">
              <a:buNone/>
            </a:pPr>
            <a:r>
              <a:rPr lang="en-GB" sz="1600" u="sng" dirty="0">
                <a:latin typeface="+mj-lt"/>
              </a:rPr>
              <a:t>The</a:t>
            </a:r>
            <a:r>
              <a:rPr lang="en-GB" sz="1600" dirty="0">
                <a:latin typeface="+mj-lt"/>
              </a:rPr>
              <a:t> </a:t>
            </a:r>
            <a:r>
              <a:rPr lang="en-GB" sz="1600" b="1" dirty="0">
                <a:latin typeface="+mj-lt"/>
              </a:rPr>
              <a:t>HIGHEST </a:t>
            </a:r>
            <a:r>
              <a:rPr lang="en-GB" sz="1600" dirty="0">
                <a:latin typeface="+mj-lt"/>
              </a:rPr>
              <a:t> note of the song. The living voice has overcome the dead voice. The </a:t>
            </a:r>
            <a:r>
              <a:rPr lang="en-GB" sz="1600" b="1" dirty="0">
                <a:latin typeface="+mj-lt"/>
              </a:rPr>
              <a:t>contest</a:t>
            </a:r>
            <a:r>
              <a:rPr lang="en-GB" sz="1600" dirty="0">
                <a:latin typeface="+mj-lt"/>
              </a:rPr>
              <a:t> is won.</a:t>
            </a:r>
          </a:p>
          <a:p>
            <a:pPr marL="0" indent="0">
              <a:buNone/>
            </a:pPr>
            <a:r>
              <a:rPr lang="en-GB" sz="1600" dirty="0">
                <a:latin typeface="+mj-lt"/>
              </a:rPr>
              <a:t>He has conquered guilt </a:t>
            </a:r>
          </a:p>
          <a:p>
            <a:pPr marL="0" indent="0">
              <a:buNone/>
            </a:pPr>
            <a:r>
              <a:rPr lang="en-GB" sz="1600" dirty="0">
                <a:latin typeface="+mj-lt"/>
              </a:rPr>
              <a:t>However, the pain of the victory is not yet resolved (continual chordal dissonance)</a:t>
            </a:r>
          </a:p>
          <a:p>
            <a:pPr marL="0" indent="0">
              <a:buNone/>
            </a:pPr>
            <a:r>
              <a:rPr lang="en-GB" sz="1600" dirty="0">
                <a:latin typeface="+mj-lt"/>
              </a:rPr>
              <a:t>The living voice has summoned all of his</a:t>
            </a:r>
            <a:r>
              <a:rPr lang="en-GB" sz="1600" b="1" dirty="0">
                <a:latin typeface="+mj-lt"/>
              </a:rPr>
              <a:t> strength </a:t>
            </a:r>
            <a:r>
              <a:rPr lang="en-GB" sz="1600" dirty="0">
                <a:latin typeface="+mj-lt"/>
              </a:rPr>
              <a:t>here, represented by the</a:t>
            </a:r>
            <a:r>
              <a:rPr lang="en-GB" sz="1600" b="1" dirty="0">
                <a:latin typeface="+mj-lt"/>
              </a:rPr>
              <a:t> UNISON </a:t>
            </a:r>
            <a:r>
              <a:rPr lang="en-GB" sz="1600" dirty="0">
                <a:latin typeface="+mj-lt"/>
              </a:rPr>
              <a:t>strings stressed notes that </a:t>
            </a:r>
            <a:r>
              <a:rPr lang="en-GB" sz="1600" b="1" dirty="0">
                <a:latin typeface="+mj-lt"/>
              </a:rPr>
              <a:t>support</a:t>
            </a:r>
            <a:r>
              <a:rPr lang="en-GB" sz="1600" dirty="0">
                <a:latin typeface="+mj-lt"/>
              </a:rPr>
              <a:t> (not shadow) the vocal line.</a:t>
            </a:r>
          </a:p>
          <a:p>
            <a:pPr marL="0" indent="0">
              <a:buNone/>
            </a:pPr>
            <a:r>
              <a:rPr lang="en-GB" sz="1600" dirty="0">
                <a:latin typeface="+mj-lt"/>
              </a:rPr>
              <a:t>The moment of victory is stretched in time (allargando)</a:t>
            </a:r>
          </a:p>
          <a:p>
            <a:pPr marL="0" indent="0">
              <a:buNone/>
            </a:pPr>
            <a:r>
              <a:rPr lang="en-GB" sz="1600" dirty="0">
                <a:latin typeface="+mj-lt"/>
              </a:rPr>
              <a:t>The climactic point is also the ADMISSION to the ACCUSATION</a:t>
            </a:r>
          </a:p>
          <a:p>
            <a:pPr marL="0" indent="0">
              <a:buNone/>
            </a:pPr>
            <a:r>
              <a:rPr lang="en-GB" sz="1600" dirty="0">
                <a:latin typeface="+mj-lt"/>
              </a:rPr>
              <a:t>However, it is NOT a confession – </a:t>
            </a:r>
          </a:p>
          <a:p>
            <a:pPr marL="0" indent="0">
              <a:buNone/>
            </a:pPr>
            <a:r>
              <a:rPr lang="en-GB" sz="1600" dirty="0">
                <a:latin typeface="+mj-lt"/>
              </a:rPr>
              <a:t>Notice: </a:t>
            </a:r>
            <a:r>
              <a:rPr lang="en-GB" sz="1600" b="1" dirty="0">
                <a:latin typeface="+mj-lt"/>
              </a:rPr>
              <a:t>A </a:t>
            </a:r>
            <a:r>
              <a:rPr lang="en-GB" sz="1600" dirty="0">
                <a:latin typeface="+mj-lt"/>
              </a:rPr>
              <a:t>dead man’s… (not specific)</a:t>
            </a:r>
          </a:p>
          <a:p>
            <a:pPr marL="0" indent="0">
              <a:buNone/>
            </a:pPr>
            <a:endParaRPr lang="en-GB" sz="1600" dirty="0">
              <a:latin typeface="+mj-lt"/>
            </a:endParaRPr>
          </a:p>
        </p:txBody>
      </p:sp>
      <p:cxnSp>
        <p:nvCxnSpPr>
          <p:cNvPr id="22" name="Straight Arrow Connector 21">
            <a:extLst>
              <a:ext uri="{FF2B5EF4-FFF2-40B4-BE49-F238E27FC236}">
                <a16:creationId xmlns:a16="http://schemas.microsoft.com/office/drawing/2014/main" id="{CACDCE0C-E3DF-4845-9830-CEEFFEB16BB1}"/>
              </a:ext>
            </a:extLst>
          </p:cNvPr>
          <p:cNvCxnSpPr>
            <a:cxnSpLocks/>
          </p:cNvCxnSpPr>
          <p:nvPr/>
        </p:nvCxnSpPr>
        <p:spPr>
          <a:xfrm flipH="1">
            <a:off x="5923128" y="1241946"/>
            <a:ext cx="1840648" cy="4658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93C282B8-125E-4E6B-9EBE-0A411F925D49}"/>
              </a:ext>
            </a:extLst>
          </p:cNvPr>
          <p:cNvCxnSpPr/>
          <p:nvPr/>
        </p:nvCxnSpPr>
        <p:spPr>
          <a:xfrm>
            <a:off x="3807725" y="1282890"/>
            <a:ext cx="239093" cy="4658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Content Placeholder 2">
            <a:extLst>
              <a:ext uri="{FF2B5EF4-FFF2-40B4-BE49-F238E27FC236}">
                <a16:creationId xmlns:a16="http://schemas.microsoft.com/office/drawing/2014/main" id="{85DAC92D-3D51-491C-9438-15E8EADB4BFB}"/>
              </a:ext>
            </a:extLst>
          </p:cNvPr>
          <p:cNvSpPr txBox="1">
            <a:spLocks/>
          </p:cNvSpPr>
          <p:nvPr/>
        </p:nvSpPr>
        <p:spPr>
          <a:xfrm>
            <a:off x="3630304" y="5948368"/>
            <a:ext cx="3355553" cy="618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Quintuplet ascending scale builds tension as previously in the Answers.</a:t>
            </a:r>
          </a:p>
        </p:txBody>
      </p:sp>
      <p:cxnSp>
        <p:nvCxnSpPr>
          <p:cNvPr id="27" name="Straight Arrow Connector 26">
            <a:extLst>
              <a:ext uri="{FF2B5EF4-FFF2-40B4-BE49-F238E27FC236}">
                <a16:creationId xmlns:a16="http://schemas.microsoft.com/office/drawing/2014/main" id="{E56CAD4D-66AE-4389-B7DE-D62622AA3F98}"/>
              </a:ext>
            </a:extLst>
          </p:cNvPr>
          <p:cNvCxnSpPr>
            <a:cxnSpLocks/>
          </p:cNvCxnSpPr>
          <p:nvPr/>
        </p:nvCxnSpPr>
        <p:spPr>
          <a:xfrm flipH="1" flipV="1">
            <a:off x="4197585" y="4525947"/>
            <a:ext cx="137058" cy="13247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a:extLst>
              <a:ext uri="{FF2B5EF4-FFF2-40B4-BE49-F238E27FC236}">
                <a16:creationId xmlns:a16="http://schemas.microsoft.com/office/drawing/2014/main" id="{AA127A8A-C00B-487A-BCC6-55E050EB7268}"/>
              </a:ext>
            </a:extLst>
          </p:cNvPr>
          <p:cNvCxnSpPr/>
          <p:nvPr/>
        </p:nvCxnSpPr>
        <p:spPr>
          <a:xfrm flipH="1">
            <a:off x="980841" y="1411232"/>
            <a:ext cx="588652" cy="3375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CA04F5A1-5A35-4389-BF50-EB79B105D114}"/>
              </a:ext>
            </a:extLst>
          </p:cNvPr>
          <p:cNvCxnSpPr/>
          <p:nvPr/>
        </p:nvCxnSpPr>
        <p:spPr>
          <a:xfrm flipH="1">
            <a:off x="5813946" y="856973"/>
            <a:ext cx="1917769" cy="6852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165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AC464-2D8F-45B0-9EEF-1DA330A306F7}"/>
              </a:ext>
            </a:extLst>
          </p:cNvPr>
          <p:cNvPicPr>
            <a:picLocks noChangeAspect="1"/>
          </p:cNvPicPr>
          <p:nvPr/>
        </p:nvPicPr>
        <p:blipFill rotWithShape="1">
          <a:blip r:embed="rId2"/>
          <a:srcRect l="25658" t="20103" r="21579" b="22325"/>
          <a:stretch/>
        </p:blipFill>
        <p:spPr>
          <a:xfrm>
            <a:off x="3383761" y="1955172"/>
            <a:ext cx="8028810" cy="4925406"/>
          </a:xfrm>
          <a:prstGeom prst="rect">
            <a:avLst/>
          </a:prstGeom>
        </p:spPr>
      </p:pic>
      <p:sp>
        <p:nvSpPr>
          <p:cNvPr id="7" name="Content Placeholder 2">
            <a:extLst>
              <a:ext uri="{FF2B5EF4-FFF2-40B4-BE49-F238E27FC236}">
                <a16:creationId xmlns:a16="http://schemas.microsoft.com/office/drawing/2014/main" id="{DFA3C17F-416C-4A84-B25C-EA4874BAED2D}"/>
              </a:ext>
            </a:extLst>
          </p:cNvPr>
          <p:cNvSpPr txBox="1">
            <a:spLocks/>
          </p:cNvSpPr>
          <p:nvPr/>
        </p:nvSpPr>
        <p:spPr>
          <a:xfrm>
            <a:off x="159961" y="114784"/>
            <a:ext cx="1310645" cy="407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3</a:t>
            </a:r>
          </a:p>
        </p:txBody>
      </p:sp>
      <p:sp>
        <p:nvSpPr>
          <p:cNvPr id="8" name="Content Placeholder 2">
            <a:extLst>
              <a:ext uri="{FF2B5EF4-FFF2-40B4-BE49-F238E27FC236}">
                <a16:creationId xmlns:a16="http://schemas.microsoft.com/office/drawing/2014/main" id="{0718A109-79A5-434A-979F-D99B01EE62A3}"/>
              </a:ext>
            </a:extLst>
          </p:cNvPr>
          <p:cNvSpPr txBox="1">
            <a:spLocks/>
          </p:cNvSpPr>
          <p:nvPr/>
        </p:nvSpPr>
        <p:spPr>
          <a:xfrm>
            <a:off x="9257261" y="825010"/>
            <a:ext cx="2551982" cy="625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It is intentionally unrelated to the opening of D Dorian</a:t>
            </a:r>
          </a:p>
        </p:txBody>
      </p:sp>
      <p:sp>
        <p:nvSpPr>
          <p:cNvPr id="6" name="Content Placeholder 2">
            <a:extLst>
              <a:ext uri="{FF2B5EF4-FFF2-40B4-BE49-F238E27FC236}">
                <a16:creationId xmlns:a16="http://schemas.microsoft.com/office/drawing/2014/main" id="{9D78D551-977A-49D6-A7F2-2F0BF7C87A02}"/>
              </a:ext>
            </a:extLst>
          </p:cNvPr>
          <p:cNvSpPr txBox="1">
            <a:spLocks/>
          </p:cNvSpPr>
          <p:nvPr/>
        </p:nvSpPr>
        <p:spPr>
          <a:xfrm>
            <a:off x="1256404" y="759995"/>
            <a:ext cx="2428829" cy="12935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‘sweet-heart’ Falling 5</a:t>
            </a:r>
            <a:r>
              <a:rPr lang="en-GB" sz="1600" baseline="30000" dirty="0">
                <a:latin typeface="+mj-lt"/>
              </a:rPr>
              <a:t>th</a:t>
            </a:r>
            <a:r>
              <a:rPr lang="en-GB" sz="1600" dirty="0">
                <a:latin typeface="+mj-lt"/>
              </a:rPr>
              <a:t> establishes the final </a:t>
            </a:r>
            <a:r>
              <a:rPr lang="en-GB" sz="1600" b="1" dirty="0">
                <a:latin typeface="+mj-lt"/>
              </a:rPr>
              <a:t>V – I </a:t>
            </a:r>
            <a:r>
              <a:rPr lang="en-GB" sz="1600" dirty="0">
                <a:latin typeface="+mj-lt"/>
              </a:rPr>
              <a:t>relationship in the vocal line, matched by the final phrase (F# - B).</a:t>
            </a:r>
          </a:p>
          <a:p>
            <a:pPr marL="0" indent="0">
              <a:buNone/>
            </a:pPr>
            <a:endParaRPr lang="en-GB" sz="1600" dirty="0">
              <a:latin typeface="+mj-lt"/>
            </a:endParaRPr>
          </a:p>
        </p:txBody>
      </p:sp>
      <p:sp>
        <p:nvSpPr>
          <p:cNvPr id="9" name="Content Placeholder 2">
            <a:extLst>
              <a:ext uri="{FF2B5EF4-FFF2-40B4-BE49-F238E27FC236}">
                <a16:creationId xmlns:a16="http://schemas.microsoft.com/office/drawing/2014/main" id="{B38E6B48-3F8C-4A9A-AC57-4EC0DF479D8B}"/>
              </a:ext>
            </a:extLst>
          </p:cNvPr>
          <p:cNvSpPr txBox="1">
            <a:spLocks/>
          </p:cNvSpPr>
          <p:nvPr/>
        </p:nvSpPr>
        <p:spPr>
          <a:xfrm>
            <a:off x="8370157" y="50493"/>
            <a:ext cx="1774209" cy="781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line has </a:t>
            </a:r>
            <a:r>
              <a:rPr lang="en-GB" sz="1600" b="1" dirty="0">
                <a:latin typeface="+mj-lt"/>
              </a:rPr>
              <a:t>concluded</a:t>
            </a:r>
            <a:r>
              <a:rPr lang="en-GB" sz="1600" dirty="0">
                <a:latin typeface="+mj-lt"/>
              </a:rPr>
              <a:t> in the tonal centre of </a:t>
            </a:r>
            <a:r>
              <a:rPr lang="en-GB" sz="1600" b="1" dirty="0">
                <a:latin typeface="+mj-lt"/>
              </a:rPr>
              <a:t>B</a:t>
            </a:r>
          </a:p>
          <a:p>
            <a:pPr marL="0" indent="0">
              <a:buNone/>
            </a:pPr>
            <a:endParaRPr lang="en-GB" sz="1600" dirty="0">
              <a:latin typeface="+mj-lt"/>
            </a:endParaRPr>
          </a:p>
        </p:txBody>
      </p:sp>
      <p:sp>
        <p:nvSpPr>
          <p:cNvPr id="15" name="Content Placeholder 2">
            <a:extLst>
              <a:ext uri="{FF2B5EF4-FFF2-40B4-BE49-F238E27FC236}">
                <a16:creationId xmlns:a16="http://schemas.microsoft.com/office/drawing/2014/main" id="{3A0CECDE-EB25-4DC1-83FA-23FBB58E7220}"/>
              </a:ext>
            </a:extLst>
          </p:cNvPr>
          <p:cNvSpPr txBox="1">
            <a:spLocks/>
          </p:cNvSpPr>
          <p:nvPr/>
        </p:nvSpPr>
        <p:spPr>
          <a:xfrm>
            <a:off x="8370157" y="1413289"/>
            <a:ext cx="2551982" cy="781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This is musical symbolism: the Living have moved away from the Dead.</a:t>
            </a:r>
          </a:p>
        </p:txBody>
      </p:sp>
      <p:sp>
        <p:nvSpPr>
          <p:cNvPr id="20" name="Content Placeholder 2">
            <a:extLst>
              <a:ext uri="{FF2B5EF4-FFF2-40B4-BE49-F238E27FC236}">
                <a16:creationId xmlns:a16="http://schemas.microsoft.com/office/drawing/2014/main" id="{C0C0F524-8DBF-4A83-82D3-7E4024374EF9}"/>
              </a:ext>
            </a:extLst>
          </p:cNvPr>
          <p:cNvSpPr txBox="1">
            <a:spLocks/>
          </p:cNvSpPr>
          <p:nvPr/>
        </p:nvSpPr>
        <p:spPr>
          <a:xfrm>
            <a:off x="5270616" y="47050"/>
            <a:ext cx="2835053" cy="20006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‘Never ask me…’ on a single note at </a:t>
            </a:r>
            <a:r>
              <a:rPr lang="en-GB" sz="1600" b="1" i="1" dirty="0">
                <a:latin typeface="+mj-lt"/>
              </a:rPr>
              <a:t>p</a:t>
            </a:r>
            <a:r>
              <a:rPr lang="en-GB" sz="1600" dirty="0">
                <a:latin typeface="+mj-lt"/>
              </a:rPr>
              <a:t> followed by a </a:t>
            </a:r>
            <a:r>
              <a:rPr lang="en-GB" sz="1600" b="1" dirty="0">
                <a:latin typeface="+mj-lt"/>
              </a:rPr>
              <a:t>rest</a:t>
            </a:r>
            <a:r>
              <a:rPr lang="en-GB" sz="1600" dirty="0">
                <a:latin typeface="+mj-lt"/>
              </a:rPr>
              <a:t> (a hesitation) indicates a veiled apology and continuing sense of guilt. This IS the confession, although it is also an avoidance. It is almost a whisper, a turning away from speaking directly to the dead man.</a:t>
            </a:r>
          </a:p>
        </p:txBody>
      </p:sp>
      <p:cxnSp>
        <p:nvCxnSpPr>
          <p:cNvPr id="27" name="Straight Arrow Connector 26">
            <a:extLst>
              <a:ext uri="{FF2B5EF4-FFF2-40B4-BE49-F238E27FC236}">
                <a16:creationId xmlns:a16="http://schemas.microsoft.com/office/drawing/2014/main" id="{51930225-7573-4A98-A110-30D4707EBC4E}"/>
              </a:ext>
            </a:extLst>
          </p:cNvPr>
          <p:cNvCxnSpPr>
            <a:cxnSpLocks/>
          </p:cNvCxnSpPr>
          <p:nvPr/>
        </p:nvCxnSpPr>
        <p:spPr>
          <a:xfrm flipV="1">
            <a:off x="3159185" y="2722325"/>
            <a:ext cx="2111431" cy="6504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Content Placeholder 2">
            <a:extLst>
              <a:ext uri="{FF2B5EF4-FFF2-40B4-BE49-F238E27FC236}">
                <a16:creationId xmlns:a16="http://schemas.microsoft.com/office/drawing/2014/main" id="{8BBE7101-66A6-453B-8136-F682863BD259}"/>
              </a:ext>
            </a:extLst>
          </p:cNvPr>
          <p:cNvSpPr txBox="1">
            <a:spLocks/>
          </p:cNvSpPr>
          <p:nvPr/>
        </p:nvSpPr>
        <p:spPr>
          <a:xfrm>
            <a:off x="3777673" y="263619"/>
            <a:ext cx="1360699" cy="1649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PAUSE</a:t>
            </a:r>
            <a:r>
              <a:rPr lang="en-GB" sz="1600" dirty="0">
                <a:latin typeface="+mj-lt"/>
              </a:rPr>
              <a:t> = </a:t>
            </a:r>
            <a:r>
              <a:rPr lang="en-GB" sz="1600" b="1" dirty="0">
                <a:latin typeface="+mj-lt"/>
              </a:rPr>
              <a:t>hesitation</a:t>
            </a:r>
            <a:r>
              <a:rPr lang="en-GB" sz="1600" dirty="0">
                <a:latin typeface="+mj-lt"/>
              </a:rPr>
              <a:t> before uttering the final (almost) confessional thought</a:t>
            </a:r>
          </a:p>
        </p:txBody>
      </p:sp>
      <p:cxnSp>
        <p:nvCxnSpPr>
          <p:cNvPr id="32" name="Straight Arrow Connector 31">
            <a:extLst>
              <a:ext uri="{FF2B5EF4-FFF2-40B4-BE49-F238E27FC236}">
                <a16:creationId xmlns:a16="http://schemas.microsoft.com/office/drawing/2014/main" id="{72E15CAF-C16F-4663-BF9D-03724F78437A}"/>
              </a:ext>
            </a:extLst>
          </p:cNvPr>
          <p:cNvCxnSpPr>
            <a:cxnSpLocks/>
          </p:cNvCxnSpPr>
          <p:nvPr/>
        </p:nvCxnSpPr>
        <p:spPr>
          <a:xfrm>
            <a:off x="4574118" y="1838146"/>
            <a:ext cx="1168421" cy="4308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BA01EA73-0E8D-4187-AE6A-A01C040E3E1B}"/>
              </a:ext>
            </a:extLst>
          </p:cNvPr>
          <p:cNvCxnSpPr>
            <a:cxnSpLocks/>
          </p:cNvCxnSpPr>
          <p:nvPr/>
        </p:nvCxnSpPr>
        <p:spPr>
          <a:xfrm>
            <a:off x="3383761" y="1710869"/>
            <a:ext cx="593054" cy="4988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88445AB7-0363-497D-BF9E-9A29A5F2EAE0}"/>
              </a:ext>
            </a:extLst>
          </p:cNvPr>
          <p:cNvCxnSpPr>
            <a:cxnSpLocks/>
          </p:cNvCxnSpPr>
          <p:nvPr/>
        </p:nvCxnSpPr>
        <p:spPr>
          <a:xfrm>
            <a:off x="1035667" y="3743343"/>
            <a:ext cx="2532333" cy="18931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7" name="Content Placeholder 2">
            <a:extLst>
              <a:ext uri="{FF2B5EF4-FFF2-40B4-BE49-F238E27FC236}">
                <a16:creationId xmlns:a16="http://schemas.microsoft.com/office/drawing/2014/main" id="{07D757F1-41ED-4B9A-B65D-8B9D79C23D5B}"/>
              </a:ext>
            </a:extLst>
          </p:cNvPr>
          <p:cNvSpPr txBox="1">
            <a:spLocks/>
          </p:cNvSpPr>
          <p:nvPr/>
        </p:nvSpPr>
        <p:spPr>
          <a:xfrm>
            <a:off x="-16108" y="2100495"/>
            <a:ext cx="1979822" cy="4569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piano figure at bar 51 is a variation of the opening ‘fanfare’ (dotted and triplet rhythms, representing the identity of the dead man). </a:t>
            </a:r>
          </a:p>
          <a:p>
            <a:pPr marL="0" indent="0">
              <a:buNone/>
            </a:pPr>
            <a:r>
              <a:rPr lang="en-GB" sz="1600" dirty="0">
                <a:latin typeface="+mj-lt"/>
              </a:rPr>
              <a:t>The G# is in conflict/dissonance with the F# of the vocal line. It is</a:t>
            </a:r>
            <a:r>
              <a:rPr lang="en-GB" sz="1600" b="1" dirty="0">
                <a:latin typeface="+mj-lt"/>
              </a:rPr>
              <a:t> </a:t>
            </a:r>
            <a:r>
              <a:rPr lang="en-GB" sz="1600" b="1" i="1" dirty="0">
                <a:latin typeface="+mj-lt"/>
              </a:rPr>
              <a:t>P </a:t>
            </a:r>
            <a:r>
              <a:rPr lang="en-GB" sz="1600" dirty="0">
                <a:latin typeface="+mj-lt"/>
              </a:rPr>
              <a:t>but </a:t>
            </a:r>
            <a:r>
              <a:rPr lang="en-GB" sz="1600" b="1" i="1" dirty="0">
                <a:latin typeface="+mj-lt"/>
              </a:rPr>
              <a:t>Pesante</a:t>
            </a:r>
            <a:r>
              <a:rPr lang="en-GB" sz="1600" i="1" dirty="0">
                <a:latin typeface="+mj-lt"/>
              </a:rPr>
              <a:t> </a:t>
            </a:r>
            <a:r>
              <a:rPr lang="en-GB" sz="1600" dirty="0">
                <a:latin typeface="+mj-lt"/>
              </a:rPr>
              <a:t>(heavy) reminiscent of tolling funeral bells (a sound coming from somewhere else/remembered, not in tune with the living voice).</a:t>
            </a:r>
          </a:p>
        </p:txBody>
      </p:sp>
      <p:sp>
        <p:nvSpPr>
          <p:cNvPr id="48" name="Content Placeholder 2">
            <a:extLst>
              <a:ext uri="{FF2B5EF4-FFF2-40B4-BE49-F238E27FC236}">
                <a16:creationId xmlns:a16="http://schemas.microsoft.com/office/drawing/2014/main" id="{A514BDB1-422B-4AE7-BA63-4D7F315D7D8A}"/>
              </a:ext>
            </a:extLst>
          </p:cNvPr>
          <p:cNvSpPr txBox="1">
            <a:spLocks/>
          </p:cNvSpPr>
          <p:nvPr/>
        </p:nvSpPr>
        <p:spPr>
          <a:xfrm>
            <a:off x="2188290" y="3114657"/>
            <a:ext cx="1276206" cy="1487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living voice rests (waits) whilst the bells complete their tolling.</a:t>
            </a:r>
          </a:p>
        </p:txBody>
      </p:sp>
    </p:spTree>
    <p:extLst>
      <p:ext uri="{BB962C8B-B14F-4D97-AF65-F5344CB8AC3E}">
        <p14:creationId xmlns:p14="http://schemas.microsoft.com/office/powerpoint/2010/main" val="106572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A65B214-8269-471E-8923-FEE1B497800B}"/>
              </a:ext>
            </a:extLst>
          </p:cNvPr>
          <p:cNvSpPr txBox="1">
            <a:spLocks/>
          </p:cNvSpPr>
          <p:nvPr/>
        </p:nvSpPr>
        <p:spPr>
          <a:xfrm>
            <a:off x="242888" y="22770"/>
            <a:ext cx="11472862" cy="545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Is My Team Ploughing? </a:t>
            </a:r>
            <a:r>
              <a:rPr lang="en-GB" sz="1800" dirty="0">
                <a:hlinkClick r:id="rId2"/>
              </a:rPr>
              <a:t>https://www.youtube.com/watch?v=BQSMaXH62MM</a:t>
            </a:r>
            <a:endParaRPr lang="en-GB" sz="1800" dirty="0">
              <a:latin typeface="+mj-lt"/>
            </a:endParaRPr>
          </a:p>
        </p:txBody>
      </p:sp>
      <p:sp>
        <p:nvSpPr>
          <p:cNvPr id="3" name="Content Placeholder 2">
            <a:extLst>
              <a:ext uri="{FF2B5EF4-FFF2-40B4-BE49-F238E27FC236}">
                <a16:creationId xmlns:a16="http://schemas.microsoft.com/office/drawing/2014/main" id="{6F21374A-CCC6-44C4-A823-E61EACD1814A}"/>
              </a:ext>
            </a:extLst>
          </p:cNvPr>
          <p:cNvSpPr txBox="1">
            <a:spLocks/>
          </p:cNvSpPr>
          <p:nvPr/>
        </p:nvSpPr>
        <p:spPr>
          <a:xfrm>
            <a:off x="821450" y="541786"/>
            <a:ext cx="10549099" cy="3566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mj-lt"/>
              </a:rPr>
              <a:t>…</a:t>
            </a:r>
            <a:r>
              <a:rPr lang="en-GB" sz="1600" dirty="0">
                <a:latin typeface="+mj-lt"/>
              </a:rPr>
              <a:t>is a poem by A. E. Housman published as number XXVII in his 1896 collection </a:t>
            </a:r>
            <a:r>
              <a:rPr lang="en-GB" sz="1600" i="1" dirty="0">
                <a:latin typeface="+mj-lt"/>
              </a:rPr>
              <a:t>A Shropshire Lad.</a:t>
            </a:r>
            <a:r>
              <a:rPr lang="en-GB" sz="1600" dirty="0">
                <a:latin typeface="+mj-lt"/>
              </a:rPr>
              <a:t> </a:t>
            </a:r>
          </a:p>
          <a:p>
            <a:r>
              <a:rPr lang="en-GB" sz="1600" dirty="0">
                <a:latin typeface="+mj-lt"/>
              </a:rPr>
              <a:t>It is (seemingly) a conversation between a dead man and his living friend. </a:t>
            </a:r>
          </a:p>
          <a:p>
            <a:r>
              <a:rPr lang="en-GB" sz="1600" dirty="0">
                <a:latin typeface="+mj-lt"/>
              </a:rPr>
              <a:t>The end of the poem implies that the living friend is now partnered with the girl he left behind when he died. </a:t>
            </a:r>
          </a:p>
          <a:p>
            <a:r>
              <a:rPr lang="en-GB" sz="1600" dirty="0">
                <a:latin typeface="+mj-lt"/>
              </a:rPr>
              <a:t>Housman borrows from the simple style of traditional folk ballads: a question-and-answer form, making a conversation.</a:t>
            </a:r>
          </a:p>
          <a:p>
            <a:r>
              <a:rPr lang="en-GB" sz="1600" dirty="0">
                <a:latin typeface="+mj-lt"/>
              </a:rPr>
              <a:t>The text has been famously set to music by several English composers, including Ralph Vaughan Williams (</a:t>
            </a:r>
            <a:r>
              <a:rPr lang="en-GB" sz="1600" i="1" dirty="0">
                <a:latin typeface="+mj-lt"/>
              </a:rPr>
              <a:t>On Wenlock Edge</a:t>
            </a:r>
            <a:r>
              <a:rPr lang="en-GB" sz="1600" dirty="0">
                <a:latin typeface="+mj-lt"/>
              </a:rPr>
              <a:t>) and George Butterworth.</a:t>
            </a:r>
          </a:p>
          <a:p>
            <a:r>
              <a:rPr lang="en-GB" sz="1600" dirty="0">
                <a:latin typeface="+mj-lt"/>
              </a:rPr>
              <a:t>Vaughan Williams omitted the third and fourth verses of the poem (much to Housman's annoyance). Writing years later, V.W said “a composer has a perfect right artistically to set any portion of a poem he chooses provided he does not actually alter the sense”.</a:t>
            </a:r>
          </a:p>
          <a:p>
            <a:r>
              <a:rPr lang="en-GB" sz="1600" dirty="0">
                <a:latin typeface="+mj-lt"/>
              </a:rPr>
              <a:t> “I also feel,” he added, “that a poet should be grateful to anyone who fails to perpetuate such lines as: “‘The goal stands up, the Keeper/ Stands up to keep the Goal.’ </a:t>
            </a:r>
          </a:p>
          <a:p>
            <a:pPr marL="0" indent="0">
              <a:buNone/>
            </a:pPr>
            <a:endParaRPr lang="en-GB" sz="1600" dirty="0">
              <a:latin typeface="+mj-lt"/>
            </a:endParaRPr>
          </a:p>
        </p:txBody>
      </p:sp>
      <p:sp>
        <p:nvSpPr>
          <p:cNvPr id="4" name="Content Placeholder 2">
            <a:extLst>
              <a:ext uri="{FF2B5EF4-FFF2-40B4-BE49-F238E27FC236}">
                <a16:creationId xmlns:a16="http://schemas.microsoft.com/office/drawing/2014/main" id="{400BB72D-214A-4722-9CB4-A31B11D23B64}"/>
              </a:ext>
            </a:extLst>
          </p:cNvPr>
          <p:cNvSpPr txBox="1">
            <a:spLocks/>
          </p:cNvSpPr>
          <p:nvPr/>
        </p:nvSpPr>
        <p:spPr>
          <a:xfrm>
            <a:off x="821449" y="3983788"/>
            <a:ext cx="10549099" cy="27331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mj-lt"/>
              </a:rPr>
              <a:t>Be in no doubt: </a:t>
            </a:r>
            <a:r>
              <a:rPr lang="en-GB" sz="1600" dirty="0">
                <a:latin typeface="+mj-lt"/>
              </a:rPr>
              <a:t>that this is a complex and quite brutal poem. It </a:t>
            </a:r>
            <a:r>
              <a:rPr lang="en-GB" sz="1600" i="1" dirty="0">
                <a:latin typeface="+mj-lt"/>
              </a:rPr>
              <a:t>seems</a:t>
            </a:r>
            <a:r>
              <a:rPr lang="en-GB" sz="1600" dirty="0">
                <a:latin typeface="+mj-lt"/>
              </a:rPr>
              <a:t> to be about the sentimental longing for a lost world (which is partly how the composer George Butterworth interpreted the text). </a:t>
            </a:r>
          </a:p>
          <a:p>
            <a:r>
              <a:rPr lang="en-GB" sz="1600" dirty="0">
                <a:latin typeface="+mj-lt"/>
              </a:rPr>
              <a:t>However, the V.W setting interprets the text as being bitter and conflicted. The feel of the music becomes increasingly agitated, aggressive and defensive.</a:t>
            </a:r>
          </a:p>
          <a:p>
            <a:r>
              <a:rPr lang="en-GB" sz="1600" dirty="0">
                <a:latin typeface="+mj-lt"/>
              </a:rPr>
              <a:t>The cause of death isn’t stated, and the true context of the narrative is not revealed…it could easily be a ‘self-haunting’ caused by a sense of betrayal. Tensions, accusations and intolerances are to the fore in this text. It is an argument.</a:t>
            </a:r>
          </a:p>
          <a:p>
            <a:r>
              <a:rPr lang="en-GB" sz="1600" dirty="0">
                <a:latin typeface="+mj-lt"/>
              </a:rPr>
              <a:t>The fact that V.W. omits some verses indicates that he was keen to accentuate the bitterness of lost love, betrayal, and being replaced without noticeable impact or loss for the world.  The main themes are obviously centred around the cultivation of the land (fertility etc.) and the cultivation of a loving relationship (fertility/furthering family lines etc.). The meaning of human life is tied to the productivity of the land/place that sustains it (earth to earth, ashes to ashes, dust to dust).</a:t>
            </a:r>
          </a:p>
          <a:p>
            <a:pPr marL="0" indent="0">
              <a:buNone/>
            </a:pPr>
            <a:endParaRPr lang="en-GB" sz="1600" dirty="0">
              <a:latin typeface="+mj-lt"/>
            </a:endParaRPr>
          </a:p>
        </p:txBody>
      </p:sp>
    </p:spTree>
    <p:extLst>
      <p:ext uri="{BB962C8B-B14F-4D97-AF65-F5344CB8AC3E}">
        <p14:creationId xmlns:p14="http://schemas.microsoft.com/office/powerpoint/2010/main" val="305678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913F9-C173-4C7A-BD68-7EF6B221EB4E}"/>
              </a:ext>
            </a:extLst>
          </p:cNvPr>
          <p:cNvPicPr>
            <a:picLocks noChangeAspect="1"/>
          </p:cNvPicPr>
          <p:nvPr/>
        </p:nvPicPr>
        <p:blipFill rotWithShape="1">
          <a:blip r:embed="rId2"/>
          <a:srcRect l="26184" t="24080" r="23684" b="18815"/>
          <a:stretch/>
        </p:blipFill>
        <p:spPr>
          <a:xfrm>
            <a:off x="3467507" y="946448"/>
            <a:ext cx="7940842" cy="5085475"/>
          </a:xfrm>
          <a:prstGeom prst="rect">
            <a:avLst/>
          </a:prstGeom>
        </p:spPr>
      </p:pic>
      <p:sp>
        <p:nvSpPr>
          <p:cNvPr id="5" name="Content Placeholder 2">
            <a:extLst>
              <a:ext uri="{FF2B5EF4-FFF2-40B4-BE49-F238E27FC236}">
                <a16:creationId xmlns:a16="http://schemas.microsoft.com/office/drawing/2014/main" id="{762010AE-2187-46CD-9823-B8DBD605194E}"/>
              </a:ext>
            </a:extLst>
          </p:cNvPr>
          <p:cNvSpPr txBox="1">
            <a:spLocks/>
          </p:cNvSpPr>
          <p:nvPr/>
        </p:nvSpPr>
        <p:spPr>
          <a:xfrm>
            <a:off x="242548" y="81113"/>
            <a:ext cx="11330753" cy="369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opening ‘fanfare’ of the ghost character enters again as a </a:t>
            </a:r>
            <a:r>
              <a:rPr lang="en-GB" sz="1600" b="1" dirty="0">
                <a:latin typeface="+mj-lt"/>
              </a:rPr>
              <a:t>RAGE</a:t>
            </a:r>
            <a:r>
              <a:rPr lang="en-GB" sz="1600" dirty="0">
                <a:latin typeface="+mj-lt"/>
              </a:rPr>
              <a:t> at </a:t>
            </a:r>
            <a:r>
              <a:rPr lang="en-GB" sz="1600" b="1" i="1" dirty="0">
                <a:latin typeface="+mj-lt"/>
              </a:rPr>
              <a:t>ff </a:t>
            </a:r>
            <a:r>
              <a:rPr lang="en-GB" sz="1600" dirty="0">
                <a:latin typeface="+mj-lt"/>
              </a:rPr>
              <a:t>in D (his identity mode/key) but </a:t>
            </a:r>
            <a:r>
              <a:rPr lang="en-GB" sz="1600" b="1" dirty="0">
                <a:latin typeface="+mj-lt"/>
              </a:rPr>
              <a:t>MUTED</a:t>
            </a:r>
            <a:r>
              <a:rPr lang="en-GB" sz="1600" dirty="0">
                <a:latin typeface="+mj-lt"/>
              </a:rPr>
              <a:t> con sord</a:t>
            </a:r>
          </a:p>
        </p:txBody>
      </p:sp>
      <p:pic>
        <p:nvPicPr>
          <p:cNvPr id="4" name="Picture 3">
            <a:extLst>
              <a:ext uri="{FF2B5EF4-FFF2-40B4-BE49-F238E27FC236}">
                <a16:creationId xmlns:a16="http://schemas.microsoft.com/office/drawing/2014/main" id="{444F3339-4E90-47D0-A007-0621FE229DD0}"/>
              </a:ext>
            </a:extLst>
          </p:cNvPr>
          <p:cNvPicPr>
            <a:picLocks noChangeAspect="1"/>
          </p:cNvPicPr>
          <p:nvPr/>
        </p:nvPicPr>
        <p:blipFill rotWithShape="1">
          <a:blip r:embed="rId3"/>
          <a:srcRect l="52475" t="20103" r="23757" b="22325"/>
          <a:stretch/>
        </p:blipFill>
        <p:spPr>
          <a:xfrm>
            <a:off x="242548" y="1117806"/>
            <a:ext cx="3674360" cy="5003990"/>
          </a:xfrm>
          <a:prstGeom prst="rect">
            <a:avLst/>
          </a:prstGeom>
        </p:spPr>
      </p:pic>
      <p:sp>
        <p:nvSpPr>
          <p:cNvPr id="6" name="Content Placeholder 2">
            <a:extLst>
              <a:ext uri="{FF2B5EF4-FFF2-40B4-BE49-F238E27FC236}">
                <a16:creationId xmlns:a16="http://schemas.microsoft.com/office/drawing/2014/main" id="{E5FAB1F1-A50D-4F2D-BDAF-FF29C4C62A86}"/>
              </a:ext>
            </a:extLst>
          </p:cNvPr>
          <p:cNvSpPr txBox="1">
            <a:spLocks/>
          </p:cNvSpPr>
          <p:nvPr/>
        </p:nvSpPr>
        <p:spPr>
          <a:xfrm>
            <a:off x="4346637" y="460384"/>
            <a:ext cx="6335672" cy="7338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But</a:t>
            </a:r>
            <a:r>
              <a:rPr lang="en-GB" sz="1600" dirty="0">
                <a:latin typeface="+mj-lt"/>
              </a:rPr>
              <a:t>…it </a:t>
            </a:r>
            <a:r>
              <a:rPr lang="en-GB" sz="1600" b="1" dirty="0">
                <a:latin typeface="+mj-lt"/>
              </a:rPr>
              <a:t>cannot </a:t>
            </a:r>
            <a:r>
              <a:rPr lang="en-GB" sz="1600" dirty="0">
                <a:latin typeface="+mj-lt"/>
              </a:rPr>
              <a:t>complete the phrase, and immediately </a:t>
            </a:r>
            <a:r>
              <a:rPr lang="en-GB" sz="1600" b="1" dirty="0">
                <a:latin typeface="+mj-lt"/>
              </a:rPr>
              <a:t>dims</a:t>
            </a:r>
            <a:r>
              <a:rPr lang="en-GB" sz="1600" dirty="0">
                <a:latin typeface="+mj-lt"/>
              </a:rPr>
              <a:t>, and</a:t>
            </a:r>
            <a:r>
              <a:rPr lang="en-GB" sz="1600" b="1" dirty="0">
                <a:latin typeface="+mj-lt"/>
              </a:rPr>
              <a:t> falls </a:t>
            </a:r>
            <a:r>
              <a:rPr lang="en-GB" sz="1600" dirty="0">
                <a:latin typeface="+mj-lt"/>
              </a:rPr>
              <a:t>down a SQ septuplet scale to repeat as a </a:t>
            </a:r>
            <a:r>
              <a:rPr lang="en-GB" sz="1600" b="1" dirty="0">
                <a:latin typeface="+mj-lt"/>
              </a:rPr>
              <a:t>sequence</a:t>
            </a:r>
            <a:r>
              <a:rPr lang="en-GB" sz="1600" dirty="0">
                <a:latin typeface="+mj-lt"/>
              </a:rPr>
              <a:t>, each time an </a:t>
            </a:r>
            <a:r>
              <a:rPr lang="en-GB" sz="1600" b="1" dirty="0">
                <a:latin typeface="+mj-lt"/>
              </a:rPr>
              <a:t>octave deeper</a:t>
            </a:r>
            <a:r>
              <a:rPr lang="en-GB" sz="1600" dirty="0">
                <a:latin typeface="+mj-lt"/>
              </a:rPr>
              <a:t>, and each time at a significantly </a:t>
            </a:r>
            <a:r>
              <a:rPr lang="en-GB" sz="1600" b="1" dirty="0">
                <a:latin typeface="+mj-lt"/>
              </a:rPr>
              <a:t>quieter </a:t>
            </a:r>
            <a:r>
              <a:rPr lang="en-GB" sz="1600" dirty="0">
                <a:latin typeface="+mj-lt"/>
              </a:rPr>
              <a:t>dynamic level.</a:t>
            </a:r>
          </a:p>
          <a:p>
            <a:pPr marL="0" indent="0">
              <a:buNone/>
            </a:pPr>
            <a:endParaRPr lang="en-GB" sz="1600" b="1" dirty="0">
              <a:latin typeface="+mj-lt"/>
            </a:endParaRPr>
          </a:p>
        </p:txBody>
      </p:sp>
      <p:sp>
        <p:nvSpPr>
          <p:cNvPr id="7" name="Content Placeholder 2">
            <a:extLst>
              <a:ext uri="{FF2B5EF4-FFF2-40B4-BE49-F238E27FC236}">
                <a16:creationId xmlns:a16="http://schemas.microsoft.com/office/drawing/2014/main" id="{511BB9B7-EFF3-44D4-A107-132A00F5F4AE}"/>
              </a:ext>
            </a:extLst>
          </p:cNvPr>
          <p:cNvSpPr txBox="1">
            <a:spLocks/>
          </p:cNvSpPr>
          <p:nvPr/>
        </p:nvSpPr>
        <p:spPr>
          <a:xfrm>
            <a:off x="242548" y="427696"/>
            <a:ext cx="3005619" cy="743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However, Dorian D is diluted by the falling scale: this is </a:t>
            </a:r>
            <a:r>
              <a:rPr lang="en-GB" sz="1600" b="1" dirty="0">
                <a:latin typeface="+mj-lt"/>
              </a:rPr>
              <a:t>Dorian A</a:t>
            </a:r>
            <a:r>
              <a:rPr lang="en-GB" sz="1600" dirty="0">
                <a:latin typeface="+mj-lt"/>
              </a:rPr>
              <a:t> (dominant of D)</a:t>
            </a:r>
          </a:p>
        </p:txBody>
      </p:sp>
      <p:cxnSp>
        <p:nvCxnSpPr>
          <p:cNvPr id="8" name="Straight Arrow Connector 7">
            <a:extLst>
              <a:ext uri="{FF2B5EF4-FFF2-40B4-BE49-F238E27FC236}">
                <a16:creationId xmlns:a16="http://schemas.microsoft.com/office/drawing/2014/main" id="{FCA5DC73-2835-4E86-8E9C-2F82B098EAFA}"/>
              </a:ext>
            </a:extLst>
          </p:cNvPr>
          <p:cNvCxnSpPr>
            <a:cxnSpLocks/>
          </p:cNvCxnSpPr>
          <p:nvPr/>
        </p:nvCxnSpPr>
        <p:spPr>
          <a:xfrm flipH="1">
            <a:off x="1586236" y="916793"/>
            <a:ext cx="706588" cy="9665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Content Placeholder 2">
            <a:extLst>
              <a:ext uri="{FF2B5EF4-FFF2-40B4-BE49-F238E27FC236}">
                <a16:creationId xmlns:a16="http://schemas.microsoft.com/office/drawing/2014/main" id="{B146626B-8CA4-42AF-8720-59B3D14CC762}"/>
              </a:ext>
            </a:extLst>
          </p:cNvPr>
          <p:cNvSpPr txBox="1">
            <a:spLocks/>
          </p:cNvSpPr>
          <p:nvPr/>
        </p:nvSpPr>
        <p:spPr>
          <a:xfrm>
            <a:off x="178139" y="6121796"/>
            <a:ext cx="11835722" cy="743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original opening is restated to end the song: it is </a:t>
            </a:r>
            <a:r>
              <a:rPr lang="en-GB" sz="1600" b="1" i="1" dirty="0">
                <a:latin typeface="+mj-lt"/>
              </a:rPr>
              <a:t>pp</a:t>
            </a:r>
            <a:r>
              <a:rPr lang="en-GB" sz="1600" i="1" dirty="0">
                <a:latin typeface="+mj-lt"/>
              </a:rPr>
              <a:t>, </a:t>
            </a:r>
            <a:r>
              <a:rPr lang="en-GB" sz="1600" dirty="0">
                <a:latin typeface="+mj-lt"/>
              </a:rPr>
              <a:t>marked as tranquil, and the syncopated final bars decrescendo in rhythmic ambiguity. </a:t>
            </a:r>
          </a:p>
          <a:p>
            <a:pPr marL="0" indent="0">
              <a:buNone/>
            </a:pPr>
            <a:r>
              <a:rPr lang="en-GB" sz="1600" dirty="0">
                <a:latin typeface="+mj-lt"/>
              </a:rPr>
              <a:t>The ghost has gone (</a:t>
            </a:r>
            <a:r>
              <a:rPr lang="en-GB" sz="1600" b="1" dirty="0">
                <a:latin typeface="+mj-lt"/>
              </a:rPr>
              <a:t>down</a:t>
            </a:r>
            <a:r>
              <a:rPr lang="en-GB" sz="1600" dirty="0">
                <a:latin typeface="+mj-lt"/>
              </a:rPr>
              <a:t> to where he came from)</a:t>
            </a:r>
          </a:p>
        </p:txBody>
      </p:sp>
      <p:cxnSp>
        <p:nvCxnSpPr>
          <p:cNvPr id="12" name="Straight Arrow Connector 11">
            <a:extLst>
              <a:ext uri="{FF2B5EF4-FFF2-40B4-BE49-F238E27FC236}">
                <a16:creationId xmlns:a16="http://schemas.microsoft.com/office/drawing/2014/main" id="{BF22D125-FADA-4133-9912-9DA26BBF9F31}"/>
              </a:ext>
            </a:extLst>
          </p:cNvPr>
          <p:cNvCxnSpPr/>
          <p:nvPr/>
        </p:nvCxnSpPr>
        <p:spPr>
          <a:xfrm flipV="1">
            <a:off x="3467507" y="5390866"/>
            <a:ext cx="1336505" cy="7309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9CE4A68A-758F-4741-821C-351D12E63D9F}"/>
              </a:ext>
            </a:extLst>
          </p:cNvPr>
          <p:cNvSpPr txBox="1">
            <a:spLocks/>
          </p:cNvSpPr>
          <p:nvPr/>
        </p:nvSpPr>
        <p:spPr>
          <a:xfrm>
            <a:off x="2369037" y="1702080"/>
            <a:ext cx="2196939" cy="362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Descending sequence</a:t>
            </a:r>
          </a:p>
        </p:txBody>
      </p:sp>
    </p:spTree>
    <p:extLst>
      <p:ext uri="{BB962C8B-B14F-4D97-AF65-F5344CB8AC3E}">
        <p14:creationId xmlns:p14="http://schemas.microsoft.com/office/powerpoint/2010/main" val="87497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BB9B7-EFF3-44D4-A107-132A00F5F4AE}"/>
              </a:ext>
            </a:extLst>
          </p:cNvPr>
          <p:cNvSpPr txBox="1">
            <a:spLocks/>
          </p:cNvSpPr>
          <p:nvPr/>
        </p:nvSpPr>
        <p:spPr>
          <a:xfrm>
            <a:off x="60095" y="91425"/>
            <a:ext cx="4269294" cy="390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Changes in time signature! Why does V.W do this?</a:t>
            </a:r>
          </a:p>
        </p:txBody>
      </p:sp>
      <p:pic>
        <p:nvPicPr>
          <p:cNvPr id="11" name="Picture 10">
            <a:extLst>
              <a:ext uri="{FF2B5EF4-FFF2-40B4-BE49-F238E27FC236}">
                <a16:creationId xmlns:a16="http://schemas.microsoft.com/office/drawing/2014/main" id="{28FE68E2-AD2B-430C-85DC-94D853D87EF0}"/>
              </a:ext>
            </a:extLst>
          </p:cNvPr>
          <p:cNvPicPr>
            <a:picLocks noChangeAspect="1"/>
          </p:cNvPicPr>
          <p:nvPr/>
        </p:nvPicPr>
        <p:blipFill rotWithShape="1">
          <a:blip r:embed="rId2"/>
          <a:srcRect l="45925" t="31265" r="23125" b="14750"/>
          <a:stretch/>
        </p:blipFill>
        <p:spPr>
          <a:xfrm>
            <a:off x="60095" y="1378017"/>
            <a:ext cx="4413433" cy="4328184"/>
          </a:xfrm>
          <a:prstGeom prst="rect">
            <a:avLst/>
          </a:prstGeom>
        </p:spPr>
      </p:pic>
      <p:sp>
        <p:nvSpPr>
          <p:cNvPr id="14" name="Content Placeholder 2">
            <a:extLst>
              <a:ext uri="{FF2B5EF4-FFF2-40B4-BE49-F238E27FC236}">
                <a16:creationId xmlns:a16="http://schemas.microsoft.com/office/drawing/2014/main" id="{D2B7FACD-6A24-4212-A9B3-1F6BCD2233F5}"/>
              </a:ext>
            </a:extLst>
          </p:cNvPr>
          <p:cNvSpPr txBox="1">
            <a:spLocks/>
          </p:cNvSpPr>
          <p:nvPr/>
        </p:nvSpPr>
        <p:spPr>
          <a:xfrm>
            <a:off x="60095" y="406610"/>
            <a:ext cx="6159183" cy="971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 Q1 V.W moves into 3/4 at bar 8, and uses the same device in Q2 at bar 26. He intensifies the same approach in Q3 by moving to 3/4 at bar 41,  2/4 for bar 42, 3/4 again at bar 43, and then 2/4 at bar 44! But </a:t>
            </a:r>
            <a:r>
              <a:rPr lang="en-GB" sz="1600" b="1" dirty="0">
                <a:latin typeface="+mj-lt"/>
              </a:rPr>
              <a:t>why</a:t>
            </a:r>
            <a:r>
              <a:rPr lang="en-GB" sz="1600" dirty="0">
                <a:latin typeface="+mj-lt"/>
              </a:rPr>
              <a:t>?</a:t>
            </a:r>
          </a:p>
        </p:txBody>
      </p:sp>
      <p:pic>
        <p:nvPicPr>
          <p:cNvPr id="15" name="Picture 14">
            <a:extLst>
              <a:ext uri="{FF2B5EF4-FFF2-40B4-BE49-F238E27FC236}">
                <a16:creationId xmlns:a16="http://schemas.microsoft.com/office/drawing/2014/main" id="{5A6DE8F5-5256-400D-B2C2-7F3A9581FD4A}"/>
              </a:ext>
            </a:extLst>
          </p:cNvPr>
          <p:cNvPicPr>
            <a:picLocks noChangeAspect="1"/>
          </p:cNvPicPr>
          <p:nvPr/>
        </p:nvPicPr>
        <p:blipFill rotWithShape="1">
          <a:blip r:embed="rId3"/>
          <a:srcRect l="43485" t="32740" r="23158" b="19986"/>
          <a:stretch/>
        </p:blipFill>
        <p:spPr>
          <a:xfrm>
            <a:off x="4834538" y="1350721"/>
            <a:ext cx="5798228" cy="4620127"/>
          </a:xfrm>
          <a:prstGeom prst="rect">
            <a:avLst/>
          </a:prstGeom>
        </p:spPr>
      </p:pic>
      <p:pic>
        <p:nvPicPr>
          <p:cNvPr id="16" name="Picture 15">
            <a:extLst>
              <a:ext uri="{FF2B5EF4-FFF2-40B4-BE49-F238E27FC236}">
                <a16:creationId xmlns:a16="http://schemas.microsoft.com/office/drawing/2014/main" id="{E0B181D4-AA40-46DA-A6E5-483E70BF0697}"/>
              </a:ext>
            </a:extLst>
          </p:cNvPr>
          <p:cNvPicPr>
            <a:picLocks noChangeAspect="1"/>
          </p:cNvPicPr>
          <p:nvPr/>
        </p:nvPicPr>
        <p:blipFill rotWithShape="1">
          <a:blip r:embed="rId4"/>
          <a:srcRect l="25040" t="23759" r="67044" b="22355"/>
          <a:stretch/>
        </p:blipFill>
        <p:spPr>
          <a:xfrm>
            <a:off x="10410214" y="936383"/>
            <a:ext cx="1423862" cy="5448804"/>
          </a:xfrm>
          <a:prstGeom prst="rect">
            <a:avLst/>
          </a:prstGeom>
        </p:spPr>
      </p:pic>
      <p:cxnSp>
        <p:nvCxnSpPr>
          <p:cNvPr id="9" name="Straight Arrow Connector 8">
            <a:extLst>
              <a:ext uri="{FF2B5EF4-FFF2-40B4-BE49-F238E27FC236}">
                <a16:creationId xmlns:a16="http://schemas.microsoft.com/office/drawing/2014/main" id="{2C4A90F5-392E-4729-A12E-2E72E43C6EFE}"/>
              </a:ext>
            </a:extLst>
          </p:cNvPr>
          <p:cNvCxnSpPr>
            <a:cxnSpLocks/>
          </p:cNvCxnSpPr>
          <p:nvPr/>
        </p:nvCxnSpPr>
        <p:spPr>
          <a:xfrm>
            <a:off x="2249334" y="1378017"/>
            <a:ext cx="170422" cy="2051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415C1BCA-052B-4CB8-8E58-8916FFC410C5}"/>
              </a:ext>
            </a:extLst>
          </p:cNvPr>
          <p:cNvCxnSpPr>
            <a:cxnSpLocks/>
          </p:cNvCxnSpPr>
          <p:nvPr/>
        </p:nvCxnSpPr>
        <p:spPr>
          <a:xfrm>
            <a:off x="4726467" y="1439253"/>
            <a:ext cx="162663" cy="187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54716DB7-666A-4892-8C1F-21FCCC556420}"/>
              </a:ext>
            </a:extLst>
          </p:cNvPr>
          <p:cNvCxnSpPr>
            <a:cxnSpLocks/>
          </p:cNvCxnSpPr>
          <p:nvPr/>
        </p:nvCxnSpPr>
        <p:spPr>
          <a:xfrm>
            <a:off x="7062197" y="1459928"/>
            <a:ext cx="127957" cy="1743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CF5F4934-E5B3-4235-91C2-5817DE759F09}"/>
              </a:ext>
            </a:extLst>
          </p:cNvPr>
          <p:cNvCxnSpPr>
            <a:cxnSpLocks/>
          </p:cNvCxnSpPr>
          <p:nvPr/>
        </p:nvCxnSpPr>
        <p:spPr>
          <a:xfrm>
            <a:off x="8243248" y="1433015"/>
            <a:ext cx="150125" cy="2012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07CD42D8-CE83-456A-86F7-612158BC9128}"/>
              </a:ext>
            </a:extLst>
          </p:cNvPr>
          <p:cNvCxnSpPr>
            <a:cxnSpLocks/>
          </p:cNvCxnSpPr>
          <p:nvPr/>
        </p:nvCxnSpPr>
        <p:spPr>
          <a:xfrm>
            <a:off x="10672170" y="1432632"/>
            <a:ext cx="164528" cy="1743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Content Placeholder 2">
            <a:extLst>
              <a:ext uri="{FF2B5EF4-FFF2-40B4-BE49-F238E27FC236}">
                <a16:creationId xmlns:a16="http://schemas.microsoft.com/office/drawing/2014/main" id="{EF9E779B-9EA8-41B4-8444-BCD5AD17097D}"/>
              </a:ext>
            </a:extLst>
          </p:cNvPr>
          <p:cNvSpPr txBox="1">
            <a:spLocks/>
          </p:cNvSpPr>
          <p:nvPr/>
        </p:nvSpPr>
        <p:spPr>
          <a:xfrm>
            <a:off x="6254328" y="32796"/>
            <a:ext cx="5802300" cy="1399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There are 3 reasons:</a:t>
            </a:r>
          </a:p>
          <a:p>
            <a:pPr marL="342900" indent="-342900">
              <a:buAutoNum type="arabicPeriod"/>
            </a:pPr>
            <a:r>
              <a:rPr lang="en-GB" sz="1600" dirty="0">
                <a:latin typeface="+mj-lt"/>
              </a:rPr>
              <a:t>It enables V.W to </a:t>
            </a:r>
            <a:r>
              <a:rPr lang="en-GB" sz="1600" b="1" dirty="0">
                <a:latin typeface="+mj-lt"/>
              </a:rPr>
              <a:t>accentuate/stress </a:t>
            </a:r>
            <a:r>
              <a:rPr lang="en-GB" sz="1600" dirty="0">
                <a:latin typeface="+mj-lt"/>
              </a:rPr>
              <a:t>the important words/interpret the metre/stresses of the poetry.</a:t>
            </a:r>
          </a:p>
          <a:p>
            <a:pPr marL="342900" indent="-342900">
              <a:buAutoNum type="arabicPeriod"/>
            </a:pPr>
            <a:r>
              <a:rPr lang="en-GB" sz="1600" dirty="0">
                <a:latin typeface="+mj-lt"/>
              </a:rPr>
              <a:t>It enables V.W to quicken/slow the </a:t>
            </a:r>
            <a:r>
              <a:rPr lang="en-GB" sz="1600" b="1" dirty="0">
                <a:latin typeface="+mj-lt"/>
              </a:rPr>
              <a:t>dramatic pace </a:t>
            </a:r>
            <a:r>
              <a:rPr lang="en-GB" sz="1600" dirty="0">
                <a:latin typeface="+mj-lt"/>
              </a:rPr>
              <a:t>of the music to suit the meaning of the text.</a:t>
            </a:r>
          </a:p>
        </p:txBody>
      </p:sp>
      <p:sp>
        <p:nvSpPr>
          <p:cNvPr id="39" name="Content Placeholder 2">
            <a:extLst>
              <a:ext uri="{FF2B5EF4-FFF2-40B4-BE49-F238E27FC236}">
                <a16:creationId xmlns:a16="http://schemas.microsoft.com/office/drawing/2014/main" id="{DB0005B2-2809-4D70-AF45-A5C5670C63FD}"/>
              </a:ext>
            </a:extLst>
          </p:cNvPr>
          <p:cNvSpPr txBox="1">
            <a:spLocks/>
          </p:cNvSpPr>
          <p:nvPr/>
        </p:nvSpPr>
        <p:spPr>
          <a:xfrm>
            <a:off x="8427" y="5640193"/>
            <a:ext cx="4841874" cy="1020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3. </a:t>
            </a:r>
            <a:r>
              <a:rPr lang="en-GB" sz="1600" b="1" dirty="0">
                <a:latin typeface="+mj-lt"/>
              </a:rPr>
              <a:t>Fluidity </a:t>
            </a:r>
            <a:r>
              <a:rPr lang="en-GB" sz="1600" dirty="0">
                <a:latin typeface="+mj-lt"/>
              </a:rPr>
              <a:t>in metre (often changing time signatures) is a common feature of traditional folk music AND folk poetry. It is used to create a naturalistic AND enlivening pace to the rhythms.</a:t>
            </a:r>
          </a:p>
        </p:txBody>
      </p:sp>
      <p:sp>
        <p:nvSpPr>
          <p:cNvPr id="40" name="Content Placeholder 2">
            <a:extLst>
              <a:ext uri="{FF2B5EF4-FFF2-40B4-BE49-F238E27FC236}">
                <a16:creationId xmlns:a16="http://schemas.microsoft.com/office/drawing/2014/main" id="{EC523174-31A1-42FF-B226-EB1C0E8FF75E}"/>
              </a:ext>
            </a:extLst>
          </p:cNvPr>
          <p:cNvSpPr txBox="1">
            <a:spLocks/>
          </p:cNvSpPr>
          <p:nvPr/>
        </p:nvSpPr>
        <p:spPr>
          <a:xfrm>
            <a:off x="4850301" y="6014929"/>
            <a:ext cx="5644918" cy="661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But…remember…this IS </a:t>
            </a:r>
            <a:r>
              <a:rPr lang="en-GB" sz="1600" b="1" dirty="0">
                <a:latin typeface="+mj-lt"/>
              </a:rPr>
              <a:t>NOT </a:t>
            </a:r>
            <a:r>
              <a:rPr lang="en-GB" sz="1600" dirty="0">
                <a:latin typeface="+mj-lt"/>
              </a:rPr>
              <a:t>a folk tune…V.W. is using the stylistic </a:t>
            </a:r>
            <a:r>
              <a:rPr lang="en-GB" sz="1600" b="1" dirty="0">
                <a:latin typeface="+mj-lt"/>
              </a:rPr>
              <a:t>conventions</a:t>
            </a:r>
            <a:r>
              <a:rPr lang="en-GB" sz="1600" dirty="0">
                <a:latin typeface="+mj-lt"/>
              </a:rPr>
              <a:t> of folk music to achieve his expressive intent.</a:t>
            </a:r>
          </a:p>
          <a:p>
            <a:pPr marL="0" indent="0">
              <a:buNone/>
            </a:pPr>
            <a:endParaRPr lang="en-GB" sz="1600" b="1" dirty="0">
              <a:latin typeface="+mj-lt"/>
            </a:endParaRPr>
          </a:p>
          <a:p>
            <a:pPr marL="0" indent="0">
              <a:buNone/>
            </a:pPr>
            <a:endParaRPr lang="en-GB" sz="1600" dirty="0">
              <a:latin typeface="+mj-lt"/>
            </a:endParaRPr>
          </a:p>
        </p:txBody>
      </p:sp>
    </p:spTree>
    <p:extLst>
      <p:ext uri="{BB962C8B-B14F-4D97-AF65-F5344CB8AC3E}">
        <p14:creationId xmlns:p14="http://schemas.microsoft.com/office/powerpoint/2010/main" val="167205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BB9B7-EFF3-44D4-A107-132A00F5F4AE}"/>
              </a:ext>
            </a:extLst>
          </p:cNvPr>
          <p:cNvSpPr txBox="1">
            <a:spLocks/>
          </p:cNvSpPr>
          <p:nvPr/>
        </p:nvSpPr>
        <p:spPr>
          <a:xfrm>
            <a:off x="1825689" y="427696"/>
            <a:ext cx="8205416" cy="12170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 bar 38:</a:t>
            </a:r>
          </a:p>
          <a:p>
            <a:pPr marL="0" indent="0">
              <a:buNone/>
            </a:pPr>
            <a:r>
              <a:rPr lang="en-GB" sz="1600" dirty="0">
                <a:latin typeface="+mj-lt"/>
              </a:rPr>
              <a:t>V.W. changes to 2/4 to shorten the pattern/quicken the pace of the introduction/fanfare figure.</a:t>
            </a:r>
          </a:p>
          <a:p>
            <a:pPr marL="0" indent="0">
              <a:buNone/>
            </a:pPr>
            <a:r>
              <a:rPr lang="en-GB" sz="1600" dirty="0">
                <a:latin typeface="+mj-lt"/>
              </a:rPr>
              <a:t>It expresses the IMPATIENCE and frustration of the dead man’s feelings. </a:t>
            </a:r>
          </a:p>
          <a:p>
            <a:pPr marL="0" indent="0">
              <a:buNone/>
            </a:pPr>
            <a:endParaRPr lang="en-GB" sz="1600" dirty="0">
              <a:latin typeface="+mj-lt"/>
            </a:endParaRPr>
          </a:p>
          <a:p>
            <a:pPr marL="0" indent="0">
              <a:buNone/>
            </a:pPr>
            <a:endParaRPr lang="en-GB" sz="1600" dirty="0">
              <a:latin typeface="+mj-lt"/>
            </a:endParaRPr>
          </a:p>
        </p:txBody>
      </p:sp>
      <p:pic>
        <p:nvPicPr>
          <p:cNvPr id="4" name="Picture 3">
            <a:extLst>
              <a:ext uri="{FF2B5EF4-FFF2-40B4-BE49-F238E27FC236}">
                <a16:creationId xmlns:a16="http://schemas.microsoft.com/office/drawing/2014/main" id="{1BDA3888-3E9A-493C-9A9E-9B65EE105774}"/>
              </a:ext>
            </a:extLst>
          </p:cNvPr>
          <p:cNvPicPr>
            <a:picLocks noChangeAspect="1"/>
          </p:cNvPicPr>
          <p:nvPr/>
        </p:nvPicPr>
        <p:blipFill rotWithShape="1">
          <a:blip r:embed="rId2"/>
          <a:srcRect l="26601" t="39578" r="22539" b="12065"/>
          <a:stretch/>
        </p:blipFill>
        <p:spPr>
          <a:xfrm>
            <a:off x="340006" y="1644752"/>
            <a:ext cx="8353618" cy="4465529"/>
          </a:xfrm>
          <a:prstGeom prst="rect">
            <a:avLst/>
          </a:prstGeom>
        </p:spPr>
      </p:pic>
      <p:cxnSp>
        <p:nvCxnSpPr>
          <p:cNvPr id="3" name="Straight Arrow Connector 2">
            <a:extLst>
              <a:ext uri="{FF2B5EF4-FFF2-40B4-BE49-F238E27FC236}">
                <a16:creationId xmlns:a16="http://schemas.microsoft.com/office/drawing/2014/main" id="{896A6811-3643-4C1D-8B3B-040C10BDA164}"/>
              </a:ext>
            </a:extLst>
          </p:cNvPr>
          <p:cNvCxnSpPr/>
          <p:nvPr/>
        </p:nvCxnSpPr>
        <p:spPr>
          <a:xfrm>
            <a:off x="4080086" y="1385444"/>
            <a:ext cx="873457" cy="5186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912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BB9B7-EFF3-44D4-A107-132A00F5F4AE}"/>
              </a:ext>
            </a:extLst>
          </p:cNvPr>
          <p:cNvSpPr txBox="1">
            <a:spLocks/>
          </p:cNvSpPr>
          <p:nvPr/>
        </p:nvSpPr>
        <p:spPr>
          <a:xfrm>
            <a:off x="196769" y="265717"/>
            <a:ext cx="12192000" cy="7593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Answer 3 is the dramatic climax of the work.</a:t>
            </a:r>
          </a:p>
          <a:p>
            <a:pPr marL="0" indent="0">
              <a:buNone/>
            </a:pPr>
            <a:r>
              <a:rPr lang="en-GB" sz="1600" dirty="0">
                <a:latin typeface="+mj-lt"/>
              </a:rPr>
              <a:t>It is here that V.W. uses changes in metre most </a:t>
            </a:r>
            <a:r>
              <a:rPr lang="en-GB" sz="1600" b="1" dirty="0">
                <a:latin typeface="+mj-lt"/>
              </a:rPr>
              <a:t>forcibly</a:t>
            </a:r>
            <a:r>
              <a:rPr lang="en-GB" sz="1600" dirty="0">
                <a:latin typeface="+mj-lt"/>
              </a:rPr>
              <a:t>. The strophic pattern is discarded in favour of an URGENT and turbulent 3/4 metre.</a:t>
            </a:r>
          </a:p>
        </p:txBody>
      </p:sp>
      <p:pic>
        <p:nvPicPr>
          <p:cNvPr id="6" name="Picture 5">
            <a:extLst>
              <a:ext uri="{FF2B5EF4-FFF2-40B4-BE49-F238E27FC236}">
                <a16:creationId xmlns:a16="http://schemas.microsoft.com/office/drawing/2014/main" id="{8E596C5C-C72A-449C-9C17-EB94BEF239EA}"/>
              </a:ext>
            </a:extLst>
          </p:cNvPr>
          <p:cNvPicPr>
            <a:picLocks noChangeAspect="1"/>
          </p:cNvPicPr>
          <p:nvPr/>
        </p:nvPicPr>
        <p:blipFill rotWithShape="1">
          <a:blip r:embed="rId2"/>
          <a:srcRect l="23684" t="24315" r="25000" b="8774"/>
          <a:stretch/>
        </p:blipFill>
        <p:spPr>
          <a:xfrm>
            <a:off x="1349809" y="1116708"/>
            <a:ext cx="7469137" cy="5475575"/>
          </a:xfrm>
          <a:prstGeom prst="rect">
            <a:avLst/>
          </a:prstGeom>
        </p:spPr>
      </p:pic>
      <p:sp>
        <p:nvSpPr>
          <p:cNvPr id="4" name="Content Placeholder 2">
            <a:extLst>
              <a:ext uri="{FF2B5EF4-FFF2-40B4-BE49-F238E27FC236}">
                <a16:creationId xmlns:a16="http://schemas.microsoft.com/office/drawing/2014/main" id="{2FBB98A9-20ED-4A7A-9CE6-89576B57E387}"/>
              </a:ext>
            </a:extLst>
          </p:cNvPr>
          <p:cNvSpPr txBox="1">
            <a:spLocks/>
          </p:cNvSpPr>
          <p:nvPr/>
        </p:nvSpPr>
        <p:spPr>
          <a:xfrm>
            <a:off x="9005103" y="1488023"/>
            <a:ext cx="2685326" cy="1628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In this way, V.W. stresses the critical words: ‘Yes’ and ‘I’ (notice: not the word ‘easy’, which is highlighted by being high/a 5</a:t>
            </a:r>
            <a:r>
              <a:rPr lang="en-GB" sz="1600" baseline="30000" dirty="0">
                <a:latin typeface="+mj-lt"/>
              </a:rPr>
              <a:t>th</a:t>
            </a:r>
            <a:r>
              <a:rPr lang="en-GB" sz="1600" dirty="0">
                <a:latin typeface="+mj-lt"/>
              </a:rPr>
              <a:t> leap, but is rhythmically brief/fleeting).</a:t>
            </a:r>
          </a:p>
        </p:txBody>
      </p:sp>
    </p:spTree>
    <p:extLst>
      <p:ext uri="{BB962C8B-B14F-4D97-AF65-F5344CB8AC3E}">
        <p14:creationId xmlns:p14="http://schemas.microsoft.com/office/powerpoint/2010/main" val="301446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BB9B7-EFF3-44D4-A107-132A00F5F4AE}"/>
              </a:ext>
            </a:extLst>
          </p:cNvPr>
          <p:cNvSpPr txBox="1">
            <a:spLocks/>
          </p:cNvSpPr>
          <p:nvPr/>
        </p:nvSpPr>
        <p:spPr>
          <a:xfrm>
            <a:off x="1018050" y="427696"/>
            <a:ext cx="9862152" cy="743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returns to 4/4 at bar 49 to STRETCH the moment of preparation for living man’s painful admission of his choices!                                   Notice: “cheer” is extended via being dotted, enabling a crescendo through the note in preparation for the highest note of the song (it’s the culmination of all the 5</a:t>
            </a:r>
            <a:r>
              <a:rPr lang="en-GB" sz="1600" baseline="30000" dirty="0">
                <a:latin typeface="+mj-lt"/>
              </a:rPr>
              <a:t>th</a:t>
            </a:r>
            <a:r>
              <a:rPr lang="en-GB" sz="1600" dirty="0">
                <a:latin typeface="+mj-lt"/>
              </a:rPr>
              <a:t> leaps).</a:t>
            </a:r>
          </a:p>
        </p:txBody>
      </p:sp>
      <p:pic>
        <p:nvPicPr>
          <p:cNvPr id="5" name="Picture 4">
            <a:extLst>
              <a:ext uri="{FF2B5EF4-FFF2-40B4-BE49-F238E27FC236}">
                <a16:creationId xmlns:a16="http://schemas.microsoft.com/office/drawing/2014/main" id="{72804303-2000-473C-B99A-0181DFCCDD00}"/>
              </a:ext>
            </a:extLst>
          </p:cNvPr>
          <p:cNvPicPr>
            <a:picLocks noChangeAspect="1"/>
          </p:cNvPicPr>
          <p:nvPr/>
        </p:nvPicPr>
        <p:blipFill rotWithShape="1">
          <a:blip r:embed="rId2"/>
          <a:srcRect l="23816" t="28761" r="25132" b="8774"/>
          <a:stretch/>
        </p:blipFill>
        <p:spPr>
          <a:xfrm>
            <a:off x="669842" y="1171471"/>
            <a:ext cx="7735379" cy="5321191"/>
          </a:xfrm>
          <a:prstGeom prst="rect">
            <a:avLst/>
          </a:prstGeom>
        </p:spPr>
      </p:pic>
      <p:sp>
        <p:nvSpPr>
          <p:cNvPr id="6" name="Content Placeholder 2">
            <a:extLst>
              <a:ext uri="{FF2B5EF4-FFF2-40B4-BE49-F238E27FC236}">
                <a16:creationId xmlns:a16="http://schemas.microsoft.com/office/drawing/2014/main" id="{73F62539-1E04-4FBF-A5C8-E98462F20467}"/>
              </a:ext>
            </a:extLst>
          </p:cNvPr>
          <p:cNvSpPr txBox="1">
            <a:spLocks/>
          </p:cNvSpPr>
          <p:nvPr/>
        </p:nvSpPr>
        <p:spPr>
          <a:xfrm>
            <a:off x="8405221" y="1300434"/>
            <a:ext cx="2896439" cy="2916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climatic moment of pain is at bar 50: </a:t>
            </a:r>
          </a:p>
          <a:p>
            <a:pPr marL="0" indent="0">
              <a:buNone/>
            </a:pPr>
            <a:r>
              <a:rPr lang="en-GB" sz="1600" dirty="0">
                <a:latin typeface="+mj-lt"/>
              </a:rPr>
              <a:t>V.W. resumes 3/4 …again, the urgency and assertive power of the moment needs more decisive momentum.</a:t>
            </a:r>
          </a:p>
          <a:p>
            <a:pPr marL="0" indent="0">
              <a:buNone/>
            </a:pPr>
            <a:r>
              <a:rPr lang="en-GB" sz="1600" dirty="0">
                <a:latin typeface="+mj-lt"/>
              </a:rPr>
              <a:t>Also…no doubt…the living voice wants to get the moment of admission over with more swiftly!</a:t>
            </a:r>
          </a:p>
        </p:txBody>
      </p:sp>
    </p:spTree>
    <p:extLst>
      <p:ext uri="{BB962C8B-B14F-4D97-AF65-F5344CB8AC3E}">
        <p14:creationId xmlns:p14="http://schemas.microsoft.com/office/powerpoint/2010/main" val="310085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BB9B7-EFF3-44D4-A107-132A00F5F4AE}"/>
              </a:ext>
            </a:extLst>
          </p:cNvPr>
          <p:cNvSpPr txBox="1">
            <a:spLocks/>
          </p:cNvSpPr>
          <p:nvPr/>
        </p:nvSpPr>
        <p:spPr>
          <a:xfrm>
            <a:off x="448820" y="415870"/>
            <a:ext cx="11110834" cy="991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return to 4/4 for the final instrumental statement of the ghost’s identity/emotions is part of V.W’s thematic musical symbolism.</a:t>
            </a:r>
          </a:p>
          <a:p>
            <a:pPr marL="0" indent="0">
              <a:buNone/>
            </a:pPr>
            <a:r>
              <a:rPr lang="en-GB" sz="1600" dirty="0">
                <a:latin typeface="+mj-lt"/>
              </a:rPr>
              <a:t>Remember: </a:t>
            </a:r>
            <a:r>
              <a:rPr lang="en-GB" sz="1600" b="1" dirty="0">
                <a:latin typeface="+mj-lt"/>
              </a:rPr>
              <a:t>every </a:t>
            </a:r>
            <a:r>
              <a:rPr lang="en-GB" sz="1600" dirty="0">
                <a:latin typeface="+mj-lt"/>
              </a:rPr>
              <a:t>choice of note and musical instruction is intentionally communicating/expressing a point of view/concept. </a:t>
            </a:r>
          </a:p>
        </p:txBody>
      </p:sp>
      <p:pic>
        <p:nvPicPr>
          <p:cNvPr id="6" name="Picture 5">
            <a:extLst>
              <a:ext uri="{FF2B5EF4-FFF2-40B4-BE49-F238E27FC236}">
                <a16:creationId xmlns:a16="http://schemas.microsoft.com/office/drawing/2014/main" id="{7C9DA4F6-E3E0-4661-9043-FE52BC83457C}"/>
              </a:ext>
            </a:extLst>
          </p:cNvPr>
          <p:cNvPicPr>
            <a:picLocks noChangeAspect="1"/>
          </p:cNvPicPr>
          <p:nvPr/>
        </p:nvPicPr>
        <p:blipFill rotWithShape="1">
          <a:blip r:embed="rId2"/>
          <a:srcRect l="25658" t="20103" r="21579" b="22325"/>
          <a:stretch/>
        </p:blipFill>
        <p:spPr>
          <a:xfrm>
            <a:off x="448820" y="1341124"/>
            <a:ext cx="8449520" cy="5183497"/>
          </a:xfrm>
          <a:prstGeom prst="rect">
            <a:avLst/>
          </a:prstGeom>
        </p:spPr>
      </p:pic>
      <p:cxnSp>
        <p:nvCxnSpPr>
          <p:cNvPr id="3" name="Straight Arrow Connector 2">
            <a:extLst>
              <a:ext uri="{FF2B5EF4-FFF2-40B4-BE49-F238E27FC236}">
                <a16:creationId xmlns:a16="http://schemas.microsoft.com/office/drawing/2014/main" id="{F2B2FBBE-B550-434F-8C90-47268270D020}"/>
              </a:ext>
            </a:extLst>
          </p:cNvPr>
          <p:cNvCxnSpPr/>
          <p:nvPr/>
        </p:nvCxnSpPr>
        <p:spPr>
          <a:xfrm>
            <a:off x="4244454" y="1473958"/>
            <a:ext cx="586853" cy="8588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06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EA78F-E8FB-41A1-A49E-441E840F8EF9}"/>
              </a:ext>
            </a:extLst>
          </p:cNvPr>
          <p:cNvPicPr>
            <a:picLocks noChangeAspect="1"/>
          </p:cNvPicPr>
          <p:nvPr/>
        </p:nvPicPr>
        <p:blipFill rotWithShape="1">
          <a:blip r:embed="rId2"/>
          <a:srcRect l="34046" t="27533" r="10198" b="11033"/>
          <a:stretch/>
        </p:blipFill>
        <p:spPr>
          <a:xfrm>
            <a:off x="264694" y="850196"/>
            <a:ext cx="8325853" cy="5157608"/>
          </a:xfrm>
          <a:prstGeom prst="rect">
            <a:avLst/>
          </a:prstGeom>
        </p:spPr>
      </p:pic>
      <p:sp>
        <p:nvSpPr>
          <p:cNvPr id="6" name="Content Placeholder 2">
            <a:extLst>
              <a:ext uri="{FF2B5EF4-FFF2-40B4-BE49-F238E27FC236}">
                <a16:creationId xmlns:a16="http://schemas.microsoft.com/office/drawing/2014/main" id="{734DBDDD-2683-41A2-BBDE-81C9C38E19B3}"/>
              </a:ext>
            </a:extLst>
          </p:cNvPr>
          <p:cNvSpPr txBox="1">
            <a:spLocks/>
          </p:cNvSpPr>
          <p:nvPr/>
        </p:nvSpPr>
        <p:spPr>
          <a:xfrm>
            <a:off x="8758989" y="1125886"/>
            <a:ext cx="2896439" cy="3389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introductory theme ebbs away, reduced to a tiny dynamic and texture.</a:t>
            </a:r>
          </a:p>
          <a:p>
            <a:pPr marL="0" indent="0">
              <a:buNone/>
            </a:pPr>
            <a:r>
              <a:rPr lang="en-GB" sz="1600" dirty="0">
                <a:latin typeface="+mj-lt"/>
              </a:rPr>
              <a:t>The literal (and only relevant) interpretation of this passage is very straightforward…</a:t>
            </a:r>
          </a:p>
          <a:p>
            <a:pPr marL="0" indent="0">
              <a:buNone/>
            </a:pPr>
            <a:r>
              <a:rPr lang="en-GB" sz="1600" dirty="0">
                <a:latin typeface="+mj-lt"/>
              </a:rPr>
              <a:t>The ghost is leaving, fading from existence.</a:t>
            </a:r>
          </a:p>
        </p:txBody>
      </p:sp>
    </p:spTree>
    <p:extLst>
      <p:ext uri="{BB962C8B-B14F-4D97-AF65-F5344CB8AC3E}">
        <p14:creationId xmlns:p14="http://schemas.microsoft.com/office/powerpoint/2010/main" val="238607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CAF9F0FD-0969-0707-3146-4BDAA90D2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8161" cy="6858000"/>
          </a:xfrm>
          <a:prstGeom prst="rect">
            <a:avLst/>
          </a:prstGeom>
        </p:spPr>
      </p:pic>
    </p:spTree>
    <p:extLst>
      <p:ext uri="{BB962C8B-B14F-4D97-AF65-F5344CB8AC3E}">
        <p14:creationId xmlns:p14="http://schemas.microsoft.com/office/powerpoint/2010/main" val="78806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DA2734-8D67-43C4-8232-F8125E20902B}"/>
              </a:ext>
            </a:extLst>
          </p:cNvPr>
          <p:cNvPicPr>
            <a:picLocks noChangeAspect="1"/>
          </p:cNvPicPr>
          <p:nvPr/>
        </p:nvPicPr>
        <p:blipFill rotWithShape="1">
          <a:blip r:embed="rId2"/>
          <a:srcRect l="26337" t="29721" r="35313" b="50000"/>
          <a:stretch/>
        </p:blipFill>
        <p:spPr>
          <a:xfrm>
            <a:off x="4496765" y="252559"/>
            <a:ext cx="2125242" cy="631836"/>
          </a:xfrm>
          <a:prstGeom prst="rect">
            <a:avLst/>
          </a:prstGeom>
        </p:spPr>
      </p:pic>
      <p:pic>
        <p:nvPicPr>
          <p:cNvPr id="3" name="Picture 2">
            <a:extLst>
              <a:ext uri="{FF2B5EF4-FFF2-40B4-BE49-F238E27FC236}">
                <a16:creationId xmlns:a16="http://schemas.microsoft.com/office/drawing/2014/main" id="{F654CB59-0A1C-47F1-B442-23ED476A3506}"/>
              </a:ext>
            </a:extLst>
          </p:cNvPr>
          <p:cNvPicPr>
            <a:picLocks noChangeAspect="1"/>
          </p:cNvPicPr>
          <p:nvPr/>
        </p:nvPicPr>
        <p:blipFill rotWithShape="1">
          <a:blip r:embed="rId3"/>
          <a:srcRect l="24844" t="22487" r="22891" b="18526"/>
          <a:stretch/>
        </p:blipFill>
        <p:spPr>
          <a:xfrm>
            <a:off x="3747348" y="1378701"/>
            <a:ext cx="7778962" cy="4935980"/>
          </a:xfrm>
          <a:prstGeom prst="rect">
            <a:avLst/>
          </a:prstGeom>
        </p:spPr>
      </p:pic>
      <p:sp>
        <p:nvSpPr>
          <p:cNvPr id="4" name="Content Placeholder 2">
            <a:extLst>
              <a:ext uri="{FF2B5EF4-FFF2-40B4-BE49-F238E27FC236}">
                <a16:creationId xmlns:a16="http://schemas.microsoft.com/office/drawing/2014/main" id="{DE2CAD38-3952-4BB8-AB5B-D32E1DED4A76}"/>
              </a:ext>
            </a:extLst>
          </p:cNvPr>
          <p:cNvSpPr txBox="1">
            <a:spLocks/>
          </p:cNvSpPr>
          <p:nvPr/>
        </p:nvSpPr>
        <p:spPr>
          <a:xfrm>
            <a:off x="89194" y="62038"/>
            <a:ext cx="143597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Introduction 1</a:t>
            </a:r>
          </a:p>
        </p:txBody>
      </p:sp>
      <p:sp>
        <p:nvSpPr>
          <p:cNvPr id="5" name="Content Placeholder 2">
            <a:extLst>
              <a:ext uri="{FF2B5EF4-FFF2-40B4-BE49-F238E27FC236}">
                <a16:creationId xmlns:a16="http://schemas.microsoft.com/office/drawing/2014/main" id="{059AED1D-A857-4422-9887-A82E385FBFD2}"/>
              </a:ext>
            </a:extLst>
          </p:cNvPr>
          <p:cNvSpPr txBox="1">
            <a:spLocks/>
          </p:cNvSpPr>
          <p:nvPr/>
        </p:nvSpPr>
        <p:spPr>
          <a:xfrm>
            <a:off x="1507608" y="55687"/>
            <a:ext cx="2508411" cy="781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Key Sig. is D min/F </a:t>
            </a:r>
            <a:r>
              <a:rPr lang="en-GB" sz="1600" dirty="0" err="1">
                <a:latin typeface="+mj-lt"/>
              </a:rPr>
              <a:t>maj.</a:t>
            </a:r>
            <a:r>
              <a:rPr lang="en-GB" sz="1600" dirty="0">
                <a:latin typeface="+mj-lt"/>
              </a:rPr>
              <a:t> But…V.W. is using B natural!</a:t>
            </a:r>
          </a:p>
        </p:txBody>
      </p:sp>
      <p:cxnSp>
        <p:nvCxnSpPr>
          <p:cNvPr id="6" name="Straight Arrow Connector 5">
            <a:extLst>
              <a:ext uri="{FF2B5EF4-FFF2-40B4-BE49-F238E27FC236}">
                <a16:creationId xmlns:a16="http://schemas.microsoft.com/office/drawing/2014/main" id="{6B76F7B6-41CC-4D32-B431-46E16735C0B3}"/>
              </a:ext>
            </a:extLst>
          </p:cNvPr>
          <p:cNvCxnSpPr>
            <a:cxnSpLocks/>
          </p:cNvCxnSpPr>
          <p:nvPr/>
        </p:nvCxnSpPr>
        <p:spPr>
          <a:xfrm>
            <a:off x="3553778" y="1331982"/>
            <a:ext cx="1494202" cy="957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Content Placeholder 2">
            <a:extLst>
              <a:ext uri="{FF2B5EF4-FFF2-40B4-BE49-F238E27FC236}">
                <a16:creationId xmlns:a16="http://schemas.microsoft.com/office/drawing/2014/main" id="{FE800F8A-558F-4C89-9712-61ED1069570A}"/>
              </a:ext>
            </a:extLst>
          </p:cNvPr>
          <p:cNvSpPr txBox="1">
            <a:spLocks/>
          </p:cNvSpPr>
          <p:nvPr/>
        </p:nvSpPr>
        <p:spPr>
          <a:xfrm>
            <a:off x="4042115" y="57049"/>
            <a:ext cx="3476684" cy="320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Why</a:t>
            </a:r>
            <a:r>
              <a:rPr lang="en-GB" sz="1600" dirty="0">
                <a:latin typeface="+mj-lt"/>
              </a:rPr>
              <a:t>? Because this is the Dorian Mode:</a:t>
            </a:r>
          </a:p>
        </p:txBody>
      </p:sp>
      <p:sp>
        <p:nvSpPr>
          <p:cNvPr id="9" name="Content Placeholder 2">
            <a:extLst>
              <a:ext uri="{FF2B5EF4-FFF2-40B4-BE49-F238E27FC236}">
                <a16:creationId xmlns:a16="http://schemas.microsoft.com/office/drawing/2014/main" id="{B4DD7D1D-F5AF-4A3F-964B-CC6F1DD98917}"/>
              </a:ext>
            </a:extLst>
          </p:cNvPr>
          <p:cNvSpPr txBox="1">
            <a:spLocks/>
          </p:cNvSpPr>
          <p:nvPr/>
        </p:nvSpPr>
        <p:spPr>
          <a:xfrm>
            <a:off x="4141389" y="6097392"/>
            <a:ext cx="3113653" cy="654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rise/fall in bar 2: a 2 bar phrase that is a musical sigh…V.W. is hinting at sorrow and grief.</a:t>
            </a:r>
          </a:p>
        </p:txBody>
      </p:sp>
      <p:sp>
        <p:nvSpPr>
          <p:cNvPr id="10" name="Content Placeholder 2">
            <a:extLst>
              <a:ext uri="{FF2B5EF4-FFF2-40B4-BE49-F238E27FC236}">
                <a16:creationId xmlns:a16="http://schemas.microsoft.com/office/drawing/2014/main" id="{EFE4605F-A650-478C-B0E5-508139375E56}"/>
              </a:ext>
            </a:extLst>
          </p:cNvPr>
          <p:cNvSpPr txBox="1">
            <a:spLocks/>
          </p:cNvSpPr>
          <p:nvPr/>
        </p:nvSpPr>
        <p:spPr>
          <a:xfrm>
            <a:off x="7481586" y="60571"/>
            <a:ext cx="4467436" cy="779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Dorian mode immediately connects the song to folk music (a pastoral musical language, in the same way that Housman uses a pastoral poetic form).</a:t>
            </a:r>
          </a:p>
        </p:txBody>
      </p:sp>
      <p:cxnSp>
        <p:nvCxnSpPr>
          <p:cNvPr id="13" name="Straight Arrow Connector 12">
            <a:extLst>
              <a:ext uri="{FF2B5EF4-FFF2-40B4-BE49-F238E27FC236}">
                <a16:creationId xmlns:a16="http://schemas.microsoft.com/office/drawing/2014/main" id="{B0CFEB41-2C87-4A94-A806-238C3BAFDEFA}"/>
              </a:ext>
            </a:extLst>
          </p:cNvPr>
          <p:cNvCxnSpPr>
            <a:cxnSpLocks/>
          </p:cNvCxnSpPr>
          <p:nvPr/>
        </p:nvCxnSpPr>
        <p:spPr>
          <a:xfrm flipV="1">
            <a:off x="6216402" y="5233737"/>
            <a:ext cx="259093" cy="8636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66A284EC-CE71-4809-B33B-8BC6BC862FBE}"/>
              </a:ext>
            </a:extLst>
          </p:cNvPr>
          <p:cNvSpPr txBox="1">
            <a:spLocks/>
          </p:cNvSpPr>
          <p:nvPr/>
        </p:nvSpPr>
        <p:spPr>
          <a:xfrm>
            <a:off x="7481586" y="6049797"/>
            <a:ext cx="4604980" cy="687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stasis of the D min chord in bar 4 indicates a lack of physical movement…a floating apparition…an insubstantial being…a ghost?</a:t>
            </a:r>
          </a:p>
        </p:txBody>
      </p:sp>
      <p:sp>
        <p:nvSpPr>
          <p:cNvPr id="18" name="Content Placeholder 2">
            <a:extLst>
              <a:ext uri="{FF2B5EF4-FFF2-40B4-BE49-F238E27FC236}">
                <a16:creationId xmlns:a16="http://schemas.microsoft.com/office/drawing/2014/main" id="{55C1A694-3DB7-4272-BD4D-A092F21CCC67}"/>
              </a:ext>
            </a:extLst>
          </p:cNvPr>
          <p:cNvSpPr txBox="1">
            <a:spLocks/>
          </p:cNvSpPr>
          <p:nvPr/>
        </p:nvSpPr>
        <p:spPr>
          <a:xfrm>
            <a:off x="4438539" y="1009615"/>
            <a:ext cx="7116913" cy="597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a:t>
            </a:r>
            <a:r>
              <a:rPr lang="en-GB" sz="1600" u="sng" dirty="0">
                <a:latin typeface="+mj-lt"/>
              </a:rPr>
              <a:t>stressed</a:t>
            </a:r>
            <a:r>
              <a:rPr lang="en-GB" sz="1600" dirty="0">
                <a:latin typeface="+mj-lt"/>
              </a:rPr>
              <a:t> notes on the weaker parts of the triplet figures: laboured, awkward, like something struggling to breathe/move/speak?</a:t>
            </a:r>
          </a:p>
        </p:txBody>
      </p:sp>
      <p:cxnSp>
        <p:nvCxnSpPr>
          <p:cNvPr id="23" name="Straight Arrow Connector 22">
            <a:extLst>
              <a:ext uri="{FF2B5EF4-FFF2-40B4-BE49-F238E27FC236}">
                <a16:creationId xmlns:a16="http://schemas.microsoft.com/office/drawing/2014/main" id="{13046928-BCAF-43FB-9A81-C4DE24D80B03}"/>
              </a:ext>
            </a:extLst>
          </p:cNvPr>
          <p:cNvCxnSpPr/>
          <p:nvPr/>
        </p:nvCxnSpPr>
        <p:spPr>
          <a:xfrm flipV="1">
            <a:off x="8515390" y="5345302"/>
            <a:ext cx="122830" cy="6811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A6D4F61D-1434-4269-8584-AE8EEB185F6B}"/>
              </a:ext>
            </a:extLst>
          </p:cNvPr>
          <p:cNvCxnSpPr>
            <a:cxnSpLocks/>
          </p:cNvCxnSpPr>
          <p:nvPr/>
        </p:nvCxnSpPr>
        <p:spPr>
          <a:xfrm flipH="1">
            <a:off x="7842250" y="1477564"/>
            <a:ext cx="497822" cy="7099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69479095-BA11-408C-9179-AB5B89AF0B28}"/>
              </a:ext>
            </a:extLst>
          </p:cNvPr>
          <p:cNvCxnSpPr>
            <a:cxnSpLocks/>
          </p:cNvCxnSpPr>
          <p:nvPr/>
        </p:nvCxnSpPr>
        <p:spPr>
          <a:xfrm flipH="1">
            <a:off x="7924800" y="1477564"/>
            <a:ext cx="415272" cy="7751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949192C0-B5C4-4A55-94B6-A66C29BB237C}"/>
              </a:ext>
            </a:extLst>
          </p:cNvPr>
          <p:cNvCxnSpPr>
            <a:cxnSpLocks/>
          </p:cNvCxnSpPr>
          <p:nvPr/>
        </p:nvCxnSpPr>
        <p:spPr>
          <a:xfrm>
            <a:off x="8346422" y="1480469"/>
            <a:ext cx="44617" cy="7225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962E054E-5646-4C87-A6B4-275C73A12035}"/>
              </a:ext>
            </a:extLst>
          </p:cNvPr>
          <p:cNvCxnSpPr>
            <a:cxnSpLocks/>
          </p:cNvCxnSpPr>
          <p:nvPr/>
        </p:nvCxnSpPr>
        <p:spPr>
          <a:xfrm>
            <a:off x="8346422" y="1481097"/>
            <a:ext cx="157301" cy="758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Content Placeholder 2">
            <a:extLst>
              <a:ext uri="{FF2B5EF4-FFF2-40B4-BE49-F238E27FC236}">
                <a16:creationId xmlns:a16="http://schemas.microsoft.com/office/drawing/2014/main" id="{8114439A-106B-4366-BE57-5E3949472826}"/>
              </a:ext>
            </a:extLst>
          </p:cNvPr>
          <p:cNvSpPr txBox="1">
            <a:spLocks/>
          </p:cNvSpPr>
          <p:nvPr/>
        </p:nvSpPr>
        <p:spPr>
          <a:xfrm>
            <a:off x="57116" y="1142455"/>
            <a:ext cx="3661089" cy="1153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dotted and triplet rhythms suggest a form of </a:t>
            </a:r>
            <a:r>
              <a:rPr lang="en-GB" sz="1600" b="1" dirty="0">
                <a:latin typeface="+mj-lt"/>
              </a:rPr>
              <a:t>muted </a:t>
            </a:r>
            <a:r>
              <a:rPr lang="en-GB" sz="1600" dirty="0">
                <a:latin typeface="+mj-lt"/>
              </a:rPr>
              <a:t>fanfare; not triumphant, but a sombre and uneasy  announcement of something mysterious (and unwelcome?) arriving.</a:t>
            </a:r>
          </a:p>
        </p:txBody>
      </p:sp>
      <p:sp>
        <p:nvSpPr>
          <p:cNvPr id="22" name="Content Placeholder 2">
            <a:extLst>
              <a:ext uri="{FF2B5EF4-FFF2-40B4-BE49-F238E27FC236}">
                <a16:creationId xmlns:a16="http://schemas.microsoft.com/office/drawing/2014/main" id="{D660CBE8-8184-4299-99D2-C01009F3D1C2}"/>
              </a:ext>
            </a:extLst>
          </p:cNvPr>
          <p:cNvSpPr txBox="1">
            <a:spLocks/>
          </p:cNvSpPr>
          <p:nvPr/>
        </p:nvSpPr>
        <p:spPr>
          <a:xfrm>
            <a:off x="53086" y="2385601"/>
            <a:ext cx="3918623" cy="904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undulating fall/rise theme of parallel chords comprises a small repeated 2 note figure, with a longer (whole bar) rise/fall scale.</a:t>
            </a:r>
          </a:p>
        </p:txBody>
      </p:sp>
      <p:sp>
        <p:nvSpPr>
          <p:cNvPr id="24" name="Content Placeholder 2">
            <a:extLst>
              <a:ext uri="{FF2B5EF4-FFF2-40B4-BE49-F238E27FC236}">
                <a16:creationId xmlns:a16="http://schemas.microsoft.com/office/drawing/2014/main" id="{C083AB34-8309-4AF8-A9E5-F4EE7E6F8AA9}"/>
              </a:ext>
            </a:extLst>
          </p:cNvPr>
          <p:cNvSpPr txBox="1">
            <a:spLocks/>
          </p:cNvSpPr>
          <p:nvPr/>
        </p:nvSpPr>
        <p:spPr>
          <a:xfrm>
            <a:off x="53086" y="3379882"/>
            <a:ext cx="3964417" cy="3422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music starts on the 2</a:t>
            </a:r>
            <a:r>
              <a:rPr lang="en-GB" sz="1600" baseline="30000" dirty="0">
                <a:latin typeface="+mj-lt"/>
              </a:rPr>
              <a:t>nd</a:t>
            </a:r>
            <a:r>
              <a:rPr lang="en-GB" sz="1600" dirty="0">
                <a:latin typeface="+mj-lt"/>
              </a:rPr>
              <a:t> beat of the bar, creating immediate rhythmic displacement. The use of rhythmic displacement is extended further by the use of tied notes and the syncopated chords in bar 4 (imitating a fading echo as it decrescendos).</a:t>
            </a:r>
          </a:p>
          <a:p>
            <a:pPr marL="0" indent="0">
              <a:buNone/>
            </a:pPr>
            <a:r>
              <a:rPr lang="en-GB" sz="1600" dirty="0">
                <a:latin typeface="+mj-lt"/>
              </a:rPr>
              <a:t>The rhythmic displacement, combined with the mixture of straight and triplet rhythms, confuses the sense of metre. What is the time sig? It’s difficult to know without looking at the score.</a:t>
            </a:r>
          </a:p>
          <a:p>
            <a:pPr marL="0" indent="0">
              <a:buNone/>
            </a:pPr>
            <a:r>
              <a:rPr lang="en-GB" sz="1600" dirty="0">
                <a:latin typeface="+mj-lt"/>
              </a:rPr>
              <a:t>So…V.W. creates an uneasy sense of ambiguity: a drifting, floating and almost timeless opening…ghostly!</a:t>
            </a:r>
          </a:p>
        </p:txBody>
      </p:sp>
      <p:cxnSp>
        <p:nvCxnSpPr>
          <p:cNvPr id="28" name="Straight Arrow Connector 27">
            <a:extLst>
              <a:ext uri="{FF2B5EF4-FFF2-40B4-BE49-F238E27FC236}">
                <a16:creationId xmlns:a16="http://schemas.microsoft.com/office/drawing/2014/main" id="{2647E36F-8F9C-44EC-AA91-0003FCF9D54F}"/>
              </a:ext>
            </a:extLst>
          </p:cNvPr>
          <p:cNvCxnSpPr>
            <a:cxnSpLocks/>
          </p:cNvCxnSpPr>
          <p:nvPr/>
        </p:nvCxnSpPr>
        <p:spPr>
          <a:xfrm flipV="1">
            <a:off x="3718206" y="2573155"/>
            <a:ext cx="1247333" cy="10872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710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79634E-896A-42DD-A602-F85F71D9BC00}"/>
              </a:ext>
            </a:extLst>
          </p:cNvPr>
          <p:cNvPicPr>
            <a:picLocks noChangeAspect="1"/>
          </p:cNvPicPr>
          <p:nvPr/>
        </p:nvPicPr>
        <p:blipFill rotWithShape="1">
          <a:blip r:embed="rId2"/>
          <a:srcRect l="26015" t="31265" r="23125" b="14750"/>
          <a:stretch/>
        </p:blipFill>
        <p:spPr>
          <a:xfrm>
            <a:off x="1438442" y="1524755"/>
            <a:ext cx="6314181" cy="3768141"/>
          </a:xfrm>
          <a:prstGeom prst="rect">
            <a:avLst/>
          </a:prstGeom>
        </p:spPr>
      </p:pic>
      <p:sp>
        <p:nvSpPr>
          <p:cNvPr id="6" name="Content Placeholder 2">
            <a:extLst>
              <a:ext uri="{FF2B5EF4-FFF2-40B4-BE49-F238E27FC236}">
                <a16:creationId xmlns:a16="http://schemas.microsoft.com/office/drawing/2014/main" id="{685258C1-A1E9-47F3-86CA-7AD1DE35E59E}"/>
              </a:ext>
            </a:extLst>
          </p:cNvPr>
          <p:cNvSpPr txBox="1">
            <a:spLocks/>
          </p:cNvSpPr>
          <p:nvPr/>
        </p:nvSpPr>
        <p:spPr>
          <a:xfrm>
            <a:off x="103802" y="49178"/>
            <a:ext cx="1112124" cy="343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Question 1</a:t>
            </a:r>
          </a:p>
        </p:txBody>
      </p:sp>
      <p:pic>
        <p:nvPicPr>
          <p:cNvPr id="8" name="Picture 7">
            <a:extLst>
              <a:ext uri="{FF2B5EF4-FFF2-40B4-BE49-F238E27FC236}">
                <a16:creationId xmlns:a16="http://schemas.microsoft.com/office/drawing/2014/main" id="{4E8A52E7-3F86-4C85-8B68-597A1DC23AC0}"/>
              </a:ext>
            </a:extLst>
          </p:cNvPr>
          <p:cNvPicPr>
            <a:picLocks noChangeAspect="1"/>
          </p:cNvPicPr>
          <p:nvPr/>
        </p:nvPicPr>
        <p:blipFill rotWithShape="1">
          <a:blip r:embed="rId3"/>
          <a:srcRect l="63700" t="22487" r="22891" b="18526"/>
          <a:stretch/>
        </p:blipFill>
        <p:spPr>
          <a:xfrm>
            <a:off x="587129" y="1440531"/>
            <a:ext cx="1634835" cy="4043364"/>
          </a:xfrm>
          <a:prstGeom prst="rect">
            <a:avLst/>
          </a:prstGeom>
        </p:spPr>
      </p:pic>
      <p:sp>
        <p:nvSpPr>
          <p:cNvPr id="5" name="Content Placeholder 2">
            <a:extLst>
              <a:ext uri="{FF2B5EF4-FFF2-40B4-BE49-F238E27FC236}">
                <a16:creationId xmlns:a16="http://schemas.microsoft.com/office/drawing/2014/main" id="{56CF2601-3E00-4ADE-86BA-0F59E37E235D}"/>
              </a:ext>
            </a:extLst>
          </p:cNvPr>
          <p:cNvSpPr txBox="1">
            <a:spLocks/>
          </p:cNvSpPr>
          <p:nvPr/>
        </p:nvSpPr>
        <p:spPr>
          <a:xfrm>
            <a:off x="103802" y="310924"/>
            <a:ext cx="11984396" cy="532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verse starts on Bt.1. It is immediate and emphatic…quietly insistent. This is in direct </a:t>
            </a:r>
            <a:r>
              <a:rPr lang="en-GB" sz="1600" b="1" dirty="0">
                <a:latin typeface="+mj-lt"/>
              </a:rPr>
              <a:t>contrast</a:t>
            </a:r>
            <a:r>
              <a:rPr lang="en-GB" sz="1600" dirty="0">
                <a:latin typeface="+mj-lt"/>
              </a:rPr>
              <a:t> to the vague metre of the introduction. V.W starts the melody on the 5</a:t>
            </a:r>
            <a:r>
              <a:rPr lang="en-GB" sz="1600" baseline="30000" dirty="0">
                <a:latin typeface="+mj-lt"/>
              </a:rPr>
              <a:t>th</a:t>
            </a:r>
            <a:r>
              <a:rPr lang="en-GB" sz="1600" dirty="0">
                <a:latin typeface="+mj-lt"/>
              </a:rPr>
              <a:t> note of the scale. He avoids starting on the root note in order to avoid certainty: it needs to sound like a question!</a:t>
            </a:r>
          </a:p>
        </p:txBody>
      </p:sp>
      <p:pic>
        <p:nvPicPr>
          <p:cNvPr id="7" name="Picture 6">
            <a:extLst>
              <a:ext uri="{FF2B5EF4-FFF2-40B4-BE49-F238E27FC236}">
                <a16:creationId xmlns:a16="http://schemas.microsoft.com/office/drawing/2014/main" id="{5BE4BC85-BC58-48EF-8684-85BC399DF27F}"/>
              </a:ext>
            </a:extLst>
          </p:cNvPr>
          <p:cNvPicPr>
            <a:picLocks noChangeAspect="1"/>
          </p:cNvPicPr>
          <p:nvPr/>
        </p:nvPicPr>
        <p:blipFill rotWithShape="1">
          <a:blip r:embed="rId4"/>
          <a:srcRect l="27000" t="25980" r="67885" b="68754"/>
          <a:stretch/>
        </p:blipFill>
        <p:spPr>
          <a:xfrm>
            <a:off x="7621156" y="1744576"/>
            <a:ext cx="685990" cy="397046"/>
          </a:xfrm>
          <a:prstGeom prst="rect">
            <a:avLst/>
          </a:prstGeom>
        </p:spPr>
      </p:pic>
      <p:sp>
        <p:nvSpPr>
          <p:cNvPr id="9" name="Content Placeholder 2">
            <a:extLst>
              <a:ext uri="{FF2B5EF4-FFF2-40B4-BE49-F238E27FC236}">
                <a16:creationId xmlns:a16="http://schemas.microsoft.com/office/drawing/2014/main" id="{079C1554-0F46-40A8-876B-785A989F0A7D}"/>
              </a:ext>
            </a:extLst>
          </p:cNvPr>
          <p:cNvSpPr txBox="1">
            <a:spLocks/>
          </p:cNvSpPr>
          <p:nvPr/>
        </p:nvSpPr>
        <p:spPr>
          <a:xfrm>
            <a:off x="8493577" y="4044859"/>
            <a:ext cx="3594621" cy="1779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Tenor is instructed to sound DISTANT: to be a sorrowful and </a:t>
            </a:r>
            <a:r>
              <a:rPr lang="en-GB" sz="1600" i="1" dirty="0">
                <a:latin typeface="+mj-lt"/>
              </a:rPr>
              <a:t>seemingly</a:t>
            </a:r>
            <a:r>
              <a:rPr lang="en-GB" sz="1600" dirty="0">
                <a:latin typeface="+mj-lt"/>
              </a:rPr>
              <a:t> gentle question…a ghostly voice from another (unearthly) place.</a:t>
            </a:r>
          </a:p>
          <a:p>
            <a:pPr marL="0" indent="0">
              <a:buNone/>
            </a:pPr>
            <a:r>
              <a:rPr lang="en-GB" sz="1600" dirty="0">
                <a:latin typeface="+mj-lt"/>
              </a:rPr>
              <a:t>The Tenor is required to perform as 2 contrasting characters in this song (in conversation)</a:t>
            </a:r>
          </a:p>
        </p:txBody>
      </p:sp>
      <p:sp>
        <p:nvSpPr>
          <p:cNvPr id="10" name="Content Placeholder 2">
            <a:extLst>
              <a:ext uri="{FF2B5EF4-FFF2-40B4-BE49-F238E27FC236}">
                <a16:creationId xmlns:a16="http://schemas.microsoft.com/office/drawing/2014/main" id="{2A887258-D4AF-4A61-A2E1-114F9264DB93}"/>
              </a:ext>
            </a:extLst>
          </p:cNvPr>
          <p:cNvSpPr txBox="1">
            <a:spLocks/>
          </p:cNvSpPr>
          <p:nvPr/>
        </p:nvSpPr>
        <p:spPr>
          <a:xfrm>
            <a:off x="367478" y="5530796"/>
            <a:ext cx="7982284" cy="893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 min. chord is held in stasis, slightly enlivened by rhythmic syncopations/displacement.</a:t>
            </a:r>
          </a:p>
          <a:p>
            <a:pPr marL="0" indent="0">
              <a:buNone/>
            </a:pPr>
            <a:r>
              <a:rPr lang="en-GB" sz="1600" dirty="0">
                <a:latin typeface="+mj-lt"/>
              </a:rPr>
              <a:t>This maintains the sense of lifelessness/ timelessness. It is similar to the free accompaniment of an operatic recitative, but NOT operatic in nature (folk songs also have freely sung elements).</a:t>
            </a:r>
            <a:endParaRPr lang="en-GB" sz="1600" b="1" dirty="0">
              <a:latin typeface="+mj-lt"/>
            </a:endParaRPr>
          </a:p>
        </p:txBody>
      </p:sp>
      <p:sp>
        <p:nvSpPr>
          <p:cNvPr id="11" name="Content Placeholder 2">
            <a:extLst>
              <a:ext uri="{FF2B5EF4-FFF2-40B4-BE49-F238E27FC236}">
                <a16:creationId xmlns:a16="http://schemas.microsoft.com/office/drawing/2014/main" id="{5599165D-D150-43F8-97ED-ED87F681F738}"/>
              </a:ext>
            </a:extLst>
          </p:cNvPr>
          <p:cNvSpPr txBox="1">
            <a:spLocks/>
          </p:cNvSpPr>
          <p:nvPr/>
        </p:nvSpPr>
        <p:spPr>
          <a:xfrm>
            <a:off x="103802" y="4044859"/>
            <a:ext cx="7313091" cy="285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‘that I was used’… In other words, the working function in life that he was given</a:t>
            </a:r>
            <a:endParaRPr lang="en-GB" sz="1600" b="1" dirty="0">
              <a:latin typeface="+mj-lt"/>
            </a:endParaRPr>
          </a:p>
          <a:p>
            <a:pPr marL="0" indent="0">
              <a:buNone/>
            </a:pPr>
            <a:r>
              <a:rPr lang="en-GB" sz="1600" dirty="0">
                <a:latin typeface="+mj-lt"/>
              </a:rPr>
              <a:t> </a:t>
            </a:r>
          </a:p>
        </p:txBody>
      </p:sp>
      <p:cxnSp>
        <p:nvCxnSpPr>
          <p:cNvPr id="3" name="Straight Arrow Connector 2">
            <a:extLst>
              <a:ext uri="{FF2B5EF4-FFF2-40B4-BE49-F238E27FC236}">
                <a16:creationId xmlns:a16="http://schemas.microsoft.com/office/drawing/2014/main" id="{040216BB-AFA0-4EDA-B00A-DCB6340C637E}"/>
              </a:ext>
            </a:extLst>
          </p:cNvPr>
          <p:cNvCxnSpPr/>
          <p:nvPr/>
        </p:nvCxnSpPr>
        <p:spPr>
          <a:xfrm flipV="1">
            <a:off x="1606216" y="2152649"/>
            <a:ext cx="854242" cy="19587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ontent Placeholder 2">
            <a:extLst>
              <a:ext uri="{FF2B5EF4-FFF2-40B4-BE49-F238E27FC236}">
                <a16:creationId xmlns:a16="http://schemas.microsoft.com/office/drawing/2014/main" id="{C9418BD1-19C4-4538-8D44-12F18E9E0123}"/>
              </a:ext>
            </a:extLst>
          </p:cNvPr>
          <p:cNvSpPr txBox="1">
            <a:spLocks/>
          </p:cNvSpPr>
          <p:nvPr/>
        </p:nvSpPr>
        <p:spPr>
          <a:xfrm>
            <a:off x="103802" y="938008"/>
            <a:ext cx="7115145" cy="348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melody climbs to the 7</a:t>
            </a:r>
            <a:r>
              <a:rPr lang="en-GB" sz="1600" baseline="30000" dirty="0">
                <a:latin typeface="+mj-lt"/>
              </a:rPr>
              <a:t>th</a:t>
            </a:r>
            <a:r>
              <a:rPr lang="en-GB" sz="1600" dirty="0">
                <a:latin typeface="+mj-lt"/>
              </a:rPr>
              <a:t> to create tension/emphasis; another musical sigh.</a:t>
            </a:r>
          </a:p>
        </p:txBody>
      </p:sp>
      <p:cxnSp>
        <p:nvCxnSpPr>
          <p:cNvPr id="14" name="Straight Arrow Connector 13">
            <a:extLst>
              <a:ext uri="{FF2B5EF4-FFF2-40B4-BE49-F238E27FC236}">
                <a16:creationId xmlns:a16="http://schemas.microsoft.com/office/drawing/2014/main" id="{D8C692BC-DCF4-4C3F-96D4-6731FF8E1606}"/>
              </a:ext>
            </a:extLst>
          </p:cNvPr>
          <p:cNvCxnSpPr/>
          <p:nvPr/>
        </p:nvCxnSpPr>
        <p:spPr>
          <a:xfrm flipH="1">
            <a:off x="1564105" y="1222873"/>
            <a:ext cx="469232" cy="5217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Content Placeholder 2">
            <a:extLst>
              <a:ext uri="{FF2B5EF4-FFF2-40B4-BE49-F238E27FC236}">
                <a16:creationId xmlns:a16="http://schemas.microsoft.com/office/drawing/2014/main" id="{2F6A8E38-6EFE-4BEA-80C6-EDFC9044E789}"/>
              </a:ext>
            </a:extLst>
          </p:cNvPr>
          <p:cNvSpPr txBox="1">
            <a:spLocks/>
          </p:cNvSpPr>
          <p:nvPr/>
        </p:nvSpPr>
        <p:spPr>
          <a:xfrm>
            <a:off x="2159000" y="1297882"/>
            <a:ext cx="4205705" cy="348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SQ figure is like a folk song ornament/decoration.</a:t>
            </a:r>
          </a:p>
        </p:txBody>
      </p:sp>
      <p:cxnSp>
        <p:nvCxnSpPr>
          <p:cNvPr id="17" name="Straight Arrow Connector 16">
            <a:extLst>
              <a:ext uri="{FF2B5EF4-FFF2-40B4-BE49-F238E27FC236}">
                <a16:creationId xmlns:a16="http://schemas.microsoft.com/office/drawing/2014/main" id="{5C96B661-02DF-4B97-9986-3AB58C86AD46}"/>
              </a:ext>
            </a:extLst>
          </p:cNvPr>
          <p:cNvCxnSpPr/>
          <p:nvPr/>
        </p:nvCxnSpPr>
        <p:spPr>
          <a:xfrm flipH="1">
            <a:off x="3010313" y="1565104"/>
            <a:ext cx="188627" cy="1794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Content Placeholder 2">
            <a:extLst>
              <a:ext uri="{FF2B5EF4-FFF2-40B4-BE49-F238E27FC236}">
                <a16:creationId xmlns:a16="http://schemas.microsoft.com/office/drawing/2014/main" id="{37EDD579-73BC-4160-BBF0-1919C8B5C192}"/>
              </a:ext>
            </a:extLst>
          </p:cNvPr>
          <p:cNvSpPr txBox="1">
            <a:spLocks/>
          </p:cNvSpPr>
          <p:nvPr/>
        </p:nvSpPr>
        <p:spPr>
          <a:xfrm>
            <a:off x="8500152" y="2136976"/>
            <a:ext cx="3214456" cy="1684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climax of the question…climbs up to the root note of the scale (home). This gives the end of the question a sense of cadence, emphasising, the fact that he WAS alive, known, and a relevant part of community life.</a:t>
            </a:r>
          </a:p>
        </p:txBody>
      </p:sp>
      <p:cxnSp>
        <p:nvCxnSpPr>
          <p:cNvPr id="20" name="Straight Arrow Connector 19">
            <a:extLst>
              <a:ext uri="{FF2B5EF4-FFF2-40B4-BE49-F238E27FC236}">
                <a16:creationId xmlns:a16="http://schemas.microsoft.com/office/drawing/2014/main" id="{071BA053-E73B-4C54-A272-33200E36BCC1}"/>
              </a:ext>
            </a:extLst>
          </p:cNvPr>
          <p:cNvCxnSpPr>
            <a:cxnSpLocks/>
          </p:cNvCxnSpPr>
          <p:nvPr/>
        </p:nvCxnSpPr>
        <p:spPr>
          <a:xfrm flipH="1" flipV="1">
            <a:off x="6754882" y="2124945"/>
            <a:ext cx="1738695" cy="4641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ADAB0006-27AB-4A5A-898F-531D3BB55138}"/>
              </a:ext>
            </a:extLst>
          </p:cNvPr>
          <p:cNvCxnSpPr/>
          <p:nvPr/>
        </p:nvCxnSpPr>
        <p:spPr>
          <a:xfrm flipH="1" flipV="1">
            <a:off x="7752623" y="2152649"/>
            <a:ext cx="747529" cy="4364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152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AA572-0B7D-4CA0-AC0A-8A8CBCB8C415}"/>
              </a:ext>
            </a:extLst>
          </p:cNvPr>
          <p:cNvPicPr>
            <a:picLocks noChangeAspect="1"/>
          </p:cNvPicPr>
          <p:nvPr/>
        </p:nvPicPr>
        <p:blipFill rotWithShape="1">
          <a:blip r:embed="rId2"/>
          <a:srcRect l="23555" t="22904" r="44509" b="43971"/>
          <a:stretch/>
        </p:blipFill>
        <p:spPr>
          <a:xfrm>
            <a:off x="3710240" y="1651710"/>
            <a:ext cx="6163281" cy="3594058"/>
          </a:xfrm>
          <a:prstGeom prst="rect">
            <a:avLst/>
          </a:prstGeom>
        </p:spPr>
      </p:pic>
      <p:sp>
        <p:nvSpPr>
          <p:cNvPr id="9" name="Content Placeholder 2">
            <a:extLst>
              <a:ext uri="{FF2B5EF4-FFF2-40B4-BE49-F238E27FC236}">
                <a16:creationId xmlns:a16="http://schemas.microsoft.com/office/drawing/2014/main" id="{F920A082-1ABB-44D9-9724-F223EF764287}"/>
              </a:ext>
            </a:extLst>
          </p:cNvPr>
          <p:cNvSpPr txBox="1">
            <a:spLocks/>
          </p:cNvSpPr>
          <p:nvPr/>
        </p:nvSpPr>
        <p:spPr>
          <a:xfrm>
            <a:off x="149615" y="270329"/>
            <a:ext cx="3021888" cy="267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Transition</a:t>
            </a:r>
            <a:r>
              <a:rPr lang="en-GB" sz="1600" dirty="0">
                <a:latin typeface="+mj-lt"/>
              </a:rPr>
              <a:t> into </a:t>
            </a:r>
            <a:r>
              <a:rPr lang="en-GB" sz="1600" dirty="0"/>
              <a:t>Answer 1 </a:t>
            </a:r>
            <a:endParaRPr lang="en-GB" sz="1600" dirty="0">
              <a:latin typeface="+mj-lt"/>
            </a:endParaRPr>
          </a:p>
        </p:txBody>
      </p:sp>
      <p:sp>
        <p:nvSpPr>
          <p:cNvPr id="7" name="Content Placeholder 2">
            <a:extLst>
              <a:ext uri="{FF2B5EF4-FFF2-40B4-BE49-F238E27FC236}">
                <a16:creationId xmlns:a16="http://schemas.microsoft.com/office/drawing/2014/main" id="{1258DE17-AE7A-45AB-9868-861ACC6F5141}"/>
              </a:ext>
            </a:extLst>
          </p:cNvPr>
          <p:cNvSpPr txBox="1">
            <a:spLocks/>
          </p:cNvSpPr>
          <p:nvPr/>
        </p:nvSpPr>
        <p:spPr>
          <a:xfrm>
            <a:off x="149615" y="734173"/>
            <a:ext cx="3147038" cy="4920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Immediately: the music changes its structural character.</a:t>
            </a:r>
          </a:p>
          <a:p>
            <a:pPr marL="0" indent="0">
              <a:buNone/>
            </a:pPr>
            <a:r>
              <a:rPr lang="en-GB" sz="1600" dirty="0">
                <a:latin typeface="+mj-lt"/>
              </a:rPr>
              <a:t>The metre is definite and robustly rhythmical (in continuous triplets).</a:t>
            </a:r>
          </a:p>
          <a:p>
            <a:pPr marL="0" indent="0">
              <a:buNone/>
            </a:pPr>
            <a:r>
              <a:rPr lang="en-GB" sz="1600" dirty="0">
                <a:latin typeface="+mj-lt"/>
              </a:rPr>
              <a:t>The chords are full triads.</a:t>
            </a:r>
          </a:p>
          <a:p>
            <a:pPr marL="0" indent="0">
              <a:buNone/>
            </a:pPr>
            <a:r>
              <a:rPr lang="en-GB" sz="1600" dirty="0">
                <a:latin typeface="+mj-lt"/>
              </a:rPr>
              <a:t>It starts in the Tonic and then descends via chromatic movement (intense).</a:t>
            </a:r>
          </a:p>
          <a:p>
            <a:pPr marL="0" indent="0">
              <a:buNone/>
            </a:pPr>
            <a:r>
              <a:rPr lang="en-GB" sz="1600" dirty="0">
                <a:latin typeface="+mj-lt"/>
              </a:rPr>
              <a:t>The harmonic movement is vigorous and energetic, contrasting to the stasis of the ghostly question.</a:t>
            </a:r>
          </a:p>
          <a:p>
            <a:pPr marL="0" indent="0">
              <a:buNone/>
            </a:pPr>
            <a:r>
              <a:rPr lang="en-GB" sz="1600" dirty="0">
                <a:latin typeface="+mj-lt"/>
              </a:rPr>
              <a:t>The 2/4 bar rushes the music into the Answer from the living subject.</a:t>
            </a:r>
          </a:p>
          <a:p>
            <a:pPr marL="0" indent="0">
              <a:buNone/>
            </a:pPr>
            <a:r>
              <a:rPr lang="en-GB" sz="1600" dirty="0">
                <a:latin typeface="+mj-lt"/>
              </a:rPr>
              <a:t>Although the dynamic is </a:t>
            </a:r>
            <a:r>
              <a:rPr lang="en-GB" sz="1600" b="1" i="1" dirty="0">
                <a:latin typeface="+mj-lt"/>
              </a:rPr>
              <a:t>P </a:t>
            </a:r>
            <a:r>
              <a:rPr lang="en-GB" sz="1600" dirty="0">
                <a:latin typeface="+mj-lt"/>
              </a:rPr>
              <a:t>the music begins to crescendo in preparation for the answer from a living/breathing person.</a:t>
            </a:r>
          </a:p>
          <a:p>
            <a:pPr marL="0" indent="0">
              <a:buNone/>
            </a:pPr>
            <a:endParaRPr lang="en-GB" sz="1600" dirty="0">
              <a:latin typeface="+mj-lt"/>
            </a:endParaRPr>
          </a:p>
        </p:txBody>
      </p:sp>
      <p:sp>
        <p:nvSpPr>
          <p:cNvPr id="8" name="Content Placeholder 2">
            <a:extLst>
              <a:ext uri="{FF2B5EF4-FFF2-40B4-BE49-F238E27FC236}">
                <a16:creationId xmlns:a16="http://schemas.microsoft.com/office/drawing/2014/main" id="{D5E6E047-1528-477B-BFD2-67394736E363}"/>
              </a:ext>
            </a:extLst>
          </p:cNvPr>
          <p:cNvSpPr txBox="1">
            <a:spLocks/>
          </p:cNvSpPr>
          <p:nvPr/>
        </p:nvSpPr>
        <p:spPr>
          <a:xfrm>
            <a:off x="6262814" y="5158078"/>
            <a:ext cx="3314322" cy="764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changes the musical language. The Dorian Mode has been replaced by (dissonant) chromaticism.</a:t>
            </a:r>
          </a:p>
          <a:p>
            <a:pPr marL="0" indent="0">
              <a:buNone/>
            </a:pPr>
            <a:endParaRPr lang="en-GB" sz="1600" dirty="0">
              <a:latin typeface="+mj-lt"/>
            </a:endParaRPr>
          </a:p>
        </p:txBody>
      </p:sp>
      <p:sp>
        <p:nvSpPr>
          <p:cNvPr id="10" name="Content Placeholder 2">
            <a:extLst>
              <a:ext uri="{FF2B5EF4-FFF2-40B4-BE49-F238E27FC236}">
                <a16:creationId xmlns:a16="http://schemas.microsoft.com/office/drawing/2014/main" id="{28E43990-D28D-4B4D-901B-609576A80902}"/>
              </a:ext>
            </a:extLst>
          </p:cNvPr>
          <p:cNvSpPr txBox="1">
            <a:spLocks/>
          </p:cNvSpPr>
          <p:nvPr/>
        </p:nvSpPr>
        <p:spPr>
          <a:xfrm>
            <a:off x="3975043" y="517157"/>
            <a:ext cx="6312065" cy="12819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Immediately: </a:t>
            </a:r>
          </a:p>
          <a:p>
            <a:pPr marL="0" indent="0">
              <a:buNone/>
            </a:pPr>
            <a:r>
              <a:rPr lang="en-GB" sz="1600" dirty="0">
                <a:latin typeface="+mj-lt"/>
              </a:rPr>
              <a:t>The ensemble is reduced to piano and Violincello. The Violincello takes a solo role, emphasising the chromatic bass line of the piano. Note: the ‘cello is often used in the tenor register to imitate a mournful human voice.</a:t>
            </a:r>
          </a:p>
          <a:p>
            <a:pPr marL="0" indent="0">
              <a:buNone/>
            </a:pPr>
            <a:endParaRPr lang="en-GB" sz="1600" dirty="0">
              <a:latin typeface="+mj-lt"/>
            </a:endParaRPr>
          </a:p>
        </p:txBody>
      </p:sp>
      <p:cxnSp>
        <p:nvCxnSpPr>
          <p:cNvPr id="4" name="Straight Arrow Connector 3">
            <a:extLst>
              <a:ext uri="{FF2B5EF4-FFF2-40B4-BE49-F238E27FC236}">
                <a16:creationId xmlns:a16="http://schemas.microsoft.com/office/drawing/2014/main" id="{6D8C8544-BA55-443A-A641-74E987BE2895}"/>
              </a:ext>
            </a:extLst>
          </p:cNvPr>
          <p:cNvCxnSpPr/>
          <p:nvPr/>
        </p:nvCxnSpPr>
        <p:spPr>
          <a:xfrm flipH="1">
            <a:off x="4592193" y="1651710"/>
            <a:ext cx="1038587" cy="11155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3D997BE1-6677-4E09-B031-A869A3504A7D}"/>
              </a:ext>
            </a:extLst>
          </p:cNvPr>
          <p:cNvCxnSpPr/>
          <p:nvPr/>
        </p:nvCxnSpPr>
        <p:spPr>
          <a:xfrm flipH="1">
            <a:off x="4499812" y="1751079"/>
            <a:ext cx="1143000" cy="27968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2958E29A-BEA4-44C5-90B9-DCCF59DF936C}"/>
              </a:ext>
            </a:extLst>
          </p:cNvPr>
          <p:cNvSpPr txBox="1">
            <a:spLocks/>
          </p:cNvSpPr>
          <p:nvPr/>
        </p:nvSpPr>
        <p:spPr>
          <a:xfrm>
            <a:off x="99533" y="5683987"/>
            <a:ext cx="6163281" cy="764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Immediately:                                                                                                                                                                                                        The timbre of the music is more direct/firm/solid (</a:t>
            </a:r>
            <a:r>
              <a:rPr lang="en-GB" sz="1600" dirty="0" err="1">
                <a:latin typeface="+mj-lt"/>
              </a:rPr>
              <a:t>tre</a:t>
            </a:r>
            <a:r>
              <a:rPr lang="en-GB" sz="1600" dirty="0">
                <a:latin typeface="+mj-lt"/>
              </a:rPr>
              <a:t> </a:t>
            </a:r>
            <a:r>
              <a:rPr lang="en-GB" sz="1600" dirty="0" err="1">
                <a:latin typeface="+mj-lt"/>
              </a:rPr>
              <a:t>corde</a:t>
            </a:r>
            <a:r>
              <a:rPr lang="en-GB" sz="1600" dirty="0">
                <a:latin typeface="+mj-lt"/>
              </a:rPr>
              <a:t>…look it up).                                                                                                 This portrays physical reality.</a:t>
            </a:r>
          </a:p>
        </p:txBody>
      </p:sp>
      <p:cxnSp>
        <p:nvCxnSpPr>
          <p:cNvPr id="11" name="Straight Arrow Connector 10">
            <a:extLst>
              <a:ext uri="{FF2B5EF4-FFF2-40B4-BE49-F238E27FC236}">
                <a16:creationId xmlns:a16="http://schemas.microsoft.com/office/drawing/2014/main" id="{747C0D64-3050-4799-935D-CF0C8A9E0182}"/>
              </a:ext>
            </a:extLst>
          </p:cNvPr>
          <p:cNvCxnSpPr>
            <a:cxnSpLocks/>
          </p:cNvCxnSpPr>
          <p:nvPr/>
        </p:nvCxnSpPr>
        <p:spPr>
          <a:xfrm flipV="1">
            <a:off x="6691438" y="4872790"/>
            <a:ext cx="0" cy="2835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94458FF0-9F8D-43DF-A03F-AF4935BF1768}"/>
              </a:ext>
            </a:extLst>
          </p:cNvPr>
          <p:cNvCxnSpPr>
            <a:cxnSpLocks/>
          </p:cNvCxnSpPr>
          <p:nvPr/>
        </p:nvCxnSpPr>
        <p:spPr>
          <a:xfrm flipV="1">
            <a:off x="6992227" y="4870207"/>
            <a:ext cx="0" cy="2835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50B6244-8588-4408-80AD-375C1D245518}"/>
              </a:ext>
            </a:extLst>
          </p:cNvPr>
          <p:cNvCxnSpPr>
            <a:cxnSpLocks/>
          </p:cNvCxnSpPr>
          <p:nvPr/>
        </p:nvCxnSpPr>
        <p:spPr>
          <a:xfrm flipV="1">
            <a:off x="8869154" y="4870207"/>
            <a:ext cx="0" cy="2835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Content Placeholder 2">
            <a:extLst>
              <a:ext uri="{FF2B5EF4-FFF2-40B4-BE49-F238E27FC236}">
                <a16:creationId xmlns:a16="http://schemas.microsoft.com/office/drawing/2014/main" id="{D01B7CC0-E254-431A-A0D7-F05737524094}"/>
              </a:ext>
            </a:extLst>
          </p:cNvPr>
          <p:cNvSpPr txBox="1">
            <a:spLocks/>
          </p:cNvSpPr>
          <p:nvPr/>
        </p:nvSpPr>
        <p:spPr>
          <a:xfrm>
            <a:off x="10138324" y="1513311"/>
            <a:ext cx="1908723" cy="2252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Animando: becoming animated.</a:t>
            </a:r>
          </a:p>
          <a:p>
            <a:pPr marL="0" indent="0">
              <a:buNone/>
            </a:pPr>
            <a:r>
              <a:rPr lang="en-GB" sz="1600" dirty="0">
                <a:latin typeface="+mj-lt"/>
              </a:rPr>
              <a:t>Anima is a Latin word, associated with concepts such as breath, soul, spirit, vitality (etc).</a:t>
            </a:r>
          </a:p>
          <a:p>
            <a:pPr marL="0" indent="0">
              <a:buNone/>
            </a:pPr>
            <a:r>
              <a:rPr lang="en-GB" sz="1600" dirty="0">
                <a:latin typeface="+mj-lt"/>
              </a:rPr>
              <a:t>Ref: words such as animate, animal</a:t>
            </a:r>
          </a:p>
        </p:txBody>
      </p:sp>
    </p:spTree>
    <p:extLst>
      <p:ext uri="{BB962C8B-B14F-4D97-AF65-F5344CB8AC3E}">
        <p14:creationId xmlns:p14="http://schemas.microsoft.com/office/powerpoint/2010/main" val="253737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3E3CA-F794-466D-B3DC-79A9DD79719A}"/>
              </a:ext>
            </a:extLst>
          </p:cNvPr>
          <p:cNvPicPr>
            <a:picLocks noChangeAspect="1"/>
          </p:cNvPicPr>
          <p:nvPr/>
        </p:nvPicPr>
        <p:blipFill rotWithShape="1">
          <a:blip r:embed="rId2"/>
          <a:srcRect l="23555" t="55911" r="26407" b="14357"/>
          <a:stretch/>
        </p:blipFill>
        <p:spPr>
          <a:xfrm>
            <a:off x="3249778" y="1666917"/>
            <a:ext cx="8192253" cy="2736641"/>
          </a:xfrm>
          <a:prstGeom prst="rect">
            <a:avLst/>
          </a:prstGeom>
        </p:spPr>
      </p:pic>
      <p:pic>
        <p:nvPicPr>
          <p:cNvPr id="5" name="Picture 4">
            <a:extLst>
              <a:ext uri="{FF2B5EF4-FFF2-40B4-BE49-F238E27FC236}">
                <a16:creationId xmlns:a16="http://schemas.microsoft.com/office/drawing/2014/main" id="{2DDE80A1-CB55-4E81-8868-46BAAF6EB51A}"/>
              </a:ext>
            </a:extLst>
          </p:cNvPr>
          <p:cNvPicPr>
            <a:picLocks noChangeAspect="1"/>
          </p:cNvPicPr>
          <p:nvPr/>
        </p:nvPicPr>
        <p:blipFill rotWithShape="1">
          <a:blip r:embed="rId2"/>
          <a:srcRect l="54142" t="23090" r="26407" b="44087"/>
          <a:stretch/>
        </p:blipFill>
        <p:spPr>
          <a:xfrm>
            <a:off x="655758" y="1746423"/>
            <a:ext cx="2894812" cy="2746414"/>
          </a:xfrm>
          <a:prstGeom prst="rect">
            <a:avLst/>
          </a:prstGeom>
        </p:spPr>
      </p:pic>
      <p:sp>
        <p:nvSpPr>
          <p:cNvPr id="6" name="Content Placeholder 2">
            <a:extLst>
              <a:ext uri="{FF2B5EF4-FFF2-40B4-BE49-F238E27FC236}">
                <a16:creationId xmlns:a16="http://schemas.microsoft.com/office/drawing/2014/main" id="{A68D483C-2D12-422C-BA7D-5283729B1008}"/>
              </a:ext>
            </a:extLst>
          </p:cNvPr>
          <p:cNvSpPr txBox="1">
            <a:spLocks/>
          </p:cNvSpPr>
          <p:nvPr/>
        </p:nvSpPr>
        <p:spPr>
          <a:xfrm>
            <a:off x="530983" y="67975"/>
            <a:ext cx="1190329" cy="379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1</a:t>
            </a:r>
          </a:p>
        </p:txBody>
      </p:sp>
      <p:sp>
        <p:nvSpPr>
          <p:cNvPr id="7" name="Content Placeholder 2">
            <a:extLst>
              <a:ext uri="{FF2B5EF4-FFF2-40B4-BE49-F238E27FC236}">
                <a16:creationId xmlns:a16="http://schemas.microsoft.com/office/drawing/2014/main" id="{E0CE86DE-7217-405F-BFC6-3FE51F92A18C}"/>
              </a:ext>
            </a:extLst>
          </p:cNvPr>
          <p:cNvSpPr txBox="1">
            <a:spLocks/>
          </p:cNvSpPr>
          <p:nvPr/>
        </p:nvSpPr>
        <p:spPr>
          <a:xfrm>
            <a:off x="530983" y="337234"/>
            <a:ext cx="8192253" cy="379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vocal part enters on a dissonant colouristic 6</a:t>
            </a:r>
            <a:r>
              <a:rPr lang="en-GB" sz="1600" baseline="30000" dirty="0">
                <a:latin typeface="+mj-lt"/>
              </a:rPr>
              <a:t>th</a:t>
            </a:r>
            <a:r>
              <a:rPr lang="en-GB" sz="1600" dirty="0">
                <a:latin typeface="+mj-lt"/>
              </a:rPr>
              <a:t> note (over a chord of G min 6 in 1</a:t>
            </a:r>
            <a:r>
              <a:rPr lang="en-GB" sz="1600" baseline="30000" dirty="0">
                <a:latin typeface="+mj-lt"/>
              </a:rPr>
              <a:t>st</a:t>
            </a:r>
            <a:r>
              <a:rPr lang="en-GB" sz="1600" dirty="0">
                <a:latin typeface="+mj-lt"/>
              </a:rPr>
              <a:t> inversion).</a:t>
            </a:r>
          </a:p>
          <a:p>
            <a:pPr marL="0" indent="0">
              <a:buNone/>
            </a:pPr>
            <a:endParaRPr lang="en-GB" sz="1600" dirty="0">
              <a:latin typeface="+mj-lt"/>
            </a:endParaRPr>
          </a:p>
        </p:txBody>
      </p:sp>
      <p:cxnSp>
        <p:nvCxnSpPr>
          <p:cNvPr id="3" name="Straight Arrow Connector 2">
            <a:extLst>
              <a:ext uri="{FF2B5EF4-FFF2-40B4-BE49-F238E27FC236}">
                <a16:creationId xmlns:a16="http://schemas.microsoft.com/office/drawing/2014/main" id="{4C0E3D84-123A-4297-AE86-EBA634BF2F23}"/>
              </a:ext>
            </a:extLst>
          </p:cNvPr>
          <p:cNvCxnSpPr>
            <a:cxnSpLocks/>
          </p:cNvCxnSpPr>
          <p:nvPr/>
        </p:nvCxnSpPr>
        <p:spPr>
          <a:xfrm>
            <a:off x="1131410" y="687694"/>
            <a:ext cx="362779" cy="11892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06B00CD3-FC7F-49B6-9168-F77B414ED783}"/>
              </a:ext>
            </a:extLst>
          </p:cNvPr>
          <p:cNvSpPr txBox="1">
            <a:spLocks/>
          </p:cNvSpPr>
          <p:nvPr/>
        </p:nvSpPr>
        <p:spPr>
          <a:xfrm>
            <a:off x="212974" y="4506710"/>
            <a:ext cx="3924760" cy="1597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uses colouristic chords (added notes) to create dissonant tension. </a:t>
            </a:r>
          </a:p>
          <a:p>
            <a:pPr marL="0" indent="0">
              <a:buNone/>
            </a:pPr>
            <a:r>
              <a:rPr lang="en-GB" sz="1600" dirty="0">
                <a:latin typeface="+mj-lt"/>
              </a:rPr>
              <a:t>The chromatic movement enables V.W to move around tonalities swiftly, indicating the vigour of life. It also creates the impression of intense irritation (agitated anxiety).  </a:t>
            </a:r>
          </a:p>
          <a:p>
            <a:pPr marL="0" indent="0">
              <a:buNone/>
            </a:pPr>
            <a:r>
              <a:rPr lang="en-GB" sz="1600" dirty="0">
                <a:latin typeface="+mj-lt"/>
              </a:rPr>
              <a:t> </a:t>
            </a:r>
          </a:p>
        </p:txBody>
      </p:sp>
      <p:sp>
        <p:nvSpPr>
          <p:cNvPr id="13" name="Content Placeholder 2">
            <a:extLst>
              <a:ext uri="{FF2B5EF4-FFF2-40B4-BE49-F238E27FC236}">
                <a16:creationId xmlns:a16="http://schemas.microsoft.com/office/drawing/2014/main" id="{F235E69A-859D-4E0C-AA6F-DDC0CBD22A40}"/>
              </a:ext>
            </a:extLst>
          </p:cNvPr>
          <p:cNvSpPr txBox="1">
            <a:spLocks/>
          </p:cNvSpPr>
          <p:nvPr/>
        </p:nvSpPr>
        <p:spPr>
          <a:xfrm>
            <a:off x="749969" y="6163697"/>
            <a:ext cx="8816026" cy="437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uses added 6</a:t>
            </a:r>
            <a:r>
              <a:rPr lang="en-GB" sz="1600" baseline="30000" dirty="0">
                <a:latin typeface="+mj-lt"/>
              </a:rPr>
              <a:t>th</a:t>
            </a:r>
            <a:r>
              <a:rPr lang="en-GB" sz="1600" dirty="0">
                <a:latin typeface="+mj-lt"/>
              </a:rPr>
              <a:t> chords frequently in this passage: F min6; D min6; G min6. None are in root position</a:t>
            </a:r>
          </a:p>
        </p:txBody>
      </p:sp>
      <p:cxnSp>
        <p:nvCxnSpPr>
          <p:cNvPr id="15" name="Straight Arrow Connector 14">
            <a:extLst>
              <a:ext uri="{FF2B5EF4-FFF2-40B4-BE49-F238E27FC236}">
                <a16:creationId xmlns:a16="http://schemas.microsoft.com/office/drawing/2014/main" id="{61E2FE40-21A1-4A10-8604-C2DD7DC84B8C}"/>
              </a:ext>
            </a:extLst>
          </p:cNvPr>
          <p:cNvCxnSpPr>
            <a:cxnSpLocks/>
          </p:cNvCxnSpPr>
          <p:nvPr/>
        </p:nvCxnSpPr>
        <p:spPr>
          <a:xfrm flipH="1" flipV="1">
            <a:off x="3886200" y="3735776"/>
            <a:ext cx="1263417" cy="24279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00E16C0B-AB2E-445A-B09A-B0ECB5D63DFE}"/>
              </a:ext>
            </a:extLst>
          </p:cNvPr>
          <p:cNvCxnSpPr>
            <a:cxnSpLocks/>
          </p:cNvCxnSpPr>
          <p:nvPr/>
        </p:nvCxnSpPr>
        <p:spPr>
          <a:xfrm flipV="1">
            <a:off x="6259699" y="3761593"/>
            <a:ext cx="1626192" cy="24575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6D7944DF-56BF-4FFC-B5FF-C857E8DDFF08}"/>
              </a:ext>
            </a:extLst>
          </p:cNvPr>
          <p:cNvCxnSpPr>
            <a:cxnSpLocks/>
          </p:cNvCxnSpPr>
          <p:nvPr/>
        </p:nvCxnSpPr>
        <p:spPr>
          <a:xfrm flipV="1">
            <a:off x="6801910" y="3761595"/>
            <a:ext cx="1921326" cy="24575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Content Placeholder 2">
            <a:extLst>
              <a:ext uri="{FF2B5EF4-FFF2-40B4-BE49-F238E27FC236}">
                <a16:creationId xmlns:a16="http://schemas.microsoft.com/office/drawing/2014/main" id="{1B072B32-D1B9-4EEC-B731-A67A8214A300}"/>
              </a:ext>
            </a:extLst>
          </p:cNvPr>
          <p:cNvSpPr txBox="1">
            <a:spLocks/>
          </p:cNvSpPr>
          <p:nvPr/>
        </p:nvSpPr>
        <p:spPr>
          <a:xfrm>
            <a:off x="2927465" y="855706"/>
            <a:ext cx="3683661" cy="792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dynamic is increased dramatically to</a:t>
            </a:r>
            <a:r>
              <a:rPr lang="en-GB" sz="1600" b="1" dirty="0">
                <a:latin typeface="+mj-lt"/>
              </a:rPr>
              <a:t> </a:t>
            </a:r>
            <a:r>
              <a:rPr lang="en-GB" sz="1600" b="1" i="1" dirty="0">
                <a:latin typeface="+mj-lt"/>
              </a:rPr>
              <a:t>f </a:t>
            </a:r>
            <a:r>
              <a:rPr lang="en-GB" sz="1600" dirty="0">
                <a:latin typeface="+mj-lt"/>
              </a:rPr>
              <a:t>and the vocal tessitura is immediately higher (more robust, alive, intense)</a:t>
            </a:r>
          </a:p>
        </p:txBody>
      </p:sp>
      <p:cxnSp>
        <p:nvCxnSpPr>
          <p:cNvPr id="32" name="Straight Arrow Connector 31">
            <a:extLst>
              <a:ext uri="{FF2B5EF4-FFF2-40B4-BE49-F238E27FC236}">
                <a16:creationId xmlns:a16="http://schemas.microsoft.com/office/drawing/2014/main" id="{06D1EB8D-33A9-447B-B4E4-556DD273D5B1}"/>
              </a:ext>
            </a:extLst>
          </p:cNvPr>
          <p:cNvCxnSpPr>
            <a:cxnSpLocks/>
            <a:stCxn id="30" idx="1"/>
          </p:cNvCxnSpPr>
          <p:nvPr/>
        </p:nvCxnSpPr>
        <p:spPr>
          <a:xfrm flipH="1">
            <a:off x="1721312" y="1251822"/>
            <a:ext cx="1206153" cy="4650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FB2FF941-B1F3-4EAF-9B11-7B3743F6CE0C}"/>
              </a:ext>
            </a:extLst>
          </p:cNvPr>
          <p:cNvCxnSpPr/>
          <p:nvPr/>
        </p:nvCxnSpPr>
        <p:spPr>
          <a:xfrm flipV="1">
            <a:off x="1316641" y="1876926"/>
            <a:ext cx="18864" cy="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589ACBFB-7191-4422-8CA3-31A565EAD162}"/>
              </a:ext>
            </a:extLst>
          </p:cNvPr>
          <p:cNvSpPr txBox="1">
            <a:spLocks/>
          </p:cNvSpPr>
          <p:nvPr/>
        </p:nvSpPr>
        <p:spPr>
          <a:xfrm>
            <a:off x="4632892" y="4344685"/>
            <a:ext cx="2598820" cy="951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Cello rising scale quintuplet: a rushing surge to accentuate the start of the 2</a:t>
            </a:r>
            <a:r>
              <a:rPr lang="en-GB" sz="1600" baseline="30000" dirty="0">
                <a:latin typeface="+mj-lt"/>
              </a:rPr>
              <a:t>nd</a:t>
            </a:r>
            <a:r>
              <a:rPr lang="en-GB" sz="1600" dirty="0">
                <a:latin typeface="+mj-lt"/>
              </a:rPr>
              <a:t> vocal phrase.</a:t>
            </a:r>
          </a:p>
        </p:txBody>
      </p:sp>
      <p:cxnSp>
        <p:nvCxnSpPr>
          <p:cNvPr id="40" name="Straight Arrow Connector 39">
            <a:extLst>
              <a:ext uri="{FF2B5EF4-FFF2-40B4-BE49-F238E27FC236}">
                <a16:creationId xmlns:a16="http://schemas.microsoft.com/office/drawing/2014/main" id="{F6A88595-B093-45BE-BC8A-295CEF4A236E}"/>
              </a:ext>
            </a:extLst>
          </p:cNvPr>
          <p:cNvCxnSpPr>
            <a:cxnSpLocks/>
          </p:cNvCxnSpPr>
          <p:nvPr/>
        </p:nvCxnSpPr>
        <p:spPr>
          <a:xfrm flipV="1">
            <a:off x="6260411" y="3012542"/>
            <a:ext cx="701430" cy="1391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Content Placeholder 2">
            <a:extLst>
              <a:ext uri="{FF2B5EF4-FFF2-40B4-BE49-F238E27FC236}">
                <a16:creationId xmlns:a16="http://schemas.microsoft.com/office/drawing/2014/main" id="{F031F920-DAE9-4B80-9D21-7BAF102390B5}"/>
              </a:ext>
            </a:extLst>
          </p:cNvPr>
          <p:cNvSpPr txBox="1">
            <a:spLocks/>
          </p:cNvSpPr>
          <p:nvPr/>
        </p:nvSpPr>
        <p:spPr>
          <a:xfrm>
            <a:off x="6331889" y="1597148"/>
            <a:ext cx="3151541" cy="379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Agitato: agitated, irritated, annoyed</a:t>
            </a:r>
          </a:p>
        </p:txBody>
      </p:sp>
      <p:cxnSp>
        <p:nvCxnSpPr>
          <p:cNvPr id="33" name="Straight Arrow Connector 32">
            <a:extLst>
              <a:ext uri="{FF2B5EF4-FFF2-40B4-BE49-F238E27FC236}">
                <a16:creationId xmlns:a16="http://schemas.microsoft.com/office/drawing/2014/main" id="{F609D3E7-37F4-4AF4-BBD9-71761BA430AA}"/>
              </a:ext>
            </a:extLst>
          </p:cNvPr>
          <p:cNvCxnSpPr>
            <a:cxnSpLocks/>
          </p:cNvCxnSpPr>
          <p:nvPr/>
        </p:nvCxnSpPr>
        <p:spPr>
          <a:xfrm flipH="1">
            <a:off x="2175354" y="1807585"/>
            <a:ext cx="4156535" cy="230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190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881AFD-BD43-4F78-B201-F3A49F2EC5F7}"/>
              </a:ext>
            </a:extLst>
          </p:cNvPr>
          <p:cNvPicPr>
            <a:picLocks noChangeAspect="1"/>
          </p:cNvPicPr>
          <p:nvPr/>
        </p:nvPicPr>
        <p:blipFill rotWithShape="1">
          <a:blip r:embed="rId2"/>
          <a:srcRect l="23204" t="21861" r="25468" b="15400"/>
          <a:stretch/>
        </p:blipFill>
        <p:spPr>
          <a:xfrm>
            <a:off x="761703" y="672598"/>
            <a:ext cx="7286626" cy="5007476"/>
          </a:xfrm>
          <a:prstGeom prst="rect">
            <a:avLst/>
          </a:prstGeom>
        </p:spPr>
      </p:pic>
      <p:sp>
        <p:nvSpPr>
          <p:cNvPr id="7" name="Content Placeholder 2">
            <a:extLst>
              <a:ext uri="{FF2B5EF4-FFF2-40B4-BE49-F238E27FC236}">
                <a16:creationId xmlns:a16="http://schemas.microsoft.com/office/drawing/2014/main" id="{B287A0E9-7D3C-4D2F-9A6A-D25D7DE3C67D}"/>
              </a:ext>
            </a:extLst>
          </p:cNvPr>
          <p:cNvSpPr txBox="1">
            <a:spLocks/>
          </p:cNvSpPr>
          <p:nvPr/>
        </p:nvSpPr>
        <p:spPr>
          <a:xfrm>
            <a:off x="121112" y="53138"/>
            <a:ext cx="1094077" cy="3221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Answer 1</a:t>
            </a:r>
          </a:p>
        </p:txBody>
      </p:sp>
      <p:sp>
        <p:nvSpPr>
          <p:cNvPr id="4" name="Content Placeholder 2">
            <a:extLst>
              <a:ext uri="{FF2B5EF4-FFF2-40B4-BE49-F238E27FC236}">
                <a16:creationId xmlns:a16="http://schemas.microsoft.com/office/drawing/2014/main" id="{8DB0FAC3-1B41-427C-80BD-B0A41C3A665A}"/>
              </a:ext>
            </a:extLst>
          </p:cNvPr>
          <p:cNvSpPr txBox="1">
            <a:spLocks/>
          </p:cNvSpPr>
          <p:nvPr/>
        </p:nvSpPr>
        <p:spPr>
          <a:xfrm>
            <a:off x="1074524" y="86107"/>
            <a:ext cx="10668594" cy="437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Notice the interval between “</a:t>
            </a:r>
            <a:r>
              <a:rPr lang="en-GB" sz="1600" dirty="0" err="1">
                <a:latin typeface="+mj-lt"/>
              </a:rPr>
              <a:t>Jin</a:t>
            </a:r>
            <a:r>
              <a:rPr lang="en-GB" sz="1600" dirty="0">
                <a:latin typeface="+mj-lt"/>
              </a:rPr>
              <a:t>(</a:t>
            </a:r>
            <a:r>
              <a:rPr lang="en-GB" sz="1600" dirty="0" err="1">
                <a:latin typeface="+mj-lt"/>
              </a:rPr>
              <a:t>gles</a:t>
            </a:r>
            <a:r>
              <a:rPr lang="en-GB" sz="1600" dirty="0">
                <a:latin typeface="+mj-lt"/>
              </a:rPr>
              <a:t>)” and “now”: a tri-tone (diminished interval) prevents any sense of peaceful resolution </a:t>
            </a:r>
          </a:p>
        </p:txBody>
      </p:sp>
      <p:cxnSp>
        <p:nvCxnSpPr>
          <p:cNvPr id="3" name="Straight Arrow Connector 2">
            <a:extLst>
              <a:ext uri="{FF2B5EF4-FFF2-40B4-BE49-F238E27FC236}">
                <a16:creationId xmlns:a16="http://schemas.microsoft.com/office/drawing/2014/main" id="{EB6B18CC-50CA-439E-8BB9-B4DD7D87FE3A}"/>
              </a:ext>
            </a:extLst>
          </p:cNvPr>
          <p:cNvCxnSpPr>
            <a:cxnSpLocks/>
          </p:cNvCxnSpPr>
          <p:nvPr/>
        </p:nvCxnSpPr>
        <p:spPr>
          <a:xfrm flipH="1">
            <a:off x="1419726" y="369094"/>
            <a:ext cx="2141621" cy="5693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0A64F98D-AC6A-4BD5-A620-D3008455A0D7}"/>
              </a:ext>
            </a:extLst>
          </p:cNvPr>
          <p:cNvCxnSpPr>
            <a:cxnSpLocks/>
          </p:cNvCxnSpPr>
          <p:nvPr/>
        </p:nvCxnSpPr>
        <p:spPr>
          <a:xfrm flipH="1">
            <a:off x="3007896" y="314742"/>
            <a:ext cx="1624262" cy="6800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B5AD4909-7761-45A4-B06B-4A9E0E0B93EC}"/>
              </a:ext>
            </a:extLst>
          </p:cNvPr>
          <p:cNvSpPr txBox="1">
            <a:spLocks/>
          </p:cNvSpPr>
          <p:nvPr/>
        </p:nvSpPr>
        <p:spPr>
          <a:xfrm>
            <a:off x="8048329" y="383384"/>
            <a:ext cx="3506296" cy="156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“No change”: the highest note so far, moving down by step to a very dissonant diminished chord. This is the painful climax of the phrase, because it tells the ghost that the world goes on as normal without him (he is not needed).</a:t>
            </a:r>
          </a:p>
        </p:txBody>
      </p:sp>
      <p:cxnSp>
        <p:nvCxnSpPr>
          <p:cNvPr id="15" name="Straight Arrow Connector 14">
            <a:extLst>
              <a:ext uri="{FF2B5EF4-FFF2-40B4-BE49-F238E27FC236}">
                <a16:creationId xmlns:a16="http://schemas.microsoft.com/office/drawing/2014/main" id="{0DE47139-A22B-45DB-9789-0F1F9410C7FC}"/>
              </a:ext>
            </a:extLst>
          </p:cNvPr>
          <p:cNvCxnSpPr/>
          <p:nvPr/>
        </p:nvCxnSpPr>
        <p:spPr>
          <a:xfrm flipH="1">
            <a:off x="4932947" y="523959"/>
            <a:ext cx="3115382" cy="4145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FF7E7A54-0A52-4552-B3EC-DB8AFFA40090}"/>
              </a:ext>
            </a:extLst>
          </p:cNvPr>
          <p:cNvCxnSpPr>
            <a:cxnSpLocks/>
          </p:cNvCxnSpPr>
          <p:nvPr/>
        </p:nvCxnSpPr>
        <p:spPr>
          <a:xfrm flipH="1">
            <a:off x="5654843" y="1079038"/>
            <a:ext cx="2393486" cy="14235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70282283-C1AE-4CEF-B03F-735F33CF31EE}"/>
              </a:ext>
            </a:extLst>
          </p:cNvPr>
          <p:cNvSpPr txBox="1">
            <a:spLocks/>
          </p:cNvSpPr>
          <p:nvPr/>
        </p:nvSpPr>
        <p:spPr>
          <a:xfrm>
            <a:off x="8048329" y="1825857"/>
            <a:ext cx="4043408" cy="1565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Wider Listening: </a:t>
            </a:r>
          </a:p>
          <a:p>
            <a:pPr marL="0" indent="0">
              <a:buNone/>
            </a:pPr>
            <a:r>
              <a:rPr lang="en-GB" sz="1600" dirty="0">
                <a:latin typeface="+mj-lt"/>
              </a:rPr>
              <a:t>This rapidly moving language of expressive chromatic dissonance is a feature of Late Romantic music, especially the music of Cesar Frank:</a:t>
            </a:r>
          </a:p>
          <a:p>
            <a:pPr marL="0" indent="0">
              <a:buNone/>
            </a:pPr>
            <a:r>
              <a:rPr lang="en-GB" sz="1400" dirty="0">
                <a:hlinkClick r:id="rId3"/>
              </a:rPr>
              <a:t>https://www.youtube.com/watch?v=rxAINilnTww</a:t>
            </a:r>
            <a:endParaRPr lang="en-GB" sz="1400" dirty="0">
              <a:latin typeface="+mj-lt"/>
            </a:endParaRPr>
          </a:p>
        </p:txBody>
      </p:sp>
      <p:sp>
        <p:nvSpPr>
          <p:cNvPr id="20" name="Content Placeholder 2">
            <a:extLst>
              <a:ext uri="{FF2B5EF4-FFF2-40B4-BE49-F238E27FC236}">
                <a16:creationId xmlns:a16="http://schemas.microsoft.com/office/drawing/2014/main" id="{74CD64B3-93B3-4958-801A-9F54A889C6F9}"/>
              </a:ext>
            </a:extLst>
          </p:cNvPr>
          <p:cNvSpPr txBox="1">
            <a:spLocks/>
          </p:cNvSpPr>
          <p:nvPr/>
        </p:nvSpPr>
        <p:spPr>
          <a:xfrm>
            <a:off x="8048329" y="3655827"/>
            <a:ext cx="4043408" cy="1818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“you used to…” sees a de-escalation of the tension via descending pitch, into a stark reality…he is buried under the land he once ploughed, and therefore not a threat.</a:t>
            </a:r>
          </a:p>
          <a:p>
            <a:pPr marL="0" indent="0">
              <a:buNone/>
            </a:pPr>
            <a:r>
              <a:rPr lang="en-GB" sz="1600" dirty="0">
                <a:latin typeface="+mj-lt"/>
              </a:rPr>
              <a:t>The musical language simplifies via a c major triad (2</a:t>
            </a:r>
            <a:r>
              <a:rPr lang="en-GB" sz="1600" baseline="30000" dirty="0">
                <a:latin typeface="+mj-lt"/>
              </a:rPr>
              <a:t>nd</a:t>
            </a:r>
            <a:r>
              <a:rPr lang="en-GB" sz="1600" dirty="0">
                <a:latin typeface="+mj-lt"/>
              </a:rPr>
              <a:t> inversion) and the vocal line descends until bar 17.</a:t>
            </a:r>
          </a:p>
        </p:txBody>
      </p:sp>
      <p:sp>
        <p:nvSpPr>
          <p:cNvPr id="31" name="Content Placeholder 2">
            <a:extLst>
              <a:ext uri="{FF2B5EF4-FFF2-40B4-BE49-F238E27FC236}">
                <a16:creationId xmlns:a16="http://schemas.microsoft.com/office/drawing/2014/main" id="{572227D0-A083-433B-BF3E-E71F7CCCEC54}"/>
              </a:ext>
            </a:extLst>
          </p:cNvPr>
          <p:cNvSpPr txBox="1">
            <a:spLocks/>
          </p:cNvSpPr>
          <p:nvPr/>
        </p:nvSpPr>
        <p:spPr>
          <a:xfrm>
            <a:off x="348916" y="5742214"/>
            <a:ext cx="5197642" cy="1062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As the dynamics </a:t>
            </a:r>
            <a:r>
              <a:rPr lang="en-GB" sz="1600" i="1" dirty="0">
                <a:latin typeface="+mj-lt"/>
              </a:rPr>
              <a:t>dim, </a:t>
            </a:r>
            <a:r>
              <a:rPr lang="en-GB" sz="1600" dirty="0">
                <a:latin typeface="+mj-lt"/>
              </a:rPr>
              <a:t>the chords become less dense with fewer dissonances until bar 17: a B min6 in 2</a:t>
            </a:r>
            <a:r>
              <a:rPr lang="en-GB" sz="1600" baseline="30000" dirty="0">
                <a:latin typeface="+mj-lt"/>
              </a:rPr>
              <a:t>nd</a:t>
            </a:r>
            <a:r>
              <a:rPr lang="en-GB" sz="1600" dirty="0">
                <a:latin typeface="+mj-lt"/>
              </a:rPr>
              <a:t> inversion leaves the questioner (ghost) with a painful conclusion to the answer. </a:t>
            </a:r>
          </a:p>
        </p:txBody>
      </p:sp>
      <p:cxnSp>
        <p:nvCxnSpPr>
          <p:cNvPr id="33" name="Straight Arrow Connector 32">
            <a:extLst>
              <a:ext uri="{FF2B5EF4-FFF2-40B4-BE49-F238E27FC236}">
                <a16:creationId xmlns:a16="http://schemas.microsoft.com/office/drawing/2014/main" id="{017CB15F-8EA5-4CA4-8046-125CBECFD336}"/>
              </a:ext>
            </a:extLst>
          </p:cNvPr>
          <p:cNvCxnSpPr>
            <a:cxnSpLocks/>
          </p:cNvCxnSpPr>
          <p:nvPr/>
        </p:nvCxnSpPr>
        <p:spPr>
          <a:xfrm flipV="1">
            <a:off x="5035615" y="5583163"/>
            <a:ext cx="902368" cy="5414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Content Placeholder 2">
            <a:extLst>
              <a:ext uri="{FF2B5EF4-FFF2-40B4-BE49-F238E27FC236}">
                <a16:creationId xmlns:a16="http://schemas.microsoft.com/office/drawing/2014/main" id="{11FF718D-AC40-4A1A-AAC4-E5BDE45F451E}"/>
              </a:ext>
            </a:extLst>
          </p:cNvPr>
          <p:cNvSpPr txBox="1">
            <a:spLocks/>
          </p:cNvSpPr>
          <p:nvPr/>
        </p:nvSpPr>
        <p:spPr>
          <a:xfrm>
            <a:off x="6254018" y="5780973"/>
            <a:ext cx="5067697" cy="842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The instrumental textures are replaced by rests, and the vocal line climbs back to A, via F# and G#. The Answer has returned to the starting point of the Question.</a:t>
            </a:r>
          </a:p>
        </p:txBody>
      </p:sp>
      <p:cxnSp>
        <p:nvCxnSpPr>
          <p:cNvPr id="23" name="Straight Arrow Connector 22">
            <a:extLst>
              <a:ext uri="{FF2B5EF4-FFF2-40B4-BE49-F238E27FC236}">
                <a16:creationId xmlns:a16="http://schemas.microsoft.com/office/drawing/2014/main" id="{D0C5F3DD-1128-4470-B3E8-CB5177D29493}"/>
              </a:ext>
            </a:extLst>
          </p:cNvPr>
          <p:cNvCxnSpPr>
            <a:cxnSpLocks/>
          </p:cNvCxnSpPr>
          <p:nvPr/>
        </p:nvCxnSpPr>
        <p:spPr>
          <a:xfrm flipH="1">
            <a:off x="4119608" y="4820292"/>
            <a:ext cx="4007325" cy="4145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071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33F75-9214-470E-988B-9C8F7A1DC6DF}"/>
              </a:ext>
            </a:extLst>
          </p:cNvPr>
          <p:cNvSpPr>
            <a:spLocks noGrp="1"/>
          </p:cNvSpPr>
          <p:nvPr>
            <p:ph idx="1"/>
          </p:nvPr>
        </p:nvSpPr>
        <p:spPr>
          <a:xfrm>
            <a:off x="838200" y="947320"/>
            <a:ext cx="10515600" cy="4351338"/>
          </a:xfrm>
        </p:spPr>
        <p:txBody>
          <a:bodyPr>
            <a:normAutofit/>
          </a:bodyPr>
          <a:lstStyle/>
          <a:p>
            <a:r>
              <a:rPr lang="en-GB" sz="2000" dirty="0"/>
              <a:t>Explain/define the meaning of each musical instruction and say why they are used in this music.  Extra points will be given to definitions that investigate etymology.</a:t>
            </a:r>
          </a:p>
          <a:p>
            <a:pPr marL="0" indent="0">
              <a:buNone/>
            </a:pPr>
            <a:endParaRPr lang="en-GB" sz="2000" dirty="0"/>
          </a:p>
          <a:p>
            <a:r>
              <a:rPr lang="en-GB" sz="2000" dirty="0"/>
              <a:t>Andante sostenuto ma non </a:t>
            </a:r>
            <a:r>
              <a:rPr lang="en-GB" sz="2000" dirty="0" err="1"/>
              <a:t>troppo</a:t>
            </a:r>
            <a:r>
              <a:rPr lang="en-GB" sz="2000" dirty="0"/>
              <a:t> lento</a:t>
            </a:r>
          </a:p>
          <a:p>
            <a:r>
              <a:rPr lang="en-GB" sz="2000" dirty="0"/>
              <a:t>Con sord</a:t>
            </a:r>
          </a:p>
          <a:p>
            <a:r>
              <a:rPr lang="en-GB" sz="2000" dirty="0"/>
              <a:t>Misterioso</a:t>
            </a:r>
          </a:p>
          <a:p>
            <a:r>
              <a:rPr lang="en-GB" sz="2000" dirty="0"/>
              <a:t>Quasi da </a:t>
            </a:r>
            <a:r>
              <a:rPr lang="en-GB" sz="2000" dirty="0" err="1"/>
              <a:t>lontano</a:t>
            </a:r>
            <a:endParaRPr lang="en-GB" sz="2000" dirty="0"/>
          </a:p>
          <a:p>
            <a:r>
              <a:rPr lang="en-GB" sz="2000" dirty="0"/>
              <a:t>Una corda</a:t>
            </a:r>
          </a:p>
          <a:p>
            <a:r>
              <a:rPr lang="en-GB" sz="2000" dirty="0"/>
              <a:t>Animando</a:t>
            </a:r>
          </a:p>
          <a:p>
            <a:r>
              <a:rPr lang="en-GB" sz="2000" dirty="0"/>
              <a:t>Tre </a:t>
            </a:r>
            <a:r>
              <a:rPr lang="en-GB" sz="2000" dirty="0" err="1"/>
              <a:t>corde</a:t>
            </a:r>
            <a:endParaRPr lang="en-GB" sz="2000" dirty="0"/>
          </a:p>
          <a:p>
            <a:r>
              <a:rPr lang="en-GB" sz="2000" dirty="0"/>
              <a:t>Agitato</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0667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80F1BF-961F-42B4-85E4-1D5C0A8E83A4}"/>
              </a:ext>
            </a:extLst>
          </p:cNvPr>
          <p:cNvPicPr>
            <a:picLocks noChangeAspect="1"/>
          </p:cNvPicPr>
          <p:nvPr/>
        </p:nvPicPr>
        <p:blipFill rotWithShape="1">
          <a:blip r:embed="rId2"/>
          <a:srcRect l="25312" t="21028" r="21367" b="19569"/>
          <a:stretch/>
        </p:blipFill>
        <p:spPr>
          <a:xfrm>
            <a:off x="2722898" y="1393031"/>
            <a:ext cx="6500813" cy="4071938"/>
          </a:xfrm>
          <a:prstGeom prst="rect">
            <a:avLst/>
          </a:prstGeom>
        </p:spPr>
      </p:pic>
      <p:sp>
        <p:nvSpPr>
          <p:cNvPr id="8" name="Content Placeholder 2">
            <a:extLst>
              <a:ext uri="{FF2B5EF4-FFF2-40B4-BE49-F238E27FC236}">
                <a16:creationId xmlns:a16="http://schemas.microsoft.com/office/drawing/2014/main" id="{28FAC52D-277D-4395-BB9F-57F5502BF094}"/>
              </a:ext>
            </a:extLst>
          </p:cNvPr>
          <p:cNvSpPr txBox="1">
            <a:spLocks/>
          </p:cNvSpPr>
          <p:nvPr/>
        </p:nvSpPr>
        <p:spPr>
          <a:xfrm>
            <a:off x="313618" y="205030"/>
            <a:ext cx="1430961" cy="535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latin typeface="+mj-lt"/>
              </a:rPr>
              <a:t>Introduction 2</a:t>
            </a:r>
          </a:p>
        </p:txBody>
      </p:sp>
      <p:sp>
        <p:nvSpPr>
          <p:cNvPr id="4" name="Content Placeholder 2">
            <a:extLst>
              <a:ext uri="{FF2B5EF4-FFF2-40B4-BE49-F238E27FC236}">
                <a16:creationId xmlns:a16="http://schemas.microsoft.com/office/drawing/2014/main" id="{D608D6CB-E59F-4BC4-A990-44072B689D89}"/>
              </a:ext>
            </a:extLst>
          </p:cNvPr>
          <p:cNvSpPr txBox="1">
            <a:spLocks/>
          </p:cNvSpPr>
          <p:nvPr/>
        </p:nvSpPr>
        <p:spPr>
          <a:xfrm>
            <a:off x="361745" y="670249"/>
            <a:ext cx="5059655" cy="637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We are back to D Dorian. But….notice that the (otherwise repeated) music from the opening introduction is now </a:t>
            </a:r>
            <a:r>
              <a:rPr lang="en-GB" sz="1600" b="1" dirty="0">
                <a:latin typeface="+mj-lt"/>
              </a:rPr>
              <a:t>disturbed </a:t>
            </a:r>
            <a:r>
              <a:rPr lang="en-GB" sz="1600" dirty="0">
                <a:latin typeface="+mj-lt"/>
              </a:rPr>
              <a:t>by a pedal G (dissonant). </a:t>
            </a:r>
          </a:p>
        </p:txBody>
      </p:sp>
      <p:sp>
        <p:nvSpPr>
          <p:cNvPr id="6" name="Content Placeholder 2">
            <a:extLst>
              <a:ext uri="{FF2B5EF4-FFF2-40B4-BE49-F238E27FC236}">
                <a16:creationId xmlns:a16="http://schemas.microsoft.com/office/drawing/2014/main" id="{9766EE31-244F-471B-A437-F015FA64B8CC}"/>
              </a:ext>
            </a:extLst>
          </p:cNvPr>
          <p:cNvSpPr txBox="1">
            <a:spLocks/>
          </p:cNvSpPr>
          <p:nvPr/>
        </p:nvSpPr>
        <p:spPr>
          <a:xfrm>
            <a:off x="1744579" y="5582654"/>
            <a:ext cx="8947734" cy="974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mj-lt"/>
              </a:rPr>
              <a:t>V.W. uses this pedal note/dissonance to demonstrate the discomfort caused by Answer 1.</a:t>
            </a:r>
          </a:p>
          <a:p>
            <a:pPr marL="0" indent="0">
              <a:buNone/>
            </a:pPr>
            <a:r>
              <a:rPr lang="en-GB" sz="1600" dirty="0">
                <a:latin typeface="+mj-lt"/>
              </a:rPr>
              <a:t>It prevents the music from having any sense of resolution and prepares the listener for an intensification of emotion in the next verse (i.e. the questions and painful answers are going to get more disturbing)</a:t>
            </a:r>
          </a:p>
          <a:p>
            <a:pPr marL="0" indent="0">
              <a:buNone/>
            </a:pPr>
            <a:endParaRPr lang="en-GB" sz="1600" dirty="0">
              <a:latin typeface="+mj-lt"/>
            </a:endParaRPr>
          </a:p>
        </p:txBody>
      </p:sp>
      <p:cxnSp>
        <p:nvCxnSpPr>
          <p:cNvPr id="3" name="Straight Arrow Connector 2">
            <a:extLst>
              <a:ext uri="{FF2B5EF4-FFF2-40B4-BE49-F238E27FC236}">
                <a16:creationId xmlns:a16="http://schemas.microsoft.com/office/drawing/2014/main" id="{5D430B33-9171-46FC-865F-D513C0D2AFBB}"/>
              </a:ext>
            </a:extLst>
          </p:cNvPr>
          <p:cNvCxnSpPr>
            <a:cxnSpLocks/>
          </p:cNvCxnSpPr>
          <p:nvPr/>
        </p:nvCxnSpPr>
        <p:spPr>
          <a:xfrm>
            <a:off x="2225842" y="1425485"/>
            <a:ext cx="1191126" cy="22682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0363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TotalTime>
  <Words>4084</Words>
  <Application>Microsoft Office PowerPoint</Application>
  <PresentationFormat>Widescreen</PresentationFormat>
  <Paragraphs>217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Keith</dc:creator>
  <cp:lastModifiedBy>Keith Ayling</cp:lastModifiedBy>
  <cp:revision>258</cp:revision>
  <dcterms:created xsi:type="dcterms:W3CDTF">2020-05-31T18:23:02Z</dcterms:created>
  <dcterms:modified xsi:type="dcterms:W3CDTF">2022-10-07T11:41:04Z</dcterms:modified>
</cp:coreProperties>
</file>