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6" r:id="rId2"/>
    <p:sldId id="256" r:id="rId3"/>
    <p:sldId id="257" r:id="rId4"/>
    <p:sldId id="258" r:id="rId5"/>
    <p:sldId id="259" r:id="rId6"/>
    <p:sldId id="260" r:id="rId7"/>
    <p:sldId id="261" r:id="rId8"/>
    <p:sldId id="262" r:id="rId9"/>
    <p:sldId id="305" r:id="rId10"/>
    <p:sldId id="264" r:id="rId11"/>
    <p:sldId id="265" r:id="rId12"/>
    <p:sldId id="267" r:id="rId13"/>
    <p:sldId id="268" r:id="rId14"/>
    <p:sldId id="269" r:id="rId15"/>
    <p:sldId id="270" r:id="rId16"/>
    <p:sldId id="271" r:id="rId17"/>
    <p:sldId id="272" r:id="rId18"/>
    <p:sldId id="273" r:id="rId19"/>
    <p:sldId id="304" r:id="rId20"/>
    <p:sldId id="277" r:id="rId21"/>
    <p:sldId id="278" r:id="rId22"/>
    <p:sldId id="292" r:id="rId23"/>
    <p:sldId id="293" r:id="rId24"/>
    <p:sldId id="294" r:id="rId25"/>
    <p:sldId id="295" r:id="rId26"/>
    <p:sldId id="296" r:id="rId27"/>
    <p:sldId id="297" r:id="rId28"/>
    <p:sldId id="298" r:id="rId29"/>
    <p:sldId id="299" r:id="rId30"/>
    <p:sldId id="300" r:id="rId31"/>
    <p:sldId id="301" r:id="rId32"/>
    <p:sldId id="30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5126" autoAdjust="0"/>
  </p:normalViewPr>
  <p:slideViewPr>
    <p:cSldViewPr snapToGrid="0">
      <p:cViewPr varScale="1">
        <p:scale>
          <a:sx n="104" d="100"/>
          <a:sy n="104" d="100"/>
        </p:scale>
        <p:origin x="138"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371924-C284-4D71-B6F0-5519C6187FA7}" type="datetimeFigureOut">
              <a:rPr lang="en-GB" smtClean="0"/>
              <a:t>07/10/2022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FC7590-2A7D-4F8F-A3F2-184450D11FC3}" type="slidenum">
              <a:rPr lang="en-GB" smtClean="0"/>
              <a:t>‹#›</a:t>
            </a:fld>
            <a:endParaRPr lang="en-GB"/>
          </a:p>
        </p:txBody>
      </p:sp>
    </p:spTree>
    <p:extLst>
      <p:ext uri="{BB962C8B-B14F-4D97-AF65-F5344CB8AC3E}">
        <p14:creationId xmlns:p14="http://schemas.microsoft.com/office/powerpoint/2010/main" val="844802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DFC7590-2A7D-4F8F-A3F2-184450D11FC3}" type="slidenum">
              <a:rPr lang="en-GB" smtClean="0"/>
              <a:t>17</a:t>
            </a:fld>
            <a:endParaRPr lang="en-GB"/>
          </a:p>
        </p:txBody>
      </p:sp>
    </p:spTree>
    <p:extLst>
      <p:ext uri="{BB962C8B-B14F-4D97-AF65-F5344CB8AC3E}">
        <p14:creationId xmlns:p14="http://schemas.microsoft.com/office/powerpoint/2010/main" val="1081096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77747-A23D-4264-9AD7-E6495DCA1E8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CB4B59E-0BE4-41FE-94BC-3BBF154FAC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87C65D1-9DFA-4088-BDE7-C47BBB877BE2}"/>
              </a:ext>
            </a:extLst>
          </p:cNvPr>
          <p:cNvSpPr>
            <a:spLocks noGrp="1"/>
          </p:cNvSpPr>
          <p:nvPr>
            <p:ph type="dt" sz="half" idx="10"/>
          </p:nvPr>
        </p:nvSpPr>
        <p:spPr/>
        <p:txBody>
          <a:bodyPr/>
          <a:lstStyle/>
          <a:p>
            <a:fld id="{380BB05A-33C5-47F4-83B9-D72216421611}" type="datetimeFigureOut">
              <a:rPr lang="en-GB" smtClean="0"/>
              <a:t>07/10/2022</a:t>
            </a:fld>
            <a:endParaRPr lang="en-GB"/>
          </a:p>
        </p:txBody>
      </p:sp>
      <p:sp>
        <p:nvSpPr>
          <p:cNvPr id="5" name="Footer Placeholder 4">
            <a:extLst>
              <a:ext uri="{FF2B5EF4-FFF2-40B4-BE49-F238E27FC236}">
                <a16:creationId xmlns:a16="http://schemas.microsoft.com/office/drawing/2014/main" id="{5F5BDDA2-86DF-4F93-97D3-9CC9E31144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40FFF7-23E4-4791-8495-0E00701A684A}"/>
              </a:ext>
            </a:extLst>
          </p:cNvPr>
          <p:cNvSpPr>
            <a:spLocks noGrp="1"/>
          </p:cNvSpPr>
          <p:nvPr>
            <p:ph type="sldNum" sz="quarter" idx="12"/>
          </p:nvPr>
        </p:nvSpPr>
        <p:spPr/>
        <p:txBody>
          <a:bodyPr/>
          <a:lstStyle/>
          <a:p>
            <a:fld id="{CF545FFB-B435-4300-8ADF-26AFA83B6424}" type="slidenum">
              <a:rPr lang="en-GB" smtClean="0"/>
              <a:t>‹#›</a:t>
            </a:fld>
            <a:endParaRPr lang="en-GB"/>
          </a:p>
        </p:txBody>
      </p:sp>
    </p:spTree>
    <p:extLst>
      <p:ext uri="{BB962C8B-B14F-4D97-AF65-F5344CB8AC3E}">
        <p14:creationId xmlns:p14="http://schemas.microsoft.com/office/powerpoint/2010/main" val="238041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93139-A4DD-4E74-9C64-4A63CC39AC5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11BFE24-4595-4C52-BA2C-FB220782EE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78FD740-C8A8-4EAE-A89E-4604413A76CE}"/>
              </a:ext>
            </a:extLst>
          </p:cNvPr>
          <p:cNvSpPr>
            <a:spLocks noGrp="1"/>
          </p:cNvSpPr>
          <p:nvPr>
            <p:ph type="dt" sz="half" idx="10"/>
          </p:nvPr>
        </p:nvSpPr>
        <p:spPr/>
        <p:txBody>
          <a:bodyPr/>
          <a:lstStyle/>
          <a:p>
            <a:fld id="{380BB05A-33C5-47F4-83B9-D72216421611}" type="datetimeFigureOut">
              <a:rPr lang="en-GB" smtClean="0"/>
              <a:t>07/10/2022</a:t>
            </a:fld>
            <a:endParaRPr lang="en-GB"/>
          </a:p>
        </p:txBody>
      </p:sp>
      <p:sp>
        <p:nvSpPr>
          <p:cNvPr id="5" name="Footer Placeholder 4">
            <a:extLst>
              <a:ext uri="{FF2B5EF4-FFF2-40B4-BE49-F238E27FC236}">
                <a16:creationId xmlns:a16="http://schemas.microsoft.com/office/drawing/2014/main" id="{8EF2E96B-85DD-4F70-B044-C44A5A56F1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F9AC9C-6404-4852-AEA8-FF560E3EE0B5}"/>
              </a:ext>
            </a:extLst>
          </p:cNvPr>
          <p:cNvSpPr>
            <a:spLocks noGrp="1"/>
          </p:cNvSpPr>
          <p:nvPr>
            <p:ph type="sldNum" sz="quarter" idx="12"/>
          </p:nvPr>
        </p:nvSpPr>
        <p:spPr/>
        <p:txBody>
          <a:bodyPr/>
          <a:lstStyle/>
          <a:p>
            <a:fld id="{CF545FFB-B435-4300-8ADF-26AFA83B6424}" type="slidenum">
              <a:rPr lang="en-GB" smtClean="0"/>
              <a:t>‹#›</a:t>
            </a:fld>
            <a:endParaRPr lang="en-GB"/>
          </a:p>
        </p:txBody>
      </p:sp>
    </p:spTree>
    <p:extLst>
      <p:ext uri="{BB962C8B-B14F-4D97-AF65-F5344CB8AC3E}">
        <p14:creationId xmlns:p14="http://schemas.microsoft.com/office/powerpoint/2010/main" val="2108872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5B3179-9FE5-4FD2-9C56-827F39C2DC2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9C8EC88-86C9-451E-BB2D-C0FE0BBF42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F739A2C-DEFA-4AC8-AF20-98DDF8EF5427}"/>
              </a:ext>
            </a:extLst>
          </p:cNvPr>
          <p:cNvSpPr>
            <a:spLocks noGrp="1"/>
          </p:cNvSpPr>
          <p:nvPr>
            <p:ph type="dt" sz="half" idx="10"/>
          </p:nvPr>
        </p:nvSpPr>
        <p:spPr/>
        <p:txBody>
          <a:bodyPr/>
          <a:lstStyle/>
          <a:p>
            <a:fld id="{380BB05A-33C5-47F4-83B9-D72216421611}" type="datetimeFigureOut">
              <a:rPr lang="en-GB" smtClean="0"/>
              <a:t>07/10/2022</a:t>
            </a:fld>
            <a:endParaRPr lang="en-GB"/>
          </a:p>
        </p:txBody>
      </p:sp>
      <p:sp>
        <p:nvSpPr>
          <p:cNvPr id="5" name="Footer Placeholder 4">
            <a:extLst>
              <a:ext uri="{FF2B5EF4-FFF2-40B4-BE49-F238E27FC236}">
                <a16:creationId xmlns:a16="http://schemas.microsoft.com/office/drawing/2014/main" id="{D12A493A-00AF-4BDC-8011-1CD6FC388DB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5CC997C-8732-45C9-B241-4E67C2F0747B}"/>
              </a:ext>
            </a:extLst>
          </p:cNvPr>
          <p:cNvSpPr>
            <a:spLocks noGrp="1"/>
          </p:cNvSpPr>
          <p:nvPr>
            <p:ph type="sldNum" sz="quarter" idx="12"/>
          </p:nvPr>
        </p:nvSpPr>
        <p:spPr/>
        <p:txBody>
          <a:bodyPr/>
          <a:lstStyle/>
          <a:p>
            <a:fld id="{CF545FFB-B435-4300-8ADF-26AFA83B6424}" type="slidenum">
              <a:rPr lang="en-GB" smtClean="0"/>
              <a:t>‹#›</a:t>
            </a:fld>
            <a:endParaRPr lang="en-GB"/>
          </a:p>
        </p:txBody>
      </p:sp>
    </p:spTree>
    <p:extLst>
      <p:ext uri="{BB962C8B-B14F-4D97-AF65-F5344CB8AC3E}">
        <p14:creationId xmlns:p14="http://schemas.microsoft.com/office/powerpoint/2010/main" val="4292537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B7555-8BC2-4080-AA9A-B1954B85928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82D8417-83DC-4DD9-BEFF-05453D0F1F0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224E2A0-CB12-4566-819B-8E44CF64BCB4}"/>
              </a:ext>
            </a:extLst>
          </p:cNvPr>
          <p:cNvSpPr>
            <a:spLocks noGrp="1"/>
          </p:cNvSpPr>
          <p:nvPr>
            <p:ph type="dt" sz="half" idx="10"/>
          </p:nvPr>
        </p:nvSpPr>
        <p:spPr/>
        <p:txBody>
          <a:bodyPr/>
          <a:lstStyle/>
          <a:p>
            <a:fld id="{380BB05A-33C5-47F4-83B9-D72216421611}" type="datetimeFigureOut">
              <a:rPr lang="en-GB" smtClean="0"/>
              <a:t>07/10/2022</a:t>
            </a:fld>
            <a:endParaRPr lang="en-GB"/>
          </a:p>
        </p:txBody>
      </p:sp>
      <p:sp>
        <p:nvSpPr>
          <p:cNvPr id="5" name="Footer Placeholder 4">
            <a:extLst>
              <a:ext uri="{FF2B5EF4-FFF2-40B4-BE49-F238E27FC236}">
                <a16:creationId xmlns:a16="http://schemas.microsoft.com/office/drawing/2014/main" id="{9DC4E90D-2C8A-4E46-A1DB-5BAFF1BA0E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84F3D4-BF15-4CA7-9423-C1D026E6FBF3}"/>
              </a:ext>
            </a:extLst>
          </p:cNvPr>
          <p:cNvSpPr>
            <a:spLocks noGrp="1"/>
          </p:cNvSpPr>
          <p:nvPr>
            <p:ph type="sldNum" sz="quarter" idx="12"/>
          </p:nvPr>
        </p:nvSpPr>
        <p:spPr/>
        <p:txBody>
          <a:bodyPr/>
          <a:lstStyle/>
          <a:p>
            <a:fld id="{CF545FFB-B435-4300-8ADF-26AFA83B6424}" type="slidenum">
              <a:rPr lang="en-GB" smtClean="0"/>
              <a:t>‹#›</a:t>
            </a:fld>
            <a:endParaRPr lang="en-GB"/>
          </a:p>
        </p:txBody>
      </p:sp>
    </p:spTree>
    <p:extLst>
      <p:ext uri="{BB962C8B-B14F-4D97-AF65-F5344CB8AC3E}">
        <p14:creationId xmlns:p14="http://schemas.microsoft.com/office/powerpoint/2010/main" val="3330118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2BCB3-0DD8-4AB8-8D75-6916A2A74A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4DBD9F4-3AE8-449E-A6BB-73285BB5C0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B84621-83B7-4B55-9799-AB77E3D4DB05}"/>
              </a:ext>
            </a:extLst>
          </p:cNvPr>
          <p:cNvSpPr>
            <a:spLocks noGrp="1"/>
          </p:cNvSpPr>
          <p:nvPr>
            <p:ph type="dt" sz="half" idx="10"/>
          </p:nvPr>
        </p:nvSpPr>
        <p:spPr/>
        <p:txBody>
          <a:bodyPr/>
          <a:lstStyle/>
          <a:p>
            <a:fld id="{380BB05A-33C5-47F4-83B9-D72216421611}" type="datetimeFigureOut">
              <a:rPr lang="en-GB" smtClean="0"/>
              <a:t>07/10/2022</a:t>
            </a:fld>
            <a:endParaRPr lang="en-GB"/>
          </a:p>
        </p:txBody>
      </p:sp>
      <p:sp>
        <p:nvSpPr>
          <p:cNvPr id="5" name="Footer Placeholder 4">
            <a:extLst>
              <a:ext uri="{FF2B5EF4-FFF2-40B4-BE49-F238E27FC236}">
                <a16:creationId xmlns:a16="http://schemas.microsoft.com/office/drawing/2014/main" id="{ADC819C3-1644-4BEE-BB9C-6CF4CCEC97F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67F7D70-5DBD-4682-9909-B55EC1EBC9EE}"/>
              </a:ext>
            </a:extLst>
          </p:cNvPr>
          <p:cNvSpPr>
            <a:spLocks noGrp="1"/>
          </p:cNvSpPr>
          <p:nvPr>
            <p:ph type="sldNum" sz="quarter" idx="12"/>
          </p:nvPr>
        </p:nvSpPr>
        <p:spPr/>
        <p:txBody>
          <a:bodyPr/>
          <a:lstStyle/>
          <a:p>
            <a:fld id="{CF545FFB-B435-4300-8ADF-26AFA83B6424}" type="slidenum">
              <a:rPr lang="en-GB" smtClean="0"/>
              <a:t>‹#›</a:t>
            </a:fld>
            <a:endParaRPr lang="en-GB"/>
          </a:p>
        </p:txBody>
      </p:sp>
    </p:spTree>
    <p:extLst>
      <p:ext uri="{BB962C8B-B14F-4D97-AF65-F5344CB8AC3E}">
        <p14:creationId xmlns:p14="http://schemas.microsoft.com/office/powerpoint/2010/main" val="2224016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12CF7-61D1-4FA1-A364-E47C340B455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D60BC89-5E2A-447F-B12B-86865A6F39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2EBC10C-F4CC-4575-821C-C24E477A2D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7CEBCCA-8B77-41A4-B844-450B9E60E088}"/>
              </a:ext>
            </a:extLst>
          </p:cNvPr>
          <p:cNvSpPr>
            <a:spLocks noGrp="1"/>
          </p:cNvSpPr>
          <p:nvPr>
            <p:ph type="dt" sz="half" idx="10"/>
          </p:nvPr>
        </p:nvSpPr>
        <p:spPr/>
        <p:txBody>
          <a:bodyPr/>
          <a:lstStyle/>
          <a:p>
            <a:fld id="{380BB05A-33C5-47F4-83B9-D72216421611}" type="datetimeFigureOut">
              <a:rPr lang="en-GB" smtClean="0"/>
              <a:t>07/10/2022</a:t>
            </a:fld>
            <a:endParaRPr lang="en-GB"/>
          </a:p>
        </p:txBody>
      </p:sp>
      <p:sp>
        <p:nvSpPr>
          <p:cNvPr id="6" name="Footer Placeholder 5">
            <a:extLst>
              <a:ext uri="{FF2B5EF4-FFF2-40B4-BE49-F238E27FC236}">
                <a16:creationId xmlns:a16="http://schemas.microsoft.com/office/drawing/2014/main" id="{BF58A8AE-816A-4ADB-82C5-76CB574FA1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CFB0ECC-C952-4E2A-8616-BBF715744ACC}"/>
              </a:ext>
            </a:extLst>
          </p:cNvPr>
          <p:cNvSpPr>
            <a:spLocks noGrp="1"/>
          </p:cNvSpPr>
          <p:nvPr>
            <p:ph type="sldNum" sz="quarter" idx="12"/>
          </p:nvPr>
        </p:nvSpPr>
        <p:spPr/>
        <p:txBody>
          <a:bodyPr/>
          <a:lstStyle/>
          <a:p>
            <a:fld id="{CF545FFB-B435-4300-8ADF-26AFA83B6424}" type="slidenum">
              <a:rPr lang="en-GB" smtClean="0"/>
              <a:t>‹#›</a:t>
            </a:fld>
            <a:endParaRPr lang="en-GB"/>
          </a:p>
        </p:txBody>
      </p:sp>
    </p:spTree>
    <p:extLst>
      <p:ext uri="{BB962C8B-B14F-4D97-AF65-F5344CB8AC3E}">
        <p14:creationId xmlns:p14="http://schemas.microsoft.com/office/powerpoint/2010/main" val="2052920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AF554-0784-4BA5-AE87-AB23411C289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7CE436C-19B5-4536-905B-A552F3B665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A9BDBE-CB5F-47C7-99DD-FA414C6C63E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C960F83-3176-433F-9C28-5F38FB4AFC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EDB97B-D50F-44DD-BC90-33D7A33935C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0A73B06-9153-42DC-9E79-635D87ABEF30}"/>
              </a:ext>
            </a:extLst>
          </p:cNvPr>
          <p:cNvSpPr>
            <a:spLocks noGrp="1"/>
          </p:cNvSpPr>
          <p:nvPr>
            <p:ph type="dt" sz="half" idx="10"/>
          </p:nvPr>
        </p:nvSpPr>
        <p:spPr/>
        <p:txBody>
          <a:bodyPr/>
          <a:lstStyle/>
          <a:p>
            <a:fld id="{380BB05A-33C5-47F4-83B9-D72216421611}" type="datetimeFigureOut">
              <a:rPr lang="en-GB" smtClean="0"/>
              <a:t>07/10/2022</a:t>
            </a:fld>
            <a:endParaRPr lang="en-GB"/>
          </a:p>
        </p:txBody>
      </p:sp>
      <p:sp>
        <p:nvSpPr>
          <p:cNvPr id="8" name="Footer Placeholder 7">
            <a:extLst>
              <a:ext uri="{FF2B5EF4-FFF2-40B4-BE49-F238E27FC236}">
                <a16:creationId xmlns:a16="http://schemas.microsoft.com/office/drawing/2014/main" id="{0F7B62C7-076B-4687-B33A-F0A1A3123F1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CD4307C-2560-4631-B503-D1B5AE9E3A8F}"/>
              </a:ext>
            </a:extLst>
          </p:cNvPr>
          <p:cNvSpPr>
            <a:spLocks noGrp="1"/>
          </p:cNvSpPr>
          <p:nvPr>
            <p:ph type="sldNum" sz="quarter" idx="12"/>
          </p:nvPr>
        </p:nvSpPr>
        <p:spPr/>
        <p:txBody>
          <a:bodyPr/>
          <a:lstStyle/>
          <a:p>
            <a:fld id="{CF545FFB-B435-4300-8ADF-26AFA83B6424}" type="slidenum">
              <a:rPr lang="en-GB" smtClean="0"/>
              <a:t>‹#›</a:t>
            </a:fld>
            <a:endParaRPr lang="en-GB"/>
          </a:p>
        </p:txBody>
      </p:sp>
    </p:spTree>
    <p:extLst>
      <p:ext uri="{BB962C8B-B14F-4D97-AF65-F5344CB8AC3E}">
        <p14:creationId xmlns:p14="http://schemas.microsoft.com/office/powerpoint/2010/main" val="1754250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6C997-6D85-4314-95DF-3D40936598A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EDCE5C0-2594-4271-8148-492265D45608}"/>
              </a:ext>
            </a:extLst>
          </p:cNvPr>
          <p:cNvSpPr>
            <a:spLocks noGrp="1"/>
          </p:cNvSpPr>
          <p:nvPr>
            <p:ph type="dt" sz="half" idx="10"/>
          </p:nvPr>
        </p:nvSpPr>
        <p:spPr/>
        <p:txBody>
          <a:bodyPr/>
          <a:lstStyle/>
          <a:p>
            <a:fld id="{380BB05A-33C5-47F4-83B9-D72216421611}" type="datetimeFigureOut">
              <a:rPr lang="en-GB" smtClean="0"/>
              <a:t>07/10/2022</a:t>
            </a:fld>
            <a:endParaRPr lang="en-GB"/>
          </a:p>
        </p:txBody>
      </p:sp>
      <p:sp>
        <p:nvSpPr>
          <p:cNvPr id="4" name="Footer Placeholder 3">
            <a:extLst>
              <a:ext uri="{FF2B5EF4-FFF2-40B4-BE49-F238E27FC236}">
                <a16:creationId xmlns:a16="http://schemas.microsoft.com/office/drawing/2014/main" id="{53A49F13-2E1D-4D40-B38F-4CB4A9F3632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56765DB-E6D0-4586-AE15-09883D3A1FEC}"/>
              </a:ext>
            </a:extLst>
          </p:cNvPr>
          <p:cNvSpPr>
            <a:spLocks noGrp="1"/>
          </p:cNvSpPr>
          <p:nvPr>
            <p:ph type="sldNum" sz="quarter" idx="12"/>
          </p:nvPr>
        </p:nvSpPr>
        <p:spPr/>
        <p:txBody>
          <a:bodyPr/>
          <a:lstStyle/>
          <a:p>
            <a:fld id="{CF545FFB-B435-4300-8ADF-26AFA83B6424}" type="slidenum">
              <a:rPr lang="en-GB" smtClean="0"/>
              <a:t>‹#›</a:t>
            </a:fld>
            <a:endParaRPr lang="en-GB"/>
          </a:p>
        </p:txBody>
      </p:sp>
    </p:spTree>
    <p:extLst>
      <p:ext uri="{BB962C8B-B14F-4D97-AF65-F5344CB8AC3E}">
        <p14:creationId xmlns:p14="http://schemas.microsoft.com/office/powerpoint/2010/main" val="832453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84274F-E6A0-4E77-B56D-F4CC70845E78}"/>
              </a:ext>
            </a:extLst>
          </p:cNvPr>
          <p:cNvSpPr>
            <a:spLocks noGrp="1"/>
          </p:cNvSpPr>
          <p:nvPr>
            <p:ph type="dt" sz="half" idx="10"/>
          </p:nvPr>
        </p:nvSpPr>
        <p:spPr/>
        <p:txBody>
          <a:bodyPr/>
          <a:lstStyle/>
          <a:p>
            <a:fld id="{380BB05A-33C5-47F4-83B9-D72216421611}" type="datetimeFigureOut">
              <a:rPr lang="en-GB" smtClean="0"/>
              <a:t>07/10/2022</a:t>
            </a:fld>
            <a:endParaRPr lang="en-GB"/>
          </a:p>
        </p:txBody>
      </p:sp>
      <p:sp>
        <p:nvSpPr>
          <p:cNvPr id="3" name="Footer Placeholder 2">
            <a:extLst>
              <a:ext uri="{FF2B5EF4-FFF2-40B4-BE49-F238E27FC236}">
                <a16:creationId xmlns:a16="http://schemas.microsoft.com/office/drawing/2014/main" id="{DFE065B7-FE70-4172-9FE2-7D4BE1C1581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8115831-8B4A-44DB-9D07-011E0F7B8326}"/>
              </a:ext>
            </a:extLst>
          </p:cNvPr>
          <p:cNvSpPr>
            <a:spLocks noGrp="1"/>
          </p:cNvSpPr>
          <p:nvPr>
            <p:ph type="sldNum" sz="quarter" idx="12"/>
          </p:nvPr>
        </p:nvSpPr>
        <p:spPr/>
        <p:txBody>
          <a:bodyPr/>
          <a:lstStyle/>
          <a:p>
            <a:fld id="{CF545FFB-B435-4300-8ADF-26AFA83B6424}" type="slidenum">
              <a:rPr lang="en-GB" smtClean="0"/>
              <a:t>‹#›</a:t>
            </a:fld>
            <a:endParaRPr lang="en-GB"/>
          </a:p>
        </p:txBody>
      </p:sp>
    </p:spTree>
    <p:extLst>
      <p:ext uri="{BB962C8B-B14F-4D97-AF65-F5344CB8AC3E}">
        <p14:creationId xmlns:p14="http://schemas.microsoft.com/office/powerpoint/2010/main" val="486972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8D4A4-FE95-42A2-A79D-31649E0826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3DDFA26-F2DA-43EE-AECE-7C640817B3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2A74C9E-2637-4D6B-8CA4-32F6FFE302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F3E605-748F-493F-A62B-9FD9C0D1063E}"/>
              </a:ext>
            </a:extLst>
          </p:cNvPr>
          <p:cNvSpPr>
            <a:spLocks noGrp="1"/>
          </p:cNvSpPr>
          <p:nvPr>
            <p:ph type="dt" sz="half" idx="10"/>
          </p:nvPr>
        </p:nvSpPr>
        <p:spPr/>
        <p:txBody>
          <a:bodyPr/>
          <a:lstStyle/>
          <a:p>
            <a:fld id="{380BB05A-33C5-47F4-83B9-D72216421611}" type="datetimeFigureOut">
              <a:rPr lang="en-GB" smtClean="0"/>
              <a:t>07/10/2022</a:t>
            </a:fld>
            <a:endParaRPr lang="en-GB"/>
          </a:p>
        </p:txBody>
      </p:sp>
      <p:sp>
        <p:nvSpPr>
          <p:cNvPr id="6" name="Footer Placeholder 5">
            <a:extLst>
              <a:ext uri="{FF2B5EF4-FFF2-40B4-BE49-F238E27FC236}">
                <a16:creationId xmlns:a16="http://schemas.microsoft.com/office/drawing/2014/main" id="{DFD5EAF5-640C-422E-9D5A-3F6E24D5D15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81C7618-6699-4291-B908-6CF6D917C08F}"/>
              </a:ext>
            </a:extLst>
          </p:cNvPr>
          <p:cNvSpPr>
            <a:spLocks noGrp="1"/>
          </p:cNvSpPr>
          <p:nvPr>
            <p:ph type="sldNum" sz="quarter" idx="12"/>
          </p:nvPr>
        </p:nvSpPr>
        <p:spPr/>
        <p:txBody>
          <a:bodyPr/>
          <a:lstStyle/>
          <a:p>
            <a:fld id="{CF545FFB-B435-4300-8ADF-26AFA83B6424}" type="slidenum">
              <a:rPr lang="en-GB" smtClean="0"/>
              <a:t>‹#›</a:t>
            </a:fld>
            <a:endParaRPr lang="en-GB"/>
          </a:p>
        </p:txBody>
      </p:sp>
    </p:spTree>
    <p:extLst>
      <p:ext uri="{BB962C8B-B14F-4D97-AF65-F5344CB8AC3E}">
        <p14:creationId xmlns:p14="http://schemas.microsoft.com/office/powerpoint/2010/main" val="1166922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0A902-916D-4FAF-AF05-741D26BD9C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107EA09-A8FF-4DFB-962B-45DCBF20FA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7E6B000-7943-48FD-B29D-D3AF781112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90AAE1-276A-4406-8151-5376F050C3B4}"/>
              </a:ext>
            </a:extLst>
          </p:cNvPr>
          <p:cNvSpPr>
            <a:spLocks noGrp="1"/>
          </p:cNvSpPr>
          <p:nvPr>
            <p:ph type="dt" sz="half" idx="10"/>
          </p:nvPr>
        </p:nvSpPr>
        <p:spPr/>
        <p:txBody>
          <a:bodyPr/>
          <a:lstStyle/>
          <a:p>
            <a:fld id="{380BB05A-33C5-47F4-83B9-D72216421611}" type="datetimeFigureOut">
              <a:rPr lang="en-GB" smtClean="0"/>
              <a:t>07/10/2022</a:t>
            </a:fld>
            <a:endParaRPr lang="en-GB"/>
          </a:p>
        </p:txBody>
      </p:sp>
      <p:sp>
        <p:nvSpPr>
          <p:cNvPr id="6" name="Footer Placeholder 5">
            <a:extLst>
              <a:ext uri="{FF2B5EF4-FFF2-40B4-BE49-F238E27FC236}">
                <a16:creationId xmlns:a16="http://schemas.microsoft.com/office/drawing/2014/main" id="{F8BBB357-4C23-47C7-8CE6-48A76C48A45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455C925-FF2F-4408-8BD3-F25ACB0C0A15}"/>
              </a:ext>
            </a:extLst>
          </p:cNvPr>
          <p:cNvSpPr>
            <a:spLocks noGrp="1"/>
          </p:cNvSpPr>
          <p:nvPr>
            <p:ph type="sldNum" sz="quarter" idx="12"/>
          </p:nvPr>
        </p:nvSpPr>
        <p:spPr/>
        <p:txBody>
          <a:bodyPr/>
          <a:lstStyle/>
          <a:p>
            <a:fld id="{CF545FFB-B435-4300-8ADF-26AFA83B6424}" type="slidenum">
              <a:rPr lang="en-GB" smtClean="0"/>
              <a:t>‹#›</a:t>
            </a:fld>
            <a:endParaRPr lang="en-GB"/>
          </a:p>
        </p:txBody>
      </p:sp>
    </p:spTree>
    <p:extLst>
      <p:ext uri="{BB962C8B-B14F-4D97-AF65-F5344CB8AC3E}">
        <p14:creationId xmlns:p14="http://schemas.microsoft.com/office/powerpoint/2010/main" val="682734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C29626-4DA8-4502-AFDC-0BF2B4217E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50F9BF9-2B99-475C-A4DC-950757AFE8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4DC369-694B-4672-9FCB-5B39BF1542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0BB05A-33C5-47F4-83B9-D72216421611}" type="datetimeFigureOut">
              <a:rPr lang="en-GB" smtClean="0"/>
              <a:t>07/10/2022</a:t>
            </a:fld>
            <a:endParaRPr lang="en-GB"/>
          </a:p>
        </p:txBody>
      </p:sp>
      <p:sp>
        <p:nvSpPr>
          <p:cNvPr id="5" name="Footer Placeholder 4">
            <a:extLst>
              <a:ext uri="{FF2B5EF4-FFF2-40B4-BE49-F238E27FC236}">
                <a16:creationId xmlns:a16="http://schemas.microsoft.com/office/drawing/2014/main" id="{6C58F1DF-A16B-4D8B-803B-6BF5AEB29F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39BEB6F-A232-4157-9EE3-B05D577E46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545FFB-B435-4300-8ADF-26AFA83B6424}" type="slidenum">
              <a:rPr lang="en-GB" smtClean="0"/>
              <a:t>‹#›</a:t>
            </a:fld>
            <a:endParaRPr lang="en-GB"/>
          </a:p>
        </p:txBody>
      </p:sp>
    </p:spTree>
    <p:extLst>
      <p:ext uri="{BB962C8B-B14F-4D97-AF65-F5344CB8AC3E}">
        <p14:creationId xmlns:p14="http://schemas.microsoft.com/office/powerpoint/2010/main" val="29180416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BQSMaXH62MM" TargetMode="External"/><Relationship Id="rId2" Type="http://schemas.openxmlformats.org/officeDocument/2006/relationships/hyperlink" Target="https://www.youtube.com/watch?v=DCMmwLIHeCE" TargetMode="External"/><Relationship Id="rId1" Type="http://schemas.openxmlformats.org/officeDocument/2006/relationships/slideLayout" Target="../slideLayouts/slideLayout1.xml"/><Relationship Id="rId5" Type="http://schemas.openxmlformats.org/officeDocument/2006/relationships/hyperlink" Target="https://en.wikipedia.org/wiki/Song_cycle#Song_cycles_in_German_Lieder" TargetMode="External"/><Relationship Id="rId4" Type="http://schemas.openxmlformats.org/officeDocument/2006/relationships/hyperlink" Target="https://www.youtube.com/watch?v=b1gujVKXlcI"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en.wikipedia.org/wiki/A._E._Housman"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interestingliterature.com/2018/05/a-short-analysis-of-a-e-housmans-on-wenlock-edge-the-woods-in-trouble/" TargetMode="External"/><Relationship Id="rId2" Type="http://schemas.openxmlformats.org/officeDocument/2006/relationships/hyperlink" Target="https://en.wikipedia.org/wiki/Vaughan_Williams_and_English_folk_music"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etyhfb0KYDk" TargetMode="External"/><Relationship Id="rId2" Type="http://schemas.openxmlformats.org/officeDocument/2006/relationships/hyperlink" Target="https://www.youtube.com/watch?v=xlF7t_WcXnY" TargetMode="External"/><Relationship Id="rId1" Type="http://schemas.openxmlformats.org/officeDocument/2006/relationships/slideLayout" Target="../slideLayouts/slideLayout2.xml"/><Relationship Id="rId4" Type="http://schemas.openxmlformats.org/officeDocument/2006/relationships/hyperlink" Target="https://www.youtube.com/watch?v=gMiws35bf_k"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10;&#10;Description automatically generated with medium confidence">
            <a:extLst>
              <a:ext uri="{FF2B5EF4-FFF2-40B4-BE49-F238E27FC236}">
                <a16:creationId xmlns:a16="http://schemas.microsoft.com/office/drawing/2014/main" id="{4CF8B6E2-61FF-8331-0176-299E1F498F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68161" cy="6858000"/>
          </a:xfrm>
          <a:prstGeom prst="rect">
            <a:avLst/>
          </a:prstGeom>
        </p:spPr>
      </p:pic>
    </p:spTree>
    <p:extLst>
      <p:ext uri="{BB962C8B-B14F-4D97-AF65-F5344CB8AC3E}">
        <p14:creationId xmlns:p14="http://schemas.microsoft.com/office/powerpoint/2010/main" val="1991956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B17CF48-F0B9-48DB-B9A6-C122E53CC2F8}"/>
              </a:ext>
            </a:extLst>
          </p:cNvPr>
          <p:cNvPicPr>
            <a:picLocks noChangeAspect="1"/>
          </p:cNvPicPr>
          <p:nvPr/>
        </p:nvPicPr>
        <p:blipFill rotWithShape="1">
          <a:blip r:embed="rId2"/>
          <a:srcRect l="12773" t="20402" r="7305" b="5603"/>
          <a:stretch/>
        </p:blipFill>
        <p:spPr>
          <a:xfrm>
            <a:off x="185739" y="871537"/>
            <a:ext cx="8872536" cy="4618402"/>
          </a:xfrm>
          <a:prstGeom prst="rect">
            <a:avLst/>
          </a:prstGeom>
        </p:spPr>
      </p:pic>
      <p:sp>
        <p:nvSpPr>
          <p:cNvPr id="6" name="Content Placeholder 2">
            <a:extLst>
              <a:ext uri="{FF2B5EF4-FFF2-40B4-BE49-F238E27FC236}">
                <a16:creationId xmlns:a16="http://schemas.microsoft.com/office/drawing/2014/main" id="{79BE0221-CB8B-4783-8F57-B9E9B67DA6ED}"/>
              </a:ext>
            </a:extLst>
          </p:cNvPr>
          <p:cNvSpPr txBox="1">
            <a:spLocks/>
          </p:cNvSpPr>
          <p:nvPr/>
        </p:nvSpPr>
        <p:spPr>
          <a:xfrm>
            <a:off x="185739" y="253337"/>
            <a:ext cx="4286250" cy="278767"/>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latin typeface="+mj-lt"/>
              </a:rPr>
              <a:t>The Key Sig. is G minor/B flat Major.</a:t>
            </a:r>
          </a:p>
          <a:p>
            <a:endParaRPr lang="en-GB" dirty="0">
              <a:latin typeface="+mj-lt"/>
            </a:endParaRPr>
          </a:p>
        </p:txBody>
      </p:sp>
      <p:sp>
        <p:nvSpPr>
          <p:cNvPr id="4" name="Content Placeholder 2">
            <a:extLst>
              <a:ext uri="{FF2B5EF4-FFF2-40B4-BE49-F238E27FC236}">
                <a16:creationId xmlns:a16="http://schemas.microsoft.com/office/drawing/2014/main" id="{3F1EB209-D838-4D7E-BFD8-356DE3C8F0C1}"/>
              </a:ext>
            </a:extLst>
          </p:cNvPr>
          <p:cNvSpPr txBox="1">
            <a:spLocks/>
          </p:cNvSpPr>
          <p:nvPr/>
        </p:nvSpPr>
        <p:spPr>
          <a:xfrm>
            <a:off x="4622007" y="253338"/>
            <a:ext cx="4979194" cy="292210"/>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latin typeface="+mj-lt"/>
              </a:rPr>
              <a:t>The chords are all in 1</a:t>
            </a:r>
            <a:r>
              <a:rPr lang="en-GB" sz="2400" baseline="30000" dirty="0">
                <a:latin typeface="+mj-lt"/>
              </a:rPr>
              <a:t>st</a:t>
            </a:r>
            <a:r>
              <a:rPr lang="en-GB" sz="2400" dirty="0">
                <a:latin typeface="+mj-lt"/>
              </a:rPr>
              <a:t> inversion (6/3 chords).</a:t>
            </a:r>
          </a:p>
          <a:p>
            <a:endParaRPr lang="en-GB" dirty="0">
              <a:latin typeface="+mj-lt"/>
            </a:endParaRPr>
          </a:p>
        </p:txBody>
      </p:sp>
      <p:sp>
        <p:nvSpPr>
          <p:cNvPr id="7" name="Content Placeholder 2">
            <a:extLst>
              <a:ext uri="{FF2B5EF4-FFF2-40B4-BE49-F238E27FC236}">
                <a16:creationId xmlns:a16="http://schemas.microsoft.com/office/drawing/2014/main" id="{1619174E-FEBC-4F5D-85A2-EF2DF013FF76}"/>
              </a:ext>
            </a:extLst>
          </p:cNvPr>
          <p:cNvSpPr txBox="1">
            <a:spLocks/>
          </p:cNvSpPr>
          <p:nvPr/>
        </p:nvSpPr>
        <p:spPr>
          <a:xfrm>
            <a:off x="1771652" y="5707787"/>
            <a:ext cx="7286624" cy="4945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700" dirty="0">
                <a:latin typeface="+mj-lt"/>
              </a:rPr>
              <a:t>V.W. colours the music by using parallel whole-tone scale elements</a:t>
            </a:r>
          </a:p>
          <a:p>
            <a:endParaRPr lang="en-GB" dirty="0">
              <a:latin typeface="+mj-lt"/>
            </a:endParaRPr>
          </a:p>
        </p:txBody>
      </p:sp>
      <p:sp>
        <p:nvSpPr>
          <p:cNvPr id="8" name="Content Placeholder 2">
            <a:extLst>
              <a:ext uri="{FF2B5EF4-FFF2-40B4-BE49-F238E27FC236}">
                <a16:creationId xmlns:a16="http://schemas.microsoft.com/office/drawing/2014/main" id="{C44E00A2-000D-4FD4-A071-28754C983532}"/>
              </a:ext>
            </a:extLst>
          </p:cNvPr>
          <p:cNvSpPr txBox="1">
            <a:spLocks/>
          </p:cNvSpPr>
          <p:nvPr/>
        </p:nvSpPr>
        <p:spPr>
          <a:xfrm>
            <a:off x="4622007" y="604870"/>
            <a:ext cx="4979194" cy="288587"/>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latin typeface="+mj-lt"/>
              </a:rPr>
              <a:t>The chords are all in PARALLEL MOVEMENT.</a:t>
            </a:r>
          </a:p>
          <a:p>
            <a:endParaRPr lang="en-GB" dirty="0">
              <a:latin typeface="+mj-lt"/>
            </a:endParaRPr>
          </a:p>
        </p:txBody>
      </p:sp>
      <p:sp>
        <p:nvSpPr>
          <p:cNvPr id="9" name="Content Placeholder 2">
            <a:extLst>
              <a:ext uri="{FF2B5EF4-FFF2-40B4-BE49-F238E27FC236}">
                <a16:creationId xmlns:a16="http://schemas.microsoft.com/office/drawing/2014/main" id="{0FDC004D-8ACA-4FD6-AD60-4A3B9B98A679}"/>
              </a:ext>
            </a:extLst>
          </p:cNvPr>
          <p:cNvSpPr txBox="1">
            <a:spLocks/>
          </p:cNvSpPr>
          <p:nvPr/>
        </p:nvSpPr>
        <p:spPr>
          <a:xfrm>
            <a:off x="8815389" y="902959"/>
            <a:ext cx="3083100" cy="700063"/>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latin typeface="+mj-lt"/>
              </a:rPr>
              <a:t>The music is immediately reminiscent of Debussy’s tonal language.</a:t>
            </a:r>
          </a:p>
        </p:txBody>
      </p:sp>
      <p:sp>
        <p:nvSpPr>
          <p:cNvPr id="10" name="Content Placeholder 2">
            <a:extLst>
              <a:ext uri="{FF2B5EF4-FFF2-40B4-BE49-F238E27FC236}">
                <a16:creationId xmlns:a16="http://schemas.microsoft.com/office/drawing/2014/main" id="{3C31459F-D363-4B30-929E-BB3A78B6332D}"/>
              </a:ext>
            </a:extLst>
          </p:cNvPr>
          <p:cNvSpPr txBox="1">
            <a:spLocks/>
          </p:cNvSpPr>
          <p:nvPr/>
        </p:nvSpPr>
        <p:spPr>
          <a:xfrm>
            <a:off x="8815389" y="1676431"/>
            <a:ext cx="3275410" cy="210816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700" dirty="0">
                <a:latin typeface="+mj-lt"/>
              </a:rPr>
              <a:t>The use of 1</a:t>
            </a:r>
            <a:r>
              <a:rPr lang="en-GB" sz="1700" baseline="30000" dirty="0">
                <a:latin typeface="+mj-lt"/>
              </a:rPr>
              <a:t>st</a:t>
            </a:r>
            <a:r>
              <a:rPr lang="en-GB" sz="1700" dirty="0">
                <a:latin typeface="+mj-lt"/>
              </a:rPr>
              <a:t> inversion chords prevents a stable sense of key from being established. </a:t>
            </a:r>
          </a:p>
          <a:p>
            <a:pPr marL="0" indent="0">
              <a:buNone/>
            </a:pPr>
            <a:r>
              <a:rPr lang="en-GB" sz="1700" dirty="0">
                <a:latin typeface="+mj-lt"/>
              </a:rPr>
              <a:t>He does this because the nature of the storm is unstable and restless. </a:t>
            </a:r>
          </a:p>
        </p:txBody>
      </p:sp>
      <p:cxnSp>
        <p:nvCxnSpPr>
          <p:cNvPr id="3" name="Straight Arrow Connector 2">
            <a:extLst>
              <a:ext uri="{FF2B5EF4-FFF2-40B4-BE49-F238E27FC236}">
                <a16:creationId xmlns:a16="http://schemas.microsoft.com/office/drawing/2014/main" id="{273EB008-D08D-46CC-8930-CB60D0BC22A3}"/>
              </a:ext>
            </a:extLst>
          </p:cNvPr>
          <p:cNvCxnSpPr>
            <a:cxnSpLocks/>
          </p:cNvCxnSpPr>
          <p:nvPr/>
        </p:nvCxnSpPr>
        <p:spPr>
          <a:xfrm flipV="1">
            <a:off x="3043238" y="5329238"/>
            <a:ext cx="0" cy="33493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5" name="Straight Arrow Connector 14">
            <a:extLst>
              <a:ext uri="{FF2B5EF4-FFF2-40B4-BE49-F238E27FC236}">
                <a16:creationId xmlns:a16="http://schemas.microsoft.com/office/drawing/2014/main" id="{4D752357-C449-4849-824C-478A97D29A6D}"/>
              </a:ext>
            </a:extLst>
          </p:cNvPr>
          <p:cNvCxnSpPr>
            <a:cxnSpLocks/>
          </p:cNvCxnSpPr>
          <p:nvPr/>
        </p:nvCxnSpPr>
        <p:spPr>
          <a:xfrm flipV="1">
            <a:off x="3286125" y="5329236"/>
            <a:ext cx="0" cy="33493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6" name="Straight Arrow Connector 15">
            <a:extLst>
              <a:ext uri="{FF2B5EF4-FFF2-40B4-BE49-F238E27FC236}">
                <a16:creationId xmlns:a16="http://schemas.microsoft.com/office/drawing/2014/main" id="{67721891-2871-4251-9FB9-548DBD21751D}"/>
              </a:ext>
            </a:extLst>
          </p:cNvPr>
          <p:cNvCxnSpPr>
            <a:cxnSpLocks/>
          </p:cNvCxnSpPr>
          <p:nvPr/>
        </p:nvCxnSpPr>
        <p:spPr>
          <a:xfrm flipV="1">
            <a:off x="3514725" y="5329238"/>
            <a:ext cx="0" cy="33493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7" name="Straight Arrow Connector 16">
            <a:extLst>
              <a:ext uri="{FF2B5EF4-FFF2-40B4-BE49-F238E27FC236}">
                <a16:creationId xmlns:a16="http://schemas.microsoft.com/office/drawing/2014/main" id="{617EA60D-DC5C-4FDB-BE6D-E5023BB8E522}"/>
              </a:ext>
            </a:extLst>
          </p:cNvPr>
          <p:cNvCxnSpPr>
            <a:cxnSpLocks/>
          </p:cNvCxnSpPr>
          <p:nvPr/>
        </p:nvCxnSpPr>
        <p:spPr>
          <a:xfrm flipV="1">
            <a:off x="5086350" y="5322473"/>
            <a:ext cx="0" cy="33493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8" name="Straight Arrow Connector 17">
            <a:extLst>
              <a:ext uri="{FF2B5EF4-FFF2-40B4-BE49-F238E27FC236}">
                <a16:creationId xmlns:a16="http://schemas.microsoft.com/office/drawing/2014/main" id="{7D2C1BDE-0533-44EC-925C-AA8FA4285590}"/>
              </a:ext>
            </a:extLst>
          </p:cNvPr>
          <p:cNvCxnSpPr>
            <a:cxnSpLocks/>
          </p:cNvCxnSpPr>
          <p:nvPr/>
        </p:nvCxnSpPr>
        <p:spPr>
          <a:xfrm flipV="1">
            <a:off x="5300662" y="5322473"/>
            <a:ext cx="0" cy="33493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9" name="Straight Arrow Connector 18">
            <a:extLst>
              <a:ext uri="{FF2B5EF4-FFF2-40B4-BE49-F238E27FC236}">
                <a16:creationId xmlns:a16="http://schemas.microsoft.com/office/drawing/2014/main" id="{052A6696-A824-40A5-8595-C55583FE9C0A}"/>
              </a:ext>
            </a:extLst>
          </p:cNvPr>
          <p:cNvCxnSpPr>
            <a:cxnSpLocks/>
          </p:cNvCxnSpPr>
          <p:nvPr/>
        </p:nvCxnSpPr>
        <p:spPr>
          <a:xfrm flipV="1">
            <a:off x="3028951" y="4486276"/>
            <a:ext cx="0" cy="33493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0" name="Straight Arrow Connector 19">
            <a:extLst>
              <a:ext uri="{FF2B5EF4-FFF2-40B4-BE49-F238E27FC236}">
                <a16:creationId xmlns:a16="http://schemas.microsoft.com/office/drawing/2014/main" id="{1ABB9268-2F46-46FC-86D8-E81DD552044B}"/>
              </a:ext>
            </a:extLst>
          </p:cNvPr>
          <p:cNvCxnSpPr>
            <a:cxnSpLocks/>
          </p:cNvCxnSpPr>
          <p:nvPr/>
        </p:nvCxnSpPr>
        <p:spPr>
          <a:xfrm flipV="1">
            <a:off x="3271837" y="4496577"/>
            <a:ext cx="0" cy="33493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1" name="Straight Arrow Connector 20">
            <a:extLst>
              <a:ext uri="{FF2B5EF4-FFF2-40B4-BE49-F238E27FC236}">
                <a16:creationId xmlns:a16="http://schemas.microsoft.com/office/drawing/2014/main" id="{7DB3CF86-2C9E-4819-AB98-61205FB085D3}"/>
              </a:ext>
            </a:extLst>
          </p:cNvPr>
          <p:cNvCxnSpPr>
            <a:cxnSpLocks/>
          </p:cNvCxnSpPr>
          <p:nvPr/>
        </p:nvCxnSpPr>
        <p:spPr>
          <a:xfrm flipV="1">
            <a:off x="3514725" y="4549742"/>
            <a:ext cx="0" cy="33493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2" name="Straight Arrow Connector 21">
            <a:extLst>
              <a:ext uri="{FF2B5EF4-FFF2-40B4-BE49-F238E27FC236}">
                <a16:creationId xmlns:a16="http://schemas.microsoft.com/office/drawing/2014/main" id="{2001BF83-3730-4FBC-AD36-56A9C1DAAE37}"/>
              </a:ext>
            </a:extLst>
          </p:cNvPr>
          <p:cNvCxnSpPr>
            <a:cxnSpLocks/>
          </p:cNvCxnSpPr>
          <p:nvPr/>
        </p:nvCxnSpPr>
        <p:spPr>
          <a:xfrm flipV="1">
            <a:off x="5086350" y="4549742"/>
            <a:ext cx="0" cy="33493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3" name="Straight Arrow Connector 22">
            <a:extLst>
              <a:ext uri="{FF2B5EF4-FFF2-40B4-BE49-F238E27FC236}">
                <a16:creationId xmlns:a16="http://schemas.microsoft.com/office/drawing/2014/main" id="{4F6A91CA-1A2C-4196-9C11-FA13DF462B4F}"/>
              </a:ext>
            </a:extLst>
          </p:cNvPr>
          <p:cNvCxnSpPr>
            <a:cxnSpLocks/>
          </p:cNvCxnSpPr>
          <p:nvPr/>
        </p:nvCxnSpPr>
        <p:spPr>
          <a:xfrm flipV="1">
            <a:off x="5300662" y="4549742"/>
            <a:ext cx="0" cy="33493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5" name="Straight Arrow Connector 24">
            <a:extLst>
              <a:ext uri="{FF2B5EF4-FFF2-40B4-BE49-F238E27FC236}">
                <a16:creationId xmlns:a16="http://schemas.microsoft.com/office/drawing/2014/main" id="{6F94B03A-3550-4CFD-AD0C-54B83A50D91F}"/>
              </a:ext>
            </a:extLst>
          </p:cNvPr>
          <p:cNvCxnSpPr>
            <a:cxnSpLocks/>
          </p:cNvCxnSpPr>
          <p:nvPr/>
        </p:nvCxnSpPr>
        <p:spPr>
          <a:xfrm flipV="1">
            <a:off x="5967412" y="5353827"/>
            <a:ext cx="0" cy="33493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6" name="Straight Arrow Connector 25">
            <a:extLst>
              <a:ext uri="{FF2B5EF4-FFF2-40B4-BE49-F238E27FC236}">
                <a16:creationId xmlns:a16="http://schemas.microsoft.com/office/drawing/2014/main" id="{C12B5061-482D-4421-9AB9-28DBF4E25AFF}"/>
              </a:ext>
            </a:extLst>
          </p:cNvPr>
          <p:cNvCxnSpPr>
            <a:cxnSpLocks/>
          </p:cNvCxnSpPr>
          <p:nvPr/>
        </p:nvCxnSpPr>
        <p:spPr>
          <a:xfrm flipV="1">
            <a:off x="6324600" y="5400676"/>
            <a:ext cx="0" cy="33493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7" name="Straight Arrow Connector 26">
            <a:extLst>
              <a:ext uri="{FF2B5EF4-FFF2-40B4-BE49-F238E27FC236}">
                <a16:creationId xmlns:a16="http://schemas.microsoft.com/office/drawing/2014/main" id="{3FC90724-1F90-4D9A-945F-32EB9D16E83D}"/>
              </a:ext>
            </a:extLst>
          </p:cNvPr>
          <p:cNvCxnSpPr>
            <a:cxnSpLocks/>
          </p:cNvCxnSpPr>
          <p:nvPr/>
        </p:nvCxnSpPr>
        <p:spPr>
          <a:xfrm flipV="1">
            <a:off x="6686550" y="5404213"/>
            <a:ext cx="0" cy="33493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8" name="Straight Arrow Connector 27">
            <a:extLst>
              <a:ext uri="{FF2B5EF4-FFF2-40B4-BE49-F238E27FC236}">
                <a16:creationId xmlns:a16="http://schemas.microsoft.com/office/drawing/2014/main" id="{39012380-5778-4BCC-B9CF-F9D076C844FD}"/>
              </a:ext>
            </a:extLst>
          </p:cNvPr>
          <p:cNvCxnSpPr>
            <a:cxnSpLocks/>
          </p:cNvCxnSpPr>
          <p:nvPr/>
        </p:nvCxnSpPr>
        <p:spPr>
          <a:xfrm flipV="1">
            <a:off x="6958012" y="5340298"/>
            <a:ext cx="0" cy="33493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0" name="Straight Arrow Connector 29">
            <a:extLst>
              <a:ext uri="{FF2B5EF4-FFF2-40B4-BE49-F238E27FC236}">
                <a16:creationId xmlns:a16="http://schemas.microsoft.com/office/drawing/2014/main" id="{3BC596A8-0178-44B0-BBF8-CDE6A2B3A1E6}"/>
              </a:ext>
            </a:extLst>
          </p:cNvPr>
          <p:cNvCxnSpPr>
            <a:cxnSpLocks/>
          </p:cNvCxnSpPr>
          <p:nvPr/>
        </p:nvCxnSpPr>
        <p:spPr>
          <a:xfrm flipV="1">
            <a:off x="5953124" y="4521168"/>
            <a:ext cx="0" cy="33493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1" name="Straight Arrow Connector 30">
            <a:extLst>
              <a:ext uri="{FF2B5EF4-FFF2-40B4-BE49-F238E27FC236}">
                <a16:creationId xmlns:a16="http://schemas.microsoft.com/office/drawing/2014/main" id="{043607A7-A8E8-454D-8976-87F3AEBC8658}"/>
              </a:ext>
            </a:extLst>
          </p:cNvPr>
          <p:cNvCxnSpPr>
            <a:cxnSpLocks/>
          </p:cNvCxnSpPr>
          <p:nvPr/>
        </p:nvCxnSpPr>
        <p:spPr>
          <a:xfrm flipV="1">
            <a:off x="6324600" y="4621180"/>
            <a:ext cx="0" cy="33493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2" name="Straight Arrow Connector 31">
            <a:extLst>
              <a:ext uri="{FF2B5EF4-FFF2-40B4-BE49-F238E27FC236}">
                <a16:creationId xmlns:a16="http://schemas.microsoft.com/office/drawing/2014/main" id="{07EBD6B6-BC8E-4091-81D7-0DCD0917AC4A}"/>
              </a:ext>
            </a:extLst>
          </p:cNvPr>
          <p:cNvCxnSpPr>
            <a:cxnSpLocks/>
          </p:cNvCxnSpPr>
          <p:nvPr/>
        </p:nvCxnSpPr>
        <p:spPr>
          <a:xfrm flipV="1">
            <a:off x="6686550" y="4631482"/>
            <a:ext cx="0" cy="33493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3" name="Straight Arrow Connector 32">
            <a:extLst>
              <a:ext uri="{FF2B5EF4-FFF2-40B4-BE49-F238E27FC236}">
                <a16:creationId xmlns:a16="http://schemas.microsoft.com/office/drawing/2014/main" id="{2864F697-2CAC-4B86-8040-40A3F70DD435}"/>
              </a:ext>
            </a:extLst>
          </p:cNvPr>
          <p:cNvCxnSpPr>
            <a:cxnSpLocks/>
          </p:cNvCxnSpPr>
          <p:nvPr/>
        </p:nvCxnSpPr>
        <p:spPr>
          <a:xfrm flipV="1">
            <a:off x="6958012" y="4567567"/>
            <a:ext cx="0" cy="33493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6" name="Straight Arrow Connector 35">
            <a:extLst>
              <a:ext uri="{FF2B5EF4-FFF2-40B4-BE49-F238E27FC236}">
                <a16:creationId xmlns:a16="http://schemas.microsoft.com/office/drawing/2014/main" id="{8CE94A7F-7163-4D91-9A61-B6B89682E141}"/>
              </a:ext>
            </a:extLst>
          </p:cNvPr>
          <p:cNvCxnSpPr>
            <a:cxnSpLocks/>
          </p:cNvCxnSpPr>
          <p:nvPr/>
        </p:nvCxnSpPr>
        <p:spPr>
          <a:xfrm flipV="1">
            <a:off x="7215187" y="5322472"/>
            <a:ext cx="0" cy="33493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7" name="Straight Arrow Connector 36">
            <a:extLst>
              <a:ext uri="{FF2B5EF4-FFF2-40B4-BE49-F238E27FC236}">
                <a16:creationId xmlns:a16="http://schemas.microsoft.com/office/drawing/2014/main" id="{F62E7B0C-297F-4EB0-8F07-B781A6206C0D}"/>
              </a:ext>
            </a:extLst>
          </p:cNvPr>
          <p:cNvCxnSpPr>
            <a:cxnSpLocks/>
          </p:cNvCxnSpPr>
          <p:nvPr/>
        </p:nvCxnSpPr>
        <p:spPr>
          <a:xfrm flipV="1">
            <a:off x="7215187" y="4545309"/>
            <a:ext cx="0" cy="33493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38" name="Content Placeholder 2">
            <a:extLst>
              <a:ext uri="{FF2B5EF4-FFF2-40B4-BE49-F238E27FC236}">
                <a16:creationId xmlns:a16="http://schemas.microsoft.com/office/drawing/2014/main" id="{91BE8B5A-3EEA-4549-9B85-E37A20685A48}"/>
              </a:ext>
            </a:extLst>
          </p:cNvPr>
          <p:cNvSpPr txBox="1">
            <a:spLocks/>
          </p:cNvSpPr>
          <p:nvPr/>
        </p:nvSpPr>
        <p:spPr>
          <a:xfrm>
            <a:off x="8813010" y="3217556"/>
            <a:ext cx="3193247" cy="262979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dirty="0">
                <a:latin typeface="+mj-lt"/>
              </a:rPr>
              <a:t>The use of parallel chordal movement/whole-tone elements enables V.W to move  quickly and easily into unrelated/contrasting tonal regions. The harmonic language is illustrating the unpredictable nature of the storm. These opening bars establish E flat. The tonal centres of E flat and G create a harmonic dialogue throughout this song.</a:t>
            </a:r>
          </a:p>
          <a:p>
            <a:endParaRPr lang="en-GB" dirty="0">
              <a:latin typeface="+mj-lt"/>
            </a:endParaRPr>
          </a:p>
        </p:txBody>
      </p:sp>
      <p:cxnSp>
        <p:nvCxnSpPr>
          <p:cNvPr id="11" name="Straight Arrow Connector 10">
            <a:extLst>
              <a:ext uri="{FF2B5EF4-FFF2-40B4-BE49-F238E27FC236}">
                <a16:creationId xmlns:a16="http://schemas.microsoft.com/office/drawing/2014/main" id="{1193E6AB-B76A-413C-B0EF-F8E904256484}"/>
              </a:ext>
            </a:extLst>
          </p:cNvPr>
          <p:cNvCxnSpPr/>
          <p:nvPr/>
        </p:nvCxnSpPr>
        <p:spPr>
          <a:xfrm flipH="1">
            <a:off x="1257300" y="580232"/>
            <a:ext cx="100013" cy="36135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4" name="Straight Arrow Connector 33">
            <a:extLst>
              <a:ext uri="{FF2B5EF4-FFF2-40B4-BE49-F238E27FC236}">
                <a16:creationId xmlns:a16="http://schemas.microsoft.com/office/drawing/2014/main" id="{EDAFD958-7D1D-4719-BA74-63BC30B67AD5}"/>
              </a:ext>
            </a:extLst>
          </p:cNvPr>
          <p:cNvCxnSpPr>
            <a:cxnSpLocks/>
          </p:cNvCxnSpPr>
          <p:nvPr/>
        </p:nvCxnSpPr>
        <p:spPr>
          <a:xfrm>
            <a:off x="5782865" y="1676431"/>
            <a:ext cx="499932" cy="13166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5" name="Straight Arrow Connector 34">
            <a:extLst>
              <a:ext uri="{FF2B5EF4-FFF2-40B4-BE49-F238E27FC236}">
                <a16:creationId xmlns:a16="http://schemas.microsoft.com/office/drawing/2014/main" id="{9F35B4D8-D53A-4FFC-8C36-9DDFB48476CD}"/>
              </a:ext>
            </a:extLst>
          </p:cNvPr>
          <p:cNvCxnSpPr>
            <a:cxnSpLocks/>
          </p:cNvCxnSpPr>
          <p:nvPr/>
        </p:nvCxnSpPr>
        <p:spPr>
          <a:xfrm flipV="1">
            <a:off x="6686550" y="1742261"/>
            <a:ext cx="528637" cy="6583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9" name="Straight Arrow Connector 38">
            <a:extLst>
              <a:ext uri="{FF2B5EF4-FFF2-40B4-BE49-F238E27FC236}">
                <a16:creationId xmlns:a16="http://schemas.microsoft.com/office/drawing/2014/main" id="{E5254511-BDD2-4352-999E-F8830FA2CF75}"/>
              </a:ext>
            </a:extLst>
          </p:cNvPr>
          <p:cNvCxnSpPr>
            <a:cxnSpLocks/>
          </p:cNvCxnSpPr>
          <p:nvPr/>
        </p:nvCxnSpPr>
        <p:spPr>
          <a:xfrm>
            <a:off x="5782865" y="2445640"/>
            <a:ext cx="499932" cy="13166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40" name="Straight Arrow Connector 39">
            <a:extLst>
              <a:ext uri="{FF2B5EF4-FFF2-40B4-BE49-F238E27FC236}">
                <a16:creationId xmlns:a16="http://schemas.microsoft.com/office/drawing/2014/main" id="{4EE723AE-739E-4462-A918-DCB2C7AB1E18}"/>
              </a:ext>
            </a:extLst>
          </p:cNvPr>
          <p:cNvCxnSpPr>
            <a:cxnSpLocks/>
          </p:cNvCxnSpPr>
          <p:nvPr/>
        </p:nvCxnSpPr>
        <p:spPr>
          <a:xfrm flipV="1">
            <a:off x="6686550" y="2511470"/>
            <a:ext cx="528637" cy="6583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41" name="Straight Arrow Connector 40">
            <a:extLst>
              <a:ext uri="{FF2B5EF4-FFF2-40B4-BE49-F238E27FC236}">
                <a16:creationId xmlns:a16="http://schemas.microsoft.com/office/drawing/2014/main" id="{E63A7788-F66D-4FB8-9A70-BC8179DA2B1D}"/>
              </a:ext>
            </a:extLst>
          </p:cNvPr>
          <p:cNvCxnSpPr>
            <a:cxnSpLocks/>
          </p:cNvCxnSpPr>
          <p:nvPr/>
        </p:nvCxnSpPr>
        <p:spPr>
          <a:xfrm>
            <a:off x="5782865" y="865557"/>
            <a:ext cx="499932" cy="13166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42" name="Straight Arrow Connector 41">
            <a:extLst>
              <a:ext uri="{FF2B5EF4-FFF2-40B4-BE49-F238E27FC236}">
                <a16:creationId xmlns:a16="http://schemas.microsoft.com/office/drawing/2014/main" id="{0CBB1B22-D69B-4FE3-B617-65CA7D43D9C5}"/>
              </a:ext>
            </a:extLst>
          </p:cNvPr>
          <p:cNvCxnSpPr>
            <a:cxnSpLocks/>
          </p:cNvCxnSpPr>
          <p:nvPr/>
        </p:nvCxnSpPr>
        <p:spPr>
          <a:xfrm flipV="1">
            <a:off x="6686550" y="931387"/>
            <a:ext cx="528637" cy="6583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43" name="Content Placeholder 2">
            <a:extLst>
              <a:ext uri="{FF2B5EF4-FFF2-40B4-BE49-F238E27FC236}">
                <a16:creationId xmlns:a16="http://schemas.microsoft.com/office/drawing/2014/main" id="{7804EFFF-0D58-4406-AE67-F32CEE7B2A3E}"/>
              </a:ext>
            </a:extLst>
          </p:cNvPr>
          <p:cNvSpPr txBox="1">
            <a:spLocks/>
          </p:cNvSpPr>
          <p:nvPr/>
        </p:nvSpPr>
        <p:spPr>
          <a:xfrm>
            <a:off x="1925241" y="6147081"/>
            <a:ext cx="5773781" cy="31479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dirty="0">
                <a:latin typeface="+mj-lt"/>
              </a:rPr>
              <a:t>The texture of the music is best described as being </a:t>
            </a:r>
            <a:r>
              <a:rPr lang="en-GB" sz="1800" dirty="0">
                <a:solidFill>
                  <a:srgbClr val="FF0000"/>
                </a:solidFill>
                <a:latin typeface="+mj-lt"/>
              </a:rPr>
              <a:t>homophonic</a:t>
            </a:r>
            <a:endParaRPr lang="en-GB" sz="1800" dirty="0">
              <a:latin typeface="+mj-lt"/>
            </a:endParaRPr>
          </a:p>
          <a:p>
            <a:endParaRPr lang="en-GB" dirty="0">
              <a:latin typeface="+mj-lt"/>
            </a:endParaRPr>
          </a:p>
        </p:txBody>
      </p:sp>
    </p:spTree>
    <p:extLst>
      <p:ext uri="{BB962C8B-B14F-4D97-AF65-F5344CB8AC3E}">
        <p14:creationId xmlns:p14="http://schemas.microsoft.com/office/powerpoint/2010/main" val="2761296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B17CF48-F0B9-48DB-B9A6-C122E53CC2F8}"/>
              </a:ext>
            </a:extLst>
          </p:cNvPr>
          <p:cNvPicPr>
            <a:picLocks noChangeAspect="1"/>
          </p:cNvPicPr>
          <p:nvPr/>
        </p:nvPicPr>
        <p:blipFill rotWithShape="1">
          <a:blip r:embed="rId2"/>
          <a:srcRect l="14355" t="20402" r="10866" b="5603"/>
          <a:stretch/>
        </p:blipFill>
        <p:spPr>
          <a:xfrm>
            <a:off x="101202" y="987369"/>
            <a:ext cx="8301694" cy="4618402"/>
          </a:xfrm>
          <a:prstGeom prst="rect">
            <a:avLst/>
          </a:prstGeom>
        </p:spPr>
      </p:pic>
      <p:sp>
        <p:nvSpPr>
          <p:cNvPr id="6" name="Content Placeholder 2">
            <a:extLst>
              <a:ext uri="{FF2B5EF4-FFF2-40B4-BE49-F238E27FC236}">
                <a16:creationId xmlns:a16="http://schemas.microsoft.com/office/drawing/2014/main" id="{79BE0221-CB8B-4783-8F57-B9E9B67DA6ED}"/>
              </a:ext>
            </a:extLst>
          </p:cNvPr>
          <p:cNvSpPr txBox="1">
            <a:spLocks/>
          </p:cNvSpPr>
          <p:nvPr/>
        </p:nvSpPr>
        <p:spPr>
          <a:xfrm>
            <a:off x="309024" y="349058"/>
            <a:ext cx="8992128" cy="6141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dirty="0">
                <a:latin typeface="+mj-lt"/>
              </a:rPr>
              <a:t>V.W. uses dynamics to indicate the forceful and rushing nature of the storm/winds by instructing </a:t>
            </a:r>
            <a:r>
              <a:rPr lang="en-GB" sz="1800" b="1" i="1" dirty="0">
                <a:latin typeface="+mj-lt"/>
              </a:rPr>
              <a:t>f  </a:t>
            </a:r>
            <a:r>
              <a:rPr lang="en-GB" sz="1800" dirty="0">
                <a:latin typeface="+mj-lt"/>
              </a:rPr>
              <a:t>with frequent </a:t>
            </a:r>
            <a:r>
              <a:rPr lang="en-GB" sz="1800" dirty="0" err="1">
                <a:latin typeface="+mj-lt"/>
              </a:rPr>
              <a:t>cresc</a:t>
            </a:r>
            <a:r>
              <a:rPr lang="en-GB" sz="1800" dirty="0">
                <a:latin typeface="+mj-lt"/>
              </a:rPr>
              <a:t>./</a:t>
            </a:r>
            <a:r>
              <a:rPr lang="en-GB" sz="1800" dirty="0" err="1">
                <a:latin typeface="+mj-lt"/>
              </a:rPr>
              <a:t>decresc</a:t>
            </a:r>
            <a:r>
              <a:rPr lang="en-GB" sz="1800" dirty="0">
                <a:latin typeface="+mj-lt"/>
              </a:rPr>
              <a:t>. swells, responding to the pitch shape of the melodic pattern.</a:t>
            </a:r>
          </a:p>
          <a:p>
            <a:endParaRPr lang="en-GB" dirty="0">
              <a:latin typeface="+mj-lt"/>
            </a:endParaRPr>
          </a:p>
        </p:txBody>
      </p:sp>
      <p:sp>
        <p:nvSpPr>
          <p:cNvPr id="9" name="Content Placeholder 2">
            <a:extLst>
              <a:ext uri="{FF2B5EF4-FFF2-40B4-BE49-F238E27FC236}">
                <a16:creationId xmlns:a16="http://schemas.microsoft.com/office/drawing/2014/main" id="{0FDC004D-8ACA-4FD6-AD60-4A3B9B98A679}"/>
              </a:ext>
            </a:extLst>
          </p:cNvPr>
          <p:cNvSpPr txBox="1">
            <a:spLocks/>
          </p:cNvSpPr>
          <p:nvPr/>
        </p:nvSpPr>
        <p:spPr>
          <a:xfrm>
            <a:off x="8815388" y="1168287"/>
            <a:ext cx="2925056" cy="8606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700" dirty="0">
                <a:latin typeface="+mj-lt"/>
              </a:rPr>
              <a:t>The strings and piano use </a:t>
            </a:r>
            <a:r>
              <a:rPr lang="en-GB" sz="1700" dirty="0" err="1">
                <a:solidFill>
                  <a:srgbClr val="FF0000"/>
                </a:solidFill>
                <a:latin typeface="+mj-lt"/>
              </a:rPr>
              <a:t>Tremelo</a:t>
            </a:r>
            <a:r>
              <a:rPr lang="en-GB" sz="1700" dirty="0">
                <a:solidFill>
                  <a:srgbClr val="FF0000"/>
                </a:solidFill>
                <a:latin typeface="+mj-lt"/>
              </a:rPr>
              <a:t> </a:t>
            </a:r>
            <a:r>
              <a:rPr lang="en-GB" sz="1700" dirty="0">
                <a:latin typeface="+mj-lt"/>
              </a:rPr>
              <a:t>to imitate the rushing wind/shaking of the trees.</a:t>
            </a:r>
          </a:p>
        </p:txBody>
      </p:sp>
      <p:sp>
        <p:nvSpPr>
          <p:cNvPr id="10" name="Content Placeholder 2">
            <a:extLst>
              <a:ext uri="{FF2B5EF4-FFF2-40B4-BE49-F238E27FC236}">
                <a16:creationId xmlns:a16="http://schemas.microsoft.com/office/drawing/2014/main" id="{3C31459F-D363-4B30-929E-BB3A78B6332D}"/>
              </a:ext>
            </a:extLst>
          </p:cNvPr>
          <p:cNvSpPr txBox="1">
            <a:spLocks/>
          </p:cNvSpPr>
          <p:nvPr/>
        </p:nvSpPr>
        <p:spPr>
          <a:xfrm>
            <a:off x="8815388" y="2181965"/>
            <a:ext cx="3275410" cy="10939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700" dirty="0">
                <a:latin typeface="+mj-lt"/>
              </a:rPr>
              <a:t>V.W. uses a pitch pattern that </a:t>
            </a:r>
            <a:r>
              <a:rPr lang="en-GB" sz="1700" dirty="0">
                <a:solidFill>
                  <a:srgbClr val="FF0000"/>
                </a:solidFill>
                <a:latin typeface="+mj-lt"/>
              </a:rPr>
              <a:t>falls and rises </a:t>
            </a:r>
            <a:r>
              <a:rPr lang="en-GB" sz="1700" dirty="0">
                <a:latin typeface="+mj-lt"/>
              </a:rPr>
              <a:t>because he is using the pitch shape to evoke the changes of storm/wind intensity</a:t>
            </a:r>
          </a:p>
        </p:txBody>
      </p:sp>
      <p:sp>
        <p:nvSpPr>
          <p:cNvPr id="34" name="Content Placeholder 2">
            <a:extLst>
              <a:ext uri="{FF2B5EF4-FFF2-40B4-BE49-F238E27FC236}">
                <a16:creationId xmlns:a16="http://schemas.microsoft.com/office/drawing/2014/main" id="{C175ACBA-0DE0-4A78-AAB6-3C9902E88374}"/>
              </a:ext>
            </a:extLst>
          </p:cNvPr>
          <p:cNvSpPr txBox="1">
            <a:spLocks/>
          </p:cNvSpPr>
          <p:nvPr/>
        </p:nvSpPr>
        <p:spPr>
          <a:xfrm>
            <a:off x="8815388" y="3443327"/>
            <a:ext cx="3275410" cy="22097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700" dirty="0">
                <a:latin typeface="+mj-lt"/>
              </a:rPr>
              <a:t>Agitato means </a:t>
            </a:r>
            <a:r>
              <a:rPr lang="en-GB" sz="1700" dirty="0">
                <a:solidFill>
                  <a:srgbClr val="FF0000"/>
                </a:solidFill>
                <a:latin typeface="+mj-lt"/>
              </a:rPr>
              <a:t>AGITATED</a:t>
            </a:r>
            <a:r>
              <a:rPr lang="en-GB" sz="1700" dirty="0">
                <a:latin typeface="+mj-lt"/>
              </a:rPr>
              <a:t>. It is used here because the storm is depicted as restless and disturbing. </a:t>
            </a:r>
            <a:endParaRPr lang="en-GB" sz="1200" dirty="0">
              <a:latin typeface="+mj-lt"/>
            </a:endParaRPr>
          </a:p>
          <a:p>
            <a:pPr marL="0" indent="0">
              <a:buNone/>
            </a:pPr>
            <a:r>
              <a:rPr lang="en-GB" sz="1700" dirty="0">
                <a:latin typeface="+mj-lt"/>
              </a:rPr>
              <a:t>The use of Pizz. in the ‘cello compliments the agitato because the </a:t>
            </a:r>
            <a:r>
              <a:rPr lang="en-GB" sz="1700" dirty="0">
                <a:solidFill>
                  <a:srgbClr val="FF0000"/>
                </a:solidFill>
                <a:latin typeface="+mj-lt"/>
              </a:rPr>
              <a:t>detached notes </a:t>
            </a:r>
            <a:r>
              <a:rPr lang="en-GB" sz="1700" dirty="0">
                <a:latin typeface="+mj-lt"/>
              </a:rPr>
              <a:t>add to the sense of restlessness/discomfort.</a:t>
            </a:r>
          </a:p>
        </p:txBody>
      </p:sp>
      <p:sp>
        <p:nvSpPr>
          <p:cNvPr id="35" name="Content Placeholder 2">
            <a:extLst>
              <a:ext uri="{FF2B5EF4-FFF2-40B4-BE49-F238E27FC236}">
                <a16:creationId xmlns:a16="http://schemas.microsoft.com/office/drawing/2014/main" id="{388B534F-FA8B-4757-AE3B-93E5DA45BD12}"/>
              </a:ext>
            </a:extLst>
          </p:cNvPr>
          <p:cNvSpPr txBox="1">
            <a:spLocks/>
          </p:cNvSpPr>
          <p:nvPr/>
        </p:nvSpPr>
        <p:spPr>
          <a:xfrm>
            <a:off x="480022" y="5689713"/>
            <a:ext cx="11260422" cy="8606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700" dirty="0">
                <a:latin typeface="+mj-lt"/>
              </a:rPr>
              <a:t>The time sig. is 4/4 but V.W manipulates the rhythm via a mix of triplet Qs and sextuplet SQs to create an </a:t>
            </a:r>
            <a:r>
              <a:rPr lang="en-GB" sz="1700" dirty="0">
                <a:solidFill>
                  <a:srgbClr val="FF0000"/>
                </a:solidFill>
                <a:latin typeface="+mj-lt"/>
              </a:rPr>
              <a:t>impression </a:t>
            </a:r>
            <a:r>
              <a:rPr lang="en-GB" sz="1700" dirty="0">
                <a:latin typeface="+mj-lt"/>
              </a:rPr>
              <a:t>of wind and rain </a:t>
            </a:r>
            <a:r>
              <a:rPr lang="en-GB" sz="1700" dirty="0">
                <a:solidFill>
                  <a:srgbClr val="FF0000"/>
                </a:solidFill>
                <a:latin typeface="+mj-lt"/>
              </a:rPr>
              <a:t>changing direction </a:t>
            </a:r>
            <a:r>
              <a:rPr lang="en-GB" sz="1700" dirty="0">
                <a:latin typeface="+mj-lt"/>
              </a:rPr>
              <a:t>swiftly and unpredictably. </a:t>
            </a:r>
          </a:p>
          <a:p>
            <a:pPr marL="0" indent="0">
              <a:buNone/>
            </a:pPr>
            <a:r>
              <a:rPr lang="en-GB" sz="1700" dirty="0">
                <a:latin typeface="+mj-lt"/>
              </a:rPr>
              <a:t>The triplet rhythms move as one gesture; their homo-rhythmic qualities are used to depict the mass (force) of the storm/winds.</a:t>
            </a:r>
          </a:p>
        </p:txBody>
      </p:sp>
      <p:cxnSp>
        <p:nvCxnSpPr>
          <p:cNvPr id="13" name="Straight Arrow Connector 12">
            <a:extLst>
              <a:ext uri="{FF2B5EF4-FFF2-40B4-BE49-F238E27FC236}">
                <a16:creationId xmlns:a16="http://schemas.microsoft.com/office/drawing/2014/main" id="{4D01589F-D5CF-4E32-9A76-627BA7A4EA9D}"/>
              </a:ext>
            </a:extLst>
          </p:cNvPr>
          <p:cNvCxnSpPr>
            <a:cxnSpLocks/>
          </p:cNvCxnSpPr>
          <p:nvPr/>
        </p:nvCxnSpPr>
        <p:spPr>
          <a:xfrm>
            <a:off x="451556" y="963204"/>
            <a:ext cx="688622" cy="62852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186888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9B94F0-857A-4C96-AF88-85211847B91D}"/>
              </a:ext>
            </a:extLst>
          </p:cNvPr>
          <p:cNvPicPr>
            <a:picLocks noChangeAspect="1"/>
          </p:cNvPicPr>
          <p:nvPr/>
        </p:nvPicPr>
        <p:blipFill rotWithShape="1">
          <a:blip r:embed="rId2"/>
          <a:srcRect l="17930" t="20193" r="15273" b="6021"/>
          <a:stretch/>
        </p:blipFill>
        <p:spPr>
          <a:xfrm>
            <a:off x="3454400" y="148778"/>
            <a:ext cx="7591666" cy="5057776"/>
          </a:xfrm>
          <a:prstGeom prst="rect">
            <a:avLst/>
          </a:prstGeom>
        </p:spPr>
      </p:pic>
      <p:sp>
        <p:nvSpPr>
          <p:cNvPr id="5" name="Content Placeholder 2">
            <a:extLst>
              <a:ext uri="{FF2B5EF4-FFF2-40B4-BE49-F238E27FC236}">
                <a16:creationId xmlns:a16="http://schemas.microsoft.com/office/drawing/2014/main" id="{EB865946-D92C-4649-A9C1-FCD357591A37}"/>
              </a:ext>
            </a:extLst>
          </p:cNvPr>
          <p:cNvSpPr txBox="1">
            <a:spLocks/>
          </p:cNvSpPr>
          <p:nvPr/>
        </p:nvSpPr>
        <p:spPr>
          <a:xfrm>
            <a:off x="699911" y="193933"/>
            <a:ext cx="2336988" cy="16207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700" dirty="0">
                <a:latin typeface="+mj-lt"/>
              </a:rPr>
              <a:t>The opening sequence of parallel 1</a:t>
            </a:r>
            <a:r>
              <a:rPr lang="en-GB" sz="1700" baseline="30000" dirty="0">
                <a:latin typeface="+mj-lt"/>
              </a:rPr>
              <a:t>st</a:t>
            </a:r>
            <a:r>
              <a:rPr lang="en-GB" sz="1700" dirty="0">
                <a:latin typeface="+mj-lt"/>
              </a:rPr>
              <a:t> inversion chords descends to a plateau, establishing G as the tonal centre of this song.</a:t>
            </a:r>
          </a:p>
        </p:txBody>
      </p:sp>
      <p:cxnSp>
        <p:nvCxnSpPr>
          <p:cNvPr id="7" name="Straight Arrow Connector 6">
            <a:extLst>
              <a:ext uri="{FF2B5EF4-FFF2-40B4-BE49-F238E27FC236}">
                <a16:creationId xmlns:a16="http://schemas.microsoft.com/office/drawing/2014/main" id="{13682C4A-535D-4546-8083-AC81FCB03B18}"/>
              </a:ext>
            </a:extLst>
          </p:cNvPr>
          <p:cNvCxnSpPr>
            <a:cxnSpLocks/>
          </p:cNvCxnSpPr>
          <p:nvPr/>
        </p:nvCxnSpPr>
        <p:spPr>
          <a:xfrm>
            <a:off x="2991556" y="475533"/>
            <a:ext cx="1625600" cy="29996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8" name="Content Placeholder 2">
            <a:extLst>
              <a:ext uri="{FF2B5EF4-FFF2-40B4-BE49-F238E27FC236}">
                <a16:creationId xmlns:a16="http://schemas.microsoft.com/office/drawing/2014/main" id="{D8E17413-27CF-44E1-9E6D-2FC963055CE6}"/>
              </a:ext>
            </a:extLst>
          </p:cNvPr>
          <p:cNvSpPr txBox="1">
            <a:spLocks/>
          </p:cNvSpPr>
          <p:nvPr/>
        </p:nvSpPr>
        <p:spPr>
          <a:xfrm>
            <a:off x="1092727" y="5506087"/>
            <a:ext cx="5662614" cy="113787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700" dirty="0">
                <a:latin typeface="+mj-lt"/>
              </a:rPr>
              <a:t>V.W. reaches G by breaking free of the whole-tone elements at this point, using the F </a:t>
            </a:r>
            <a:r>
              <a:rPr lang="en-GB" sz="1700" dirty="0" err="1">
                <a:latin typeface="+mj-lt"/>
              </a:rPr>
              <a:t>maj</a:t>
            </a:r>
            <a:r>
              <a:rPr lang="en-GB" sz="1700" dirty="0">
                <a:latin typeface="+mj-lt"/>
              </a:rPr>
              <a:t> 1</a:t>
            </a:r>
            <a:r>
              <a:rPr lang="en-GB" sz="1700" baseline="30000" dirty="0">
                <a:latin typeface="+mj-lt"/>
              </a:rPr>
              <a:t>st</a:t>
            </a:r>
            <a:r>
              <a:rPr lang="en-GB" sz="1700" dirty="0">
                <a:latin typeface="+mj-lt"/>
              </a:rPr>
              <a:t> </a:t>
            </a:r>
            <a:r>
              <a:rPr lang="en-GB" sz="1700" dirty="0" err="1">
                <a:latin typeface="+mj-lt"/>
              </a:rPr>
              <a:t>inv</a:t>
            </a:r>
            <a:r>
              <a:rPr lang="en-GB" sz="1700" dirty="0">
                <a:latin typeface="+mj-lt"/>
              </a:rPr>
              <a:t> chord to pivot into the adjacent G min</a:t>
            </a:r>
          </a:p>
          <a:p>
            <a:pPr marL="0" indent="0">
              <a:buNone/>
            </a:pPr>
            <a:r>
              <a:rPr lang="en-GB" sz="1700" dirty="0">
                <a:latin typeface="+mj-lt"/>
              </a:rPr>
              <a:t>(F </a:t>
            </a:r>
            <a:r>
              <a:rPr lang="en-GB" sz="1700" dirty="0" err="1">
                <a:latin typeface="+mj-lt"/>
              </a:rPr>
              <a:t>maj</a:t>
            </a:r>
            <a:r>
              <a:rPr lang="en-GB" sz="1700" dirty="0">
                <a:latin typeface="+mj-lt"/>
              </a:rPr>
              <a:t> = relative </a:t>
            </a:r>
            <a:r>
              <a:rPr lang="en-GB" sz="1700" dirty="0" err="1">
                <a:latin typeface="+mj-lt"/>
              </a:rPr>
              <a:t>maj</a:t>
            </a:r>
            <a:r>
              <a:rPr lang="en-GB" sz="1700" dirty="0">
                <a:latin typeface="+mj-lt"/>
              </a:rPr>
              <a:t> of D min, dominant of G min)</a:t>
            </a:r>
          </a:p>
        </p:txBody>
      </p:sp>
      <p:cxnSp>
        <p:nvCxnSpPr>
          <p:cNvPr id="10" name="Straight Arrow Connector 9">
            <a:extLst>
              <a:ext uri="{FF2B5EF4-FFF2-40B4-BE49-F238E27FC236}">
                <a16:creationId xmlns:a16="http://schemas.microsoft.com/office/drawing/2014/main" id="{6744D0B8-9DE4-4C46-87E3-A3027577C344}"/>
              </a:ext>
            </a:extLst>
          </p:cNvPr>
          <p:cNvCxnSpPr>
            <a:cxnSpLocks/>
          </p:cNvCxnSpPr>
          <p:nvPr/>
        </p:nvCxnSpPr>
        <p:spPr>
          <a:xfrm flipV="1">
            <a:off x="4651022" y="5214617"/>
            <a:ext cx="383822" cy="29147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1" name="Content Placeholder 2">
            <a:extLst>
              <a:ext uri="{FF2B5EF4-FFF2-40B4-BE49-F238E27FC236}">
                <a16:creationId xmlns:a16="http://schemas.microsoft.com/office/drawing/2014/main" id="{E987CBCE-102E-498D-AA75-2B4BF34A9265}"/>
              </a:ext>
            </a:extLst>
          </p:cNvPr>
          <p:cNvSpPr txBox="1">
            <a:spLocks/>
          </p:cNvSpPr>
          <p:nvPr/>
        </p:nvSpPr>
        <p:spPr>
          <a:xfrm>
            <a:off x="699911" y="2061257"/>
            <a:ext cx="2573867" cy="220594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700" dirty="0">
                <a:latin typeface="+mj-lt"/>
              </a:rPr>
              <a:t>Notice: </a:t>
            </a:r>
          </a:p>
          <a:p>
            <a:pPr marL="0" indent="0">
              <a:buNone/>
            </a:pPr>
            <a:r>
              <a:rPr lang="en-GB" sz="1700" dirty="0">
                <a:latin typeface="+mj-lt"/>
              </a:rPr>
              <a:t>G min is only </a:t>
            </a:r>
            <a:r>
              <a:rPr lang="en-GB" sz="1700" b="1" dirty="0">
                <a:latin typeface="+mj-lt"/>
              </a:rPr>
              <a:t>hinted</a:t>
            </a:r>
            <a:r>
              <a:rPr lang="en-GB" sz="1700" dirty="0">
                <a:latin typeface="+mj-lt"/>
              </a:rPr>
              <a:t> at…there is no Min 3</a:t>
            </a:r>
            <a:r>
              <a:rPr lang="en-GB" sz="1700" baseline="30000" dirty="0">
                <a:latin typeface="+mj-lt"/>
              </a:rPr>
              <a:t>rd</a:t>
            </a:r>
            <a:r>
              <a:rPr lang="en-GB" sz="1700" dirty="0">
                <a:latin typeface="+mj-lt"/>
              </a:rPr>
              <a:t> in the chord. </a:t>
            </a:r>
          </a:p>
          <a:p>
            <a:pPr marL="0" indent="0">
              <a:buNone/>
            </a:pPr>
            <a:r>
              <a:rPr lang="en-GB" sz="1700" dirty="0">
                <a:latin typeface="+mj-lt"/>
              </a:rPr>
              <a:t>He maintains ambiguity by using open 5</a:t>
            </a:r>
            <a:r>
              <a:rPr lang="en-GB" sz="1700" baseline="30000" dirty="0">
                <a:latin typeface="+mj-lt"/>
              </a:rPr>
              <a:t>th</a:t>
            </a:r>
            <a:r>
              <a:rPr lang="en-GB" sz="1700" dirty="0">
                <a:latin typeface="+mj-lt"/>
              </a:rPr>
              <a:t> chords and added colouristic notes (particularly added 4ths)</a:t>
            </a:r>
          </a:p>
        </p:txBody>
      </p:sp>
      <p:cxnSp>
        <p:nvCxnSpPr>
          <p:cNvPr id="13" name="Straight Arrow Connector 12">
            <a:extLst>
              <a:ext uri="{FF2B5EF4-FFF2-40B4-BE49-F238E27FC236}">
                <a16:creationId xmlns:a16="http://schemas.microsoft.com/office/drawing/2014/main" id="{419625C7-BC31-4375-BB91-5E315011A2B7}"/>
              </a:ext>
            </a:extLst>
          </p:cNvPr>
          <p:cNvCxnSpPr>
            <a:cxnSpLocks/>
          </p:cNvCxnSpPr>
          <p:nvPr/>
        </p:nvCxnSpPr>
        <p:spPr>
          <a:xfrm>
            <a:off x="3048000" y="3762868"/>
            <a:ext cx="2223911" cy="114779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8" name="Straight Arrow Connector 17">
            <a:extLst>
              <a:ext uri="{FF2B5EF4-FFF2-40B4-BE49-F238E27FC236}">
                <a16:creationId xmlns:a16="http://schemas.microsoft.com/office/drawing/2014/main" id="{E244DBDD-031B-4119-844D-78E2D30BF639}"/>
              </a:ext>
            </a:extLst>
          </p:cNvPr>
          <p:cNvCxnSpPr>
            <a:cxnSpLocks/>
          </p:cNvCxnSpPr>
          <p:nvPr/>
        </p:nvCxnSpPr>
        <p:spPr>
          <a:xfrm flipV="1">
            <a:off x="8094133" y="5068712"/>
            <a:ext cx="0" cy="39222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9" name="Content Placeholder 2">
            <a:extLst>
              <a:ext uri="{FF2B5EF4-FFF2-40B4-BE49-F238E27FC236}">
                <a16:creationId xmlns:a16="http://schemas.microsoft.com/office/drawing/2014/main" id="{5596BE46-4522-4C0F-AAED-81B4D1B985A3}"/>
              </a:ext>
            </a:extLst>
          </p:cNvPr>
          <p:cNvSpPr txBox="1">
            <a:spLocks/>
          </p:cNvSpPr>
          <p:nvPr/>
        </p:nvSpPr>
        <p:spPr>
          <a:xfrm>
            <a:off x="6913388" y="5472687"/>
            <a:ext cx="3923945" cy="113787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700" dirty="0">
                <a:latin typeface="+mj-lt"/>
              </a:rPr>
              <a:t>Notice: the chordal movement oscillates between G+4  and F+6 (without the 3</a:t>
            </a:r>
            <a:r>
              <a:rPr lang="en-GB" sz="1700" baseline="30000" dirty="0">
                <a:latin typeface="+mj-lt"/>
              </a:rPr>
              <a:t>rd</a:t>
            </a:r>
            <a:r>
              <a:rPr lang="en-GB" sz="1700" dirty="0">
                <a:latin typeface="+mj-lt"/>
              </a:rPr>
              <a:t>).</a:t>
            </a:r>
          </a:p>
          <a:p>
            <a:pPr marL="0" indent="0">
              <a:buNone/>
            </a:pPr>
            <a:r>
              <a:rPr lang="en-GB" sz="1700" dirty="0">
                <a:latin typeface="+mj-lt"/>
              </a:rPr>
              <a:t>Again, the oscillation depicts the directions of the storm.</a:t>
            </a:r>
          </a:p>
        </p:txBody>
      </p:sp>
      <p:cxnSp>
        <p:nvCxnSpPr>
          <p:cNvPr id="12" name="Straight Arrow Connector 11">
            <a:extLst>
              <a:ext uri="{FF2B5EF4-FFF2-40B4-BE49-F238E27FC236}">
                <a16:creationId xmlns:a16="http://schemas.microsoft.com/office/drawing/2014/main" id="{922F697B-5092-47B8-9F87-C0E313140062}"/>
              </a:ext>
            </a:extLst>
          </p:cNvPr>
          <p:cNvCxnSpPr>
            <a:cxnSpLocks/>
          </p:cNvCxnSpPr>
          <p:nvPr/>
        </p:nvCxnSpPr>
        <p:spPr>
          <a:xfrm>
            <a:off x="3048000" y="3762868"/>
            <a:ext cx="2923822" cy="98374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565567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B4E723B-808C-4372-A164-5E54A81D0196}"/>
              </a:ext>
            </a:extLst>
          </p:cNvPr>
          <p:cNvPicPr>
            <a:picLocks noChangeAspect="1"/>
          </p:cNvPicPr>
          <p:nvPr/>
        </p:nvPicPr>
        <p:blipFill rotWithShape="1">
          <a:blip r:embed="rId2"/>
          <a:srcRect l="22032" t="24779" r="23242" b="8939"/>
          <a:stretch/>
        </p:blipFill>
        <p:spPr>
          <a:xfrm>
            <a:off x="56445" y="1006901"/>
            <a:ext cx="8518674" cy="5800724"/>
          </a:xfrm>
          <a:prstGeom prst="rect">
            <a:avLst/>
          </a:prstGeom>
        </p:spPr>
      </p:pic>
      <p:sp>
        <p:nvSpPr>
          <p:cNvPr id="5" name="Content Placeholder 2">
            <a:extLst>
              <a:ext uri="{FF2B5EF4-FFF2-40B4-BE49-F238E27FC236}">
                <a16:creationId xmlns:a16="http://schemas.microsoft.com/office/drawing/2014/main" id="{AD20F234-4920-4395-805A-ABA4C02E1141}"/>
              </a:ext>
            </a:extLst>
          </p:cNvPr>
          <p:cNvSpPr txBox="1">
            <a:spLocks/>
          </p:cNvSpPr>
          <p:nvPr/>
        </p:nvSpPr>
        <p:spPr>
          <a:xfrm>
            <a:off x="8430007" y="4551342"/>
            <a:ext cx="3606814" cy="130288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700" dirty="0">
                <a:latin typeface="+mj-lt"/>
              </a:rPr>
              <a:t>The harmony settles to the G+4 chord, in the form of a broken chord ostinato pattern in the piano part. The ‘storm’ seems to have settled into a relatively stable pattern. </a:t>
            </a:r>
          </a:p>
        </p:txBody>
      </p:sp>
      <p:sp>
        <p:nvSpPr>
          <p:cNvPr id="6" name="Content Placeholder 2">
            <a:extLst>
              <a:ext uri="{FF2B5EF4-FFF2-40B4-BE49-F238E27FC236}">
                <a16:creationId xmlns:a16="http://schemas.microsoft.com/office/drawing/2014/main" id="{CC4600C0-D9D3-4225-884F-3941C45B621D}"/>
              </a:ext>
            </a:extLst>
          </p:cNvPr>
          <p:cNvSpPr txBox="1">
            <a:spLocks/>
          </p:cNvSpPr>
          <p:nvPr/>
        </p:nvSpPr>
        <p:spPr>
          <a:xfrm>
            <a:off x="8430007" y="2991751"/>
            <a:ext cx="2727504" cy="13736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700" dirty="0">
                <a:latin typeface="+mj-lt"/>
              </a:rPr>
              <a:t>The trills in the string parts are very fast oscillations (remember: we saw this technique used in Clara Schumann’s piano trio).</a:t>
            </a:r>
          </a:p>
        </p:txBody>
      </p:sp>
      <p:sp>
        <p:nvSpPr>
          <p:cNvPr id="7" name="Content Placeholder 2">
            <a:extLst>
              <a:ext uri="{FF2B5EF4-FFF2-40B4-BE49-F238E27FC236}">
                <a16:creationId xmlns:a16="http://schemas.microsoft.com/office/drawing/2014/main" id="{6395D4F6-5C3E-4A45-ACB8-8E138AEECF66}"/>
              </a:ext>
            </a:extLst>
          </p:cNvPr>
          <p:cNvSpPr txBox="1">
            <a:spLocks/>
          </p:cNvSpPr>
          <p:nvPr/>
        </p:nvSpPr>
        <p:spPr>
          <a:xfrm>
            <a:off x="295981" y="198455"/>
            <a:ext cx="9209264" cy="3881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700" dirty="0">
                <a:latin typeface="+mj-lt"/>
              </a:rPr>
              <a:t>V.W. uses ‘straight’ SQ rhythms for the first time, creating a cross-rhythm effect (ref: Debussy </a:t>
            </a:r>
            <a:r>
              <a:rPr lang="en-GB" sz="1700" dirty="0" err="1">
                <a:latin typeface="+mj-lt"/>
              </a:rPr>
              <a:t>Pagodes</a:t>
            </a:r>
            <a:r>
              <a:rPr lang="en-GB" sz="1700" dirty="0">
                <a:latin typeface="+mj-lt"/>
              </a:rPr>
              <a:t>). </a:t>
            </a:r>
          </a:p>
        </p:txBody>
      </p:sp>
      <p:sp>
        <p:nvSpPr>
          <p:cNvPr id="8" name="Content Placeholder 2">
            <a:extLst>
              <a:ext uri="{FF2B5EF4-FFF2-40B4-BE49-F238E27FC236}">
                <a16:creationId xmlns:a16="http://schemas.microsoft.com/office/drawing/2014/main" id="{E36A26BB-8464-412A-BFCD-BCF9BC39A98B}"/>
              </a:ext>
            </a:extLst>
          </p:cNvPr>
          <p:cNvSpPr txBox="1">
            <a:spLocks/>
          </p:cNvSpPr>
          <p:nvPr/>
        </p:nvSpPr>
        <p:spPr>
          <a:xfrm>
            <a:off x="8430007" y="1164732"/>
            <a:ext cx="3216194" cy="16913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700" dirty="0">
                <a:latin typeface="+mj-lt"/>
              </a:rPr>
              <a:t>The range of dynamics has widened: the music now has </a:t>
            </a:r>
            <a:r>
              <a:rPr lang="en-GB" sz="1700" b="1" i="1" dirty="0">
                <a:latin typeface="+mj-lt"/>
              </a:rPr>
              <a:t>P</a:t>
            </a:r>
            <a:r>
              <a:rPr lang="en-GB" sz="1700" dirty="0">
                <a:latin typeface="+mj-lt"/>
              </a:rPr>
              <a:t> as its base-line dynamic with brief surges/swells to </a:t>
            </a:r>
            <a:r>
              <a:rPr lang="en-GB" sz="1700" b="1" i="1" dirty="0">
                <a:latin typeface="+mj-lt"/>
              </a:rPr>
              <a:t>f</a:t>
            </a:r>
            <a:r>
              <a:rPr lang="en-GB" sz="1700" dirty="0">
                <a:latin typeface="+mj-lt"/>
              </a:rPr>
              <a:t>.</a:t>
            </a:r>
          </a:p>
          <a:p>
            <a:pPr marL="0" indent="0">
              <a:buNone/>
            </a:pPr>
            <a:r>
              <a:rPr lang="en-GB" sz="1700" dirty="0">
                <a:latin typeface="+mj-lt"/>
              </a:rPr>
              <a:t>This also enables the Tenor vocal line to enter with clarity</a:t>
            </a:r>
            <a:r>
              <a:rPr lang="en-GB" sz="2000" dirty="0">
                <a:latin typeface="+mj-lt"/>
              </a:rPr>
              <a:t>.</a:t>
            </a:r>
            <a:endParaRPr lang="en-GB" dirty="0">
              <a:latin typeface="+mj-lt"/>
            </a:endParaRPr>
          </a:p>
        </p:txBody>
      </p:sp>
      <p:sp>
        <p:nvSpPr>
          <p:cNvPr id="9" name="Content Placeholder 2">
            <a:extLst>
              <a:ext uri="{FF2B5EF4-FFF2-40B4-BE49-F238E27FC236}">
                <a16:creationId xmlns:a16="http://schemas.microsoft.com/office/drawing/2014/main" id="{7775E3EB-47DA-4A01-BC93-68DB3EF900C1}"/>
              </a:ext>
            </a:extLst>
          </p:cNvPr>
          <p:cNvSpPr txBox="1">
            <a:spLocks/>
          </p:cNvSpPr>
          <p:nvPr/>
        </p:nvSpPr>
        <p:spPr>
          <a:xfrm>
            <a:off x="931333" y="653092"/>
            <a:ext cx="10329334" cy="4102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700" dirty="0">
                <a:latin typeface="+mj-lt"/>
              </a:rPr>
              <a:t>V.W. uses the piano part to maintain rhythmic impetus whilst the strings create an atmospheric oscillation.</a:t>
            </a:r>
          </a:p>
        </p:txBody>
      </p:sp>
      <p:cxnSp>
        <p:nvCxnSpPr>
          <p:cNvPr id="10" name="Straight Arrow Connector 9">
            <a:extLst>
              <a:ext uri="{FF2B5EF4-FFF2-40B4-BE49-F238E27FC236}">
                <a16:creationId xmlns:a16="http://schemas.microsoft.com/office/drawing/2014/main" id="{10AAB0EE-C5E2-49EC-9F7D-1E17875CAC06}"/>
              </a:ext>
            </a:extLst>
          </p:cNvPr>
          <p:cNvCxnSpPr>
            <a:cxnSpLocks/>
          </p:cNvCxnSpPr>
          <p:nvPr/>
        </p:nvCxnSpPr>
        <p:spPr>
          <a:xfrm flipH="1" flipV="1">
            <a:off x="8105423" y="2878862"/>
            <a:ext cx="324584" cy="22577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a:extLst>
              <a:ext uri="{FF2B5EF4-FFF2-40B4-BE49-F238E27FC236}">
                <a16:creationId xmlns:a16="http://schemas.microsoft.com/office/drawing/2014/main" id="{D9B39524-A806-4809-80BD-9D48FE5FD992}"/>
              </a:ext>
            </a:extLst>
          </p:cNvPr>
          <p:cNvCxnSpPr>
            <a:cxnSpLocks/>
          </p:cNvCxnSpPr>
          <p:nvPr/>
        </p:nvCxnSpPr>
        <p:spPr>
          <a:xfrm flipH="1">
            <a:off x="7811912" y="3104640"/>
            <a:ext cx="618095" cy="48708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5" name="Straight Arrow Connector 14">
            <a:extLst>
              <a:ext uri="{FF2B5EF4-FFF2-40B4-BE49-F238E27FC236}">
                <a16:creationId xmlns:a16="http://schemas.microsoft.com/office/drawing/2014/main" id="{FB7C58C2-14EE-4352-8216-DB83FA37392C}"/>
              </a:ext>
            </a:extLst>
          </p:cNvPr>
          <p:cNvCxnSpPr>
            <a:cxnSpLocks/>
          </p:cNvCxnSpPr>
          <p:nvPr/>
        </p:nvCxnSpPr>
        <p:spPr>
          <a:xfrm flipH="1">
            <a:off x="7495096" y="4797890"/>
            <a:ext cx="934911" cy="48708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744709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6395D4F6-5C3E-4A45-ACB8-8E138AEECF66}"/>
              </a:ext>
            </a:extLst>
          </p:cNvPr>
          <p:cNvSpPr txBox="1">
            <a:spLocks/>
          </p:cNvSpPr>
          <p:nvPr/>
        </p:nvSpPr>
        <p:spPr>
          <a:xfrm>
            <a:off x="300744" y="545074"/>
            <a:ext cx="11277600" cy="9332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700" dirty="0">
                <a:latin typeface="+mj-lt"/>
              </a:rPr>
              <a:t>The vocal part is set syllabically. The melody in this section uses five notes (GACDF) and may be described as pentatonic.  </a:t>
            </a:r>
          </a:p>
          <a:p>
            <a:pPr marL="0" indent="0">
              <a:buNone/>
            </a:pPr>
            <a:r>
              <a:rPr lang="en-GB" sz="1700" dirty="0">
                <a:latin typeface="+mj-lt"/>
              </a:rPr>
              <a:t>There is a degree of word painting here: ‘Edge’ is elongated to represent the ridge of the hill, and ‘Trouble’ is articulated via a quaver settling down to a longer note for the 2</a:t>
            </a:r>
            <a:r>
              <a:rPr lang="en-GB" sz="1700" baseline="30000" dirty="0">
                <a:latin typeface="+mj-lt"/>
              </a:rPr>
              <a:t>nd</a:t>
            </a:r>
            <a:r>
              <a:rPr lang="en-GB" sz="1700" dirty="0">
                <a:latin typeface="+mj-lt"/>
              </a:rPr>
              <a:t> syllable (= a restless rhythm).   </a:t>
            </a:r>
          </a:p>
        </p:txBody>
      </p:sp>
      <p:pic>
        <p:nvPicPr>
          <p:cNvPr id="3" name="Picture 2">
            <a:extLst>
              <a:ext uri="{FF2B5EF4-FFF2-40B4-BE49-F238E27FC236}">
                <a16:creationId xmlns:a16="http://schemas.microsoft.com/office/drawing/2014/main" id="{FFD8BB68-A759-4B78-868A-3F3FA651C969}"/>
              </a:ext>
            </a:extLst>
          </p:cNvPr>
          <p:cNvPicPr>
            <a:picLocks noChangeAspect="1"/>
          </p:cNvPicPr>
          <p:nvPr/>
        </p:nvPicPr>
        <p:blipFill rotWithShape="1">
          <a:blip r:embed="rId2"/>
          <a:srcRect l="16640" t="21653" r="18789" b="6854"/>
          <a:stretch/>
        </p:blipFill>
        <p:spPr>
          <a:xfrm>
            <a:off x="135556" y="1539908"/>
            <a:ext cx="7872413" cy="4900614"/>
          </a:xfrm>
          <a:prstGeom prst="rect">
            <a:avLst/>
          </a:prstGeom>
        </p:spPr>
      </p:pic>
      <p:sp>
        <p:nvSpPr>
          <p:cNvPr id="9" name="Content Placeholder 2">
            <a:extLst>
              <a:ext uri="{FF2B5EF4-FFF2-40B4-BE49-F238E27FC236}">
                <a16:creationId xmlns:a16="http://schemas.microsoft.com/office/drawing/2014/main" id="{E9A99CFA-112E-4445-B15F-EF4FB1D3C7E5}"/>
              </a:ext>
            </a:extLst>
          </p:cNvPr>
          <p:cNvSpPr txBox="1">
            <a:spLocks/>
          </p:cNvSpPr>
          <p:nvPr/>
        </p:nvSpPr>
        <p:spPr>
          <a:xfrm>
            <a:off x="8128002" y="2838975"/>
            <a:ext cx="3917244" cy="5599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700" dirty="0">
                <a:latin typeface="+mj-lt"/>
              </a:rPr>
              <a:t>The trills in the string parts are maintained here (the storm in the background).</a:t>
            </a:r>
          </a:p>
        </p:txBody>
      </p:sp>
      <p:sp>
        <p:nvSpPr>
          <p:cNvPr id="11" name="Content Placeholder 2">
            <a:extLst>
              <a:ext uri="{FF2B5EF4-FFF2-40B4-BE49-F238E27FC236}">
                <a16:creationId xmlns:a16="http://schemas.microsoft.com/office/drawing/2014/main" id="{493920AB-B0AC-46FE-8024-794579D11FF6}"/>
              </a:ext>
            </a:extLst>
          </p:cNvPr>
          <p:cNvSpPr txBox="1">
            <a:spLocks/>
          </p:cNvSpPr>
          <p:nvPr/>
        </p:nvSpPr>
        <p:spPr>
          <a:xfrm>
            <a:off x="8142816" y="1604678"/>
            <a:ext cx="3081337" cy="108856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700" dirty="0">
                <a:latin typeface="+mj-lt"/>
              </a:rPr>
              <a:t>Leaping violin (5</a:t>
            </a:r>
            <a:r>
              <a:rPr lang="en-GB" sz="1700" baseline="30000" dirty="0">
                <a:latin typeface="+mj-lt"/>
              </a:rPr>
              <a:t>th</a:t>
            </a:r>
            <a:r>
              <a:rPr lang="en-GB" sz="1700" dirty="0">
                <a:latin typeface="+mj-lt"/>
              </a:rPr>
              <a:t> and </a:t>
            </a:r>
            <a:r>
              <a:rPr lang="en-GB" sz="1700" dirty="0" err="1">
                <a:latin typeface="+mj-lt"/>
              </a:rPr>
              <a:t>Octvs</a:t>
            </a:r>
            <a:r>
              <a:rPr lang="en-GB" sz="1700" dirty="0">
                <a:latin typeface="+mj-lt"/>
              </a:rPr>
              <a:t>) SQ figure in the final beat is repeated here…establishing it as a motif.</a:t>
            </a:r>
          </a:p>
        </p:txBody>
      </p:sp>
      <p:cxnSp>
        <p:nvCxnSpPr>
          <p:cNvPr id="12" name="Straight Arrow Connector 11">
            <a:extLst>
              <a:ext uri="{FF2B5EF4-FFF2-40B4-BE49-F238E27FC236}">
                <a16:creationId xmlns:a16="http://schemas.microsoft.com/office/drawing/2014/main" id="{1016F281-3A94-4269-A147-796F2B774572}"/>
              </a:ext>
            </a:extLst>
          </p:cNvPr>
          <p:cNvCxnSpPr>
            <a:cxnSpLocks/>
          </p:cNvCxnSpPr>
          <p:nvPr/>
        </p:nvCxnSpPr>
        <p:spPr>
          <a:xfrm flipH="1">
            <a:off x="7337779" y="1774663"/>
            <a:ext cx="805037" cy="39408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3" name="Content Placeholder 2">
            <a:extLst>
              <a:ext uri="{FF2B5EF4-FFF2-40B4-BE49-F238E27FC236}">
                <a16:creationId xmlns:a16="http://schemas.microsoft.com/office/drawing/2014/main" id="{CA3D5545-B263-4586-82DE-9D6911D3D265}"/>
              </a:ext>
            </a:extLst>
          </p:cNvPr>
          <p:cNvSpPr txBox="1">
            <a:spLocks/>
          </p:cNvSpPr>
          <p:nvPr/>
        </p:nvSpPr>
        <p:spPr>
          <a:xfrm>
            <a:off x="8128002" y="3695256"/>
            <a:ext cx="3744385" cy="13736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700" dirty="0">
                <a:latin typeface="+mj-lt"/>
              </a:rPr>
              <a:t>The Bass parts: cello and LH of the piano double the vocal rise/fall melody to thicken the texture/create a sense of strength.</a:t>
            </a:r>
          </a:p>
        </p:txBody>
      </p:sp>
      <p:sp>
        <p:nvSpPr>
          <p:cNvPr id="15" name="Content Placeholder 2">
            <a:extLst>
              <a:ext uri="{FF2B5EF4-FFF2-40B4-BE49-F238E27FC236}">
                <a16:creationId xmlns:a16="http://schemas.microsoft.com/office/drawing/2014/main" id="{F6FA8EB1-210F-4430-9901-51BADCDFA3A5}"/>
              </a:ext>
            </a:extLst>
          </p:cNvPr>
          <p:cNvSpPr txBox="1">
            <a:spLocks/>
          </p:cNvSpPr>
          <p:nvPr/>
        </p:nvSpPr>
        <p:spPr>
          <a:xfrm>
            <a:off x="8142816" y="5069142"/>
            <a:ext cx="3776662" cy="5053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700" dirty="0">
                <a:latin typeface="+mj-lt"/>
              </a:rPr>
              <a:t>SQ/Cr motif (dissonant/sudden)</a:t>
            </a:r>
          </a:p>
        </p:txBody>
      </p:sp>
      <p:cxnSp>
        <p:nvCxnSpPr>
          <p:cNvPr id="17" name="Straight Arrow Connector 16">
            <a:extLst>
              <a:ext uri="{FF2B5EF4-FFF2-40B4-BE49-F238E27FC236}">
                <a16:creationId xmlns:a16="http://schemas.microsoft.com/office/drawing/2014/main" id="{568C9369-EF7C-464D-9EE7-25510421B1BF}"/>
              </a:ext>
            </a:extLst>
          </p:cNvPr>
          <p:cNvCxnSpPr>
            <a:cxnSpLocks/>
          </p:cNvCxnSpPr>
          <p:nvPr/>
        </p:nvCxnSpPr>
        <p:spPr>
          <a:xfrm flipH="1">
            <a:off x="5384801" y="5287934"/>
            <a:ext cx="2758015" cy="40409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9" name="Straight Arrow Connector 18">
            <a:extLst>
              <a:ext uri="{FF2B5EF4-FFF2-40B4-BE49-F238E27FC236}">
                <a16:creationId xmlns:a16="http://schemas.microsoft.com/office/drawing/2014/main" id="{36F64AEC-B0F8-4688-9F3A-589AA27E180F}"/>
              </a:ext>
            </a:extLst>
          </p:cNvPr>
          <p:cNvCxnSpPr>
            <a:cxnSpLocks/>
          </p:cNvCxnSpPr>
          <p:nvPr/>
        </p:nvCxnSpPr>
        <p:spPr>
          <a:xfrm flipH="1">
            <a:off x="4060473" y="4046533"/>
            <a:ext cx="4056240" cy="18111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1" name="Straight Arrow Connector 20">
            <a:extLst>
              <a:ext uri="{FF2B5EF4-FFF2-40B4-BE49-F238E27FC236}">
                <a16:creationId xmlns:a16="http://schemas.microsoft.com/office/drawing/2014/main" id="{0DB289F7-A5BD-4475-B67C-8D9895EF2736}"/>
              </a:ext>
            </a:extLst>
          </p:cNvPr>
          <p:cNvCxnSpPr>
            <a:cxnSpLocks/>
          </p:cNvCxnSpPr>
          <p:nvPr/>
        </p:nvCxnSpPr>
        <p:spPr>
          <a:xfrm flipH="1">
            <a:off x="1772356" y="4040495"/>
            <a:ext cx="6355646" cy="168603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014873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24BBB6-A7AA-4E61-B75C-E110D0CEB1D6}"/>
              </a:ext>
            </a:extLst>
          </p:cNvPr>
          <p:cNvPicPr>
            <a:picLocks noChangeAspect="1"/>
          </p:cNvPicPr>
          <p:nvPr/>
        </p:nvPicPr>
        <p:blipFill rotWithShape="1">
          <a:blip r:embed="rId2"/>
          <a:srcRect l="25313" t="27698" r="22070" b="11023"/>
          <a:stretch/>
        </p:blipFill>
        <p:spPr>
          <a:xfrm>
            <a:off x="2328884" y="1430034"/>
            <a:ext cx="8010526" cy="5245201"/>
          </a:xfrm>
          <a:prstGeom prst="rect">
            <a:avLst/>
          </a:prstGeom>
        </p:spPr>
      </p:pic>
      <p:sp>
        <p:nvSpPr>
          <p:cNvPr id="7" name="Content Placeholder 2">
            <a:extLst>
              <a:ext uri="{FF2B5EF4-FFF2-40B4-BE49-F238E27FC236}">
                <a16:creationId xmlns:a16="http://schemas.microsoft.com/office/drawing/2014/main" id="{6395D4F6-5C3E-4A45-ACB8-8E138AEECF66}"/>
              </a:ext>
            </a:extLst>
          </p:cNvPr>
          <p:cNvSpPr txBox="1">
            <a:spLocks/>
          </p:cNvSpPr>
          <p:nvPr/>
        </p:nvSpPr>
        <p:spPr>
          <a:xfrm>
            <a:off x="69448" y="130071"/>
            <a:ext cx="5625295" cy="10673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700" dirty="0">
                <a:latin typeface="+mj-lt"/>
              </a:rPr>
              <a:t>The vocal part maintains its syllabic treatment, but uses a brief falling </a:t>
            </a:r>
            <a:r>
              <a:rPr lang="en-GB" sz="1700" dirty="0">
                <a:solidFill>
                  <a:srgbClr val="FF0000"/>
                </a:solidFill>
                <a:latin typeface="+mj-lt"/>
              </a:rPr>
              <a:t>melisma</a:t>
            </a:r>
            <a:r>
              <a:rPr lang="en-GB" sz="1700" dirty="0">
                <a:latin typeface="+mj-lt"/>
              </a:rPr>
              <a:t> to represent the upheaval of ‘</a:t>
            </a:r>
            <a:r>
              <a:rPr lang="en-GB" sz="1700" dirty="0" err="1">
                <a:latin typeface="+mj-lt"/>
              </a:rPr>
              <a:t>Wrek</a:t>
            </a:r>
            <a:r>
              <a:rPr lang="en-GB" sz="1700" dirty="0">
                <a:latin typeface="+mj-lt"/>
              </a:rPr>
              <a:t>-in heaves’. This is word-painting. </a:t>
            </a:r>
          </a:p>
        </p:txBody>
      </p:sp>
      <p:sp>
        <p:nvSpPr>
          <p:cNvPr id="9" name="Content Placeholder 2">
            <a:extLst>
              <a:ext uri="{FF2B5EF4-FFF2-40B4-BE49-F238E27FC236}">
                <a16:creationId xmlns:a16="http://schemas.microsoft.com/office/drawing/2014/main" id="{E9A99CFA-112E-4445-B15F-EF4FB1D3C7E5}"/>
              </a:ext>
            </a:extLst>
          </p:cNvPr>
          <p:cNvSpPr txBox="1">
            <a:spLocks/>
          </p:cNvSpPr>
          <p:nvPr/>
        </p:nvSpPr>
        <p:spPr>
          <a:xfrm>
            <a:off x="69448" y="3607775"/>
            <a:ext cx="2688190" cy="16313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700" dirty="0">
                <a:latin typeface="+mj-lt"/>
              </a:rPr>
              <a:t>Again, VW reinforces the vocal melody by doubling it in bass parts (cello and piano). </a:t>
            </a:r>
          </a:p>
          <a:p>
            <a:pPr marL="0" indent="0">
              <a:buNone/>
            </a:pPr>
            <a:r>
              <a:rPr lang="en-GB" sz="1700" dirty="0">
                <a:latin typeface="+mj-lt"/>
              </a:rPr>
              <a:t>Notice: the cello is instructed to play Arco</a:t>
            </a:r>
          </a:p>
        </p:txBody>
      </p:sp>
      <p:cxnSp>
        <p:nvCxnSpPr>
          <p:cNvPr id="5" name="Straight Arrow Connector 4">
            <a:extLst>
              <a:ext uri="{FF2B5EF4-FFF2-40B4-BE49-F238E27FC236}">
                <a16:creationId xmlns:a16="http://schemas.microsoft.com/office/drawing/2014/main" id="{7188284A-8B85-4790-AC14-B8D088D5B1EC}"/>
              </a:ext>
            </a:extLst>
          </p:cNvPr>
          <p:cNvCxnSpPr>
            <a:cxnSpLocks/>
          </p:cNvCxnSpPr>
          <p:nvPr/>
        </p:nvCxnSpPr>
        <p:spPr>
          <a:xfrm>
            <a:off x="4319347" y="1371797"/>
            <a:ext cx="2150901" cy="22839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8" name="Straight Arrow Connector 7">
            <a:extLst>
              <a:ext uri="{FF2B5EF4-FFF2-40B4-BE49-F238E27FC236}">
                <a16:creationId xmlns:a16="http://schemas.microsoft.com/office/drawing/2014/main" id="{AFBCA056-9948-4BF2-868D-C95B917BC4B2}"/>
              </a:ext>
            </a:extLst>
          </p:cNvPr>
          <p:cNvCxnSpPr>
            <a:cxnSpLocks/>
          </p:cNvCxnSpPr>
          <p:nvPr/>
        </p:nvCxnSpPr>
        <p:spPr>
          <a:xfrm flipH="1">
            <a:off x="7799934" y="460698"/>
            <a:ext cx="1680993" cy="113949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0" name="Content Placeholder 2">
            <a:extLst>
              <a:ext uri="{FF2B5EF4-FFF2-40B4-BE49-F238E27FC236}">
                <a16:creationId xmlns:a16="http://schemas.microsoft.com/office/drawing/2014/main" id="{9FD05B1F-AB3C-4686-A2ED-E4A486F1ED46}"/>
              </a:ext>
            </a:extLst>
          </p:cNvPr>
          <p:cNvSpPr txBox="1">
            <a:spLocks/>
          </p:cNvSpPr>
          <p:nvPr/>
        </p:nvSpPr>
        <p:spPr>
          <a:xfrm>
            <a:off x="10311959" y="1726805"/>
            <a:ext cx="1731239" cy="34208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700" dirty="0">
                <a:latin typeface="+mj-lt"/>
              </a:rPr>
              <a:t>Rising leap motif</a:t>
            </a:r>
          </a:p>
        </p:txBody>
      </p:sp>
      <p:sp>
        <p:nvSpPr>
          <p:cNvPr id="11" name="Content Placeholder 2">
            <a:extLst>
              <a:ext uri="{FF2B5EF4-FFF2-40B4-BE49-F238E27FC236}">
                <a16:creationId xmlns:a16="http://schemas.microsoft.com/office/drawing/2014/main" id="{4FAA1C50-F549-45E1-BDDF-E044AF942E35}"/>
              </a:ext>
            </a:extLst>
          </p:cNvPr>
          <p:cNvSpPr txBox="1">
            <a:spLocks/>
          </p:cNvSpPr>
          <p:nvPr/>
        </p:nvSpPr>
        <p:spPr>
          <a:xfrm>
            <a:off x="10311959" y="5610357"/>
            <a:ext cx="1965352" cy="6372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700" dirty="0">
                <a:latin typeface="+mj-lt"/>
              </a:rPr>
              <a:t>SQ/Cr motif (dissonant/sudden)</a:t>
            </a:r>
          </a:p>
        </p:txBody>
      </p:sp>
      <p:cxnSp>
        <p:nvCxnSpPr>
          <p:cNvPr id="13" name="Straight Arrow Connector 12">
            <a:extLst>
              <a:ext uri="{FF2B5EF4-FFF2-40B4-BE49-F238E27FC236}">
                <a16:creationId xmlns:a16="http://schemas.microsoft.com/office/drawing/2014/main" id="{69729198-993D-4048-AA08-A531EF0C1731}"/>
              </a:ext>
            </a:extLst>
          </p:cNvPr>
          <p:cNvCxnSpPr>
            <a:cxnSpLocks/>
          </p:cNvCxnSpPr>
          <p:nvPr/>
        </p:nvCxnSpPr>
        <p:spPr>
          <a:xfrm flipH="1">
            <a:off x="9465923" y="5876575"/>
            <a:ext cx="846036" cy="31861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4" name="Content Placeholder 2">
            <a:extLst>
              <a:ext uri="{FF2B5EF4-FFF2-40B4-BE49-F238E27FC236}">
                <a16:creationId xmlns:a16="http://schemas.microsoft.com/office/drawing/2014/main" id="{49A7AA50-60F7-4C0E-880F-A6662B10AC6B}"/>
              </a:ext>
            </a:extLst>
          </p:cNvPr>
          <p:cNvSpPr txBox="1">
            <a:spLocks/>
          </p:cNvSpPr>
          <p:nvPr/>
        </p:nvSpPr>
        <p:spPr>
          <a:xfrm>
            <a:off x="295404" y="1197469"/>
            <a:ext cx="1986319" cy="218334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700" dirty="0">
                <a:latin typeface="+mj-lt"/>
              </a:rPr>
              <a:t>By entering on beat 2, the violin emphasises the displaced strong beat in this phrase (difficult to hear where the beginning of the bar actually starts).</a:t>
            </a:r>
          </a:p>
        </p:txBody>
      </p:sp>
      <p:cxnSp>
        <p:nvCxnSpPr>
          <p:cNvPr id="16" name="Straight Arrow Connector 15">
            <a:extLst>
              <a:ext uri="{FF2B5EF4-FFF2-40B4-BE49-F238E27FC236}">
                <a16:creationId xmlns:a16="http://schemas.microsoft.com/office/drawing/2014/main" id="{805AC4D2-D03D-4ED2-AD32-7D766176CB7E}"/>
              </a:ext>
            </a:extLst>
          </p:cNvPr>
          <p:cNvCxnSpPr>
            <a:cxnSpLocks/>
          </p:cNvCxnSpPr>
          <p:nvPr/>
        </p:nvCxnSpPr>
        <p:spPr>
          <a:xfrm>
            <a:off x="1930445" y="1832997"/>
            <a:ext cx="1842902" cy="47966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9" name="Straight Arrow Connector 18">
            <a:extLst>
              <a:ext uri="{FF2B5EF4-FFF2-40B4-BE49-F238E27FC236}">
                <a16:creationId xmlns:a16="http://schemas.microsoft.com/office/drawing/2014/main" id="{F46E0A2D-0855-4671-8170-DE44B2827A9D}"/>
              </a:ext>
            </a:extLst>
          </p:cNvPr>
          <p:cNvCxnSpPr>
            <a:cxnSpLocks/>
          </p:cNvCxnSpPr>
          <p:nvPr/>
        </p:nvCxnSpPr>
        <p:spPr>
          <a:xfrm>
            <a:off x="1667394" y="4396748"/>
            <a:ext cx="1666554" cy="24470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5" name="Content Placeholder 2">
            <a:extLst>
              <a:ext uri="{FF2B5EF4-FFF2-40B4-BE49-F238E27FC236}">
                <a16:creationId xmlns:a16="http://schemas.microsoft.com/office/drawing/2014/main" id="{4DAF32E9-9894-4515-AB5E-6AF5359BAEA3}"/>
              </a:ext>
            </a:extLst>
          </p:cNvPr>
          <p:cNvSpPr txBox="1">
            <a:spLocks/>
          </p:cNvSpPr>
          <p:nvPr/>
        </p:nvSpPr>
        <p:spPr>
          <a:xfrm>
            <a:off x="2481026" y="884721"/>
            <a:ext cx="3354388" cy="5053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700" dirty="0">
                <a:latin typeface="+mj-lt"/>
              </a:rPr>
              <a:t>The melody rises to the (unstable) 7</a:t>
            </a:r>
            <a:r>
              <a:rPr lang="en-GB" sz="1700" baseline="30000" dirty="0">
                <a:latin typeface="+mj-lt"/>
              </a:rPr>
              <a:t>th</a:t>
            </a:r>
            <a:r>
              <a:rPr lang="en-GB" sz="1700" dirty="0">
                <a:latin typeface="+mj-lt"/>
              </a:rPr>
              <a:t> at this point (word painting).</a:t>
            </a:r>
          </a:p>
        </p:txBody>
      </p:sp>
      <p:sp>
        <p:nvSpPr>
          <p:cNvPr id="20" name="Content Placeholder 2">
            <a:extLst>
              <a:ext uri="{FF2B5EF4-FFF2-40B4-BE49-F238E27FC236}">
                <a16:creationId xmlns:a16="http://schemas.microsoft.com/office/drawing/2014/main" id="{8F9B812B-E7E0-4A5D-8387-63097CCD1408}"/>
              </a:ext>
            </a:extLst>
          </p:cNvPr>
          <p:cNvSpPr txBox="1">
            <a:spLocks/>
          </p:cNvSpPr>
          <p:nvPr/>
        </p:nvSpPr>
        <p:spPr>
          <a:xfrm>
            <a:off x="8010526" y="153935"/>
            <a:ext cx="3656023" cy="34208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700" dirty="0">
                <a:latin typeface="+mj-lt"/>
              </a:rPr>
              <a:t>The </a:t>
            </a:r>
            <a:r>
              <a:rPr lang="en-GB" sz="1700" dirty="0">
                <a:solidFill>
                  <a:srgbClr val="FF0000"/>
                </a:solidFill>
                <a:latin typeface="+mj-lt"/>
              </a:rPr>
              <a:t>melisma</a:t>
            </a:r>
            <a:r>
              <a:rPr lang="en-GB" sz="1700" dirty="0">
                <a:latin typeface="+mj-lt"/>
              </a:rPr>
              <a:t> is a triplet (a storm motif).</a:t>
            </a:r>
          </a:p>
        </p:txBody>
      </p:sp>
      <p:cxnSp>
        <p:nvCxnSpPr>
          <p:cNvPr id="28" name="Straight Arrow Connector 27">
            <a:extLst>
              <a:ext uri="{FF2B5EF4-FFF2-40B4-BE49-F238E27FC236}">
                <a16:creationId xmlns:a16="http://schemas.microsoft.com/office/drawing/2014/main" id="{DBEFE9C8-3E94-4B8F-9E4E-25DFE42D39E2}"/>
              </a:ext>
            </a:extLst>
          </p:cNvPr>
          <p:cNvCxnSpPr>
            <a:cxnSpLocks/>
          </p:cNvCxnSpPr>
          <p:nvPr/>
        </p:nvCxnSpPr>
        <p:spPr>
          <a:xfrm flipH="1">
            <a:off x="9415519" y="1961198"/>
            <a:ext cx="846036" cy="31861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0" name="Straight Arrow Connector 29">
            <a:extLst>
              <a:ext uri="{FF2B5EF4-FFF2-40B4-BE49-F238E27FC236}">
                <a16:creationId xmlns:a16="http://schemas.microsoft.com/office/drawing/2014/main" id="{8C272ADE-2D6A-4044-9622-7DEED34C7917}"/>
              </a:ext>
            </a:extLst>
          </p:cNvPr>
          <p:cNvCxnSpPr>
            <a:cxnSpLocks/>
          </p:cNvCxnSpPr>
          <p:nvPr/>
        </p:nvCxnSpPr>
        <p:spPr>
          <a:xfrm flipV="1">
            <a:off x="5746045" y="325860"/>
            <a:ext cx="2099045" cy="12807"/>
          </a:xfrm>
          <a:prstGeom prst="straightConnector1">
            <a:avLst/>
          </a:prstGeom>
          <a:ln>
            <a:solidFill>
              <a:srgbClr val="0070C0"/>
            </a:solidFill>
            <a:tailEnd type="triangle"/>
          </a:ln>
        </p:spPr>
        <p:style>
          <a:lnRef idx="1">
            <a:schemeClr val="accent2"/>
          </a:lnRef>
          <a:fillRef idx="0">
            <a:schemeClr val="accent2"/>
          </a:fillRef>
          <a:effectRef idx="0">
            <a:schemeClr val="accent2"/>
          </a:effectRef>
          <a:fontRef idx="minor">
            <a:schemeClr val="tx1"/>
          </a:fontRef>
        </p:style>
      </p:cxnSp>
      <p:cxnSp>
        <p:nvCxnSpPr>
          <p:cNvPr id="36" name="Straight Arrow Connector 35">
            <a:extLst>
              <a:ext uri="{FF2B5EF4-FFF2-40B4-BE49-F238E27FC236}">
                <a16:creationId xmlns:a16="http://schemas.microsoft.com/office/drawing/2014/main" id="{00F345D9-01B6-44AF-A0DF-7792699DC2A0}"/>
              </a:ext>
            </a:extLst>
          </p:cNvPr>
          <p:cNvCxnSpPr>
            <a:cxnSpLocks/>
          </p:cNvCxnSpPr>
          <p:nvPr/>
        </p:nvCxnSpPr>
        <p:spPr>
          <a:xfrm>
            <a:off x="1679841" y="4396748"/>
            <a:ext cx="1654107" cy="173317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3019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BBBBC6-E4C5-45E3-80B1-65E8A17820FB}"/>
              </a:ext>
            </a:extLst>
          </p:cNvPr>
          <p:cNvPicPr>
            <a:picLocks noChangeAspect="1"/>
          </p:cNvPicPr>
          <p:nvPr/>
        </p:nvPicPr>
        <p:blipFill rotWithShape="1">
          <a:blip r:embed="rId2"/>
          <a:srcRect l="20743" t="20611" r="16093" b="7062"/>
          <a:stretch/>
        </p:blipFill>
        <p:spPr>
          <a:xfrm>
            <a:off x="171451" y="799117"/>
            <a:ext cx="8170069" cy="5259766"/>
          </a:xfrm>
          <a:prstGeom prst="rect">
            <a:avLst/>
          </a:prstGeom>
        </p:spPr>
      </p:pic>
      <p:sp>
        <p:nvSpPr>
          <p:cNvPr id="5" name="Content Placeholder 2">
            <a:extLst>
              <a:ext uri="{FF2B5EF4-FFF2-40B4-BE49-F238E27FC236}">
                <a16:creationId xmlns:a16="http://schemas.microsoft.com/office/drawing/2014/main" id="{8B735D2C-BF89-49C8-A038-7FDFE88EC558}"/>
              </a:ext>
            </a:extLst>
          </p:cNvPr>
          <p:cNvSpPr txBox="1">
            <a:spLocks/>
          </p:cNvSpPr>
          <p:nvPr/>
        </p:nvSpPr>
        <p:spPr>
          <a:xfrm>
            <a:off x="8640365" y="959478"/>
            <a:ext cx="3427810" cy="180058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700" dirty="0">
                <a:solidFill>
                  <a:srgbClr val="FF0000"/>
                </a:solidFill>
                <a:latin typeface="+mj-lt"/>
              </a:rPr>
              <a:t>The rising leap motif is replaced by a rapid upward scale because…</a:t>
            </a:r>
            <a:r>
              <a:rPr lang="en-GB" sz="1700" dirty="0">
                <a:latin typeface="+mj-lt"/>
              </a:rPr>
              <a:t> it represents a climatic moment of the storm…a sudden rush of wind, from </a:t>
            </a:r>
            <a:r>
              <a:rPr lang="en-GB" sz="1700" b="1" i="1" dirty="0">
                <a:latin typeface="+mj-lt"/>
              </a:rPr>
              <a:t>P</a:t>
            </a:r>
            <a:r>
              <a:rPr lang="en-GB" sz="1700" dirty="0">
                <a:latin typeface="+mj-lt"/>
              </a:rPr>
              <a:t> to </a:t>
            </a:r>
            <a:r>
              <a:rPr lang="en-GB" sz="1700" b="1" i="1" dirty="0">
                <a:latin typeface="+mj-lt"/>
              </a:rPr>
              <a:t>f </a:t>
            </a:r>
          </a:p>
          <a:p>
            <a:pPr marL="0" indent="0">
              <a:buNone/>
            </a:pPr>
            <a:r>
              <a:rPr lang="en-GB" sz="1700" dirty="0">
                <a:latin typeface="+mj-lt"/>
              </a:rPr>
              <a:t>This time, the upward motif is modified to be a scale in F</a:t>
            </a:r>
            <a:endParaRPr lang="en-GB" sz="1700" dirty="0">
              <a:solidFill>
                <a:srgbClr val="FF0000"/>
              </a:solidFill>
              <a:latin typeface="+mj-lt"/>
            </a:endParaRPr>
          </a:p>
        </p:txBody>
      </p:sp>
      <p:sp>
        <p:nvSpPr>
          <p:cNvPr id="6" name="Content Placeholder 2">
            <a:extLst>
              <a:ext uri="{FF2B5EF4-FFF2-40B4-BE49-F238E27FC236}">
                <a16:creationId xmlns:a16="http://schemas.microsoft.com/office/drawing/2014/main" id="{41D56723-8A02-44AE-9944-B8BF75EA36D1}"/>
              </a:ext>
            </a:extLst>
          </p:cNvPr>
          <p:cNvSpPr txBox="1">
            <a:spLocks/>
          </p:cNvSpPr>
          <p:nvPr/>
        </p:nvSpPr>
        <p:spPr>
          <a:xfrm>
            <a:off x="171451" y="101632"/>
            <a:ext cx="11772900" cy="8484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700" dirty="0">
                <a:solidFill>
                  <a:srgbClr val="FF0000"/>
                </a:solidFill>
                <a:latin typeface="+mj-lt"/>
              </a:rPr>
              <a:t>The vocal melody stays mainly on one note: is this word painting? </a:t>
            </a:r>
            <a:r>
              <a:rPr lang="en-GB" sz="1700" dirty="0">
                <a:latin typeface="+mj-lt"/>
              </a:rPr>
              <a:t>Yes</a:t>
            </a:r>
            <a:r>
              <a:rPr lang="en-GB" sz="1700" dirty="0">
                <a:solidFill>
                  <a:srgbClr val="FF0000"/>
                </a:solidFill>
                <a:latin typeface="+mj-lt"/>
              </a:rPr>
              <a:t>. </a:t>
            </a:r>
            <a:r>
              <a:rPr lang="en-GB" sz="1700" dirty="0">
                <a:latin typeface="+mj-lt"/>
              </a:rPr>
              <a:t>Gale is an extended duration, the D is insistent like the storm, unforgiving. It creates a tritone tension/dissonance with the Cello/Piano bass.</a:t>
            </a:r>
            <a:endParaRPr lang="en-GB" sz="1700" dirty="0">
              <a:solidFill>
                <a:srgbClr val="FF0000"/>
              </a:solidFill>
              <a:latin typeface="+mj-lt"/>
            </a:endParaRPr>
          </a:p>
        </p:txBody>
      </p:sp>
      <p:cxnSp>
        <p:nvCxnSpPr>
          <p:cNvPr id="8" name="Straight Arrow Connector 7">
            <a:extLst>
              <a:ext uri="{FF2B5EF4-FFF2-40B4-BE49-F238E27FC236}">
                <a16:creationId xmlns:a16="http://schemas.microsoft.com/office/drawing/2014/main" id="{ADE33020-88D1-4368-9D34-761C452CC53D}"/>
              </a:ext>
            </a:extLst>
          </p:cNvPr>
          <p:cNvCxnSpPr>
            <a:cxnSpLocks/>
          </p:cNvCxnSpPr>
          <p:nvPr/>
        </p:nvCxnSpPr>
        <p:spPr>
          <a:xfrm flipH="1">
            <a:off x="6990293" y="1236930"/>
            <a:ext cx="1650072" cy="46698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9" name="Content Placeholder 2">
            <a:extLst>
              <a:ext uri="{FF2B5EF4-FFF2-40B4-BE49-F238E27FC236}">
                <a16:creationId xmlns:a16="http://schemas.microsoft.com/office/drawing/2014/main" id="{89097533-2A4E-4F38-9211-E08A4631BE18}"/>
              </a:ext>
            </a:extLst>
          </p:cNvPr>
          <p:cNvSpPr txBox="1">
            <a:spLocks/>
          </p:cNvSpPr>
          <p:nvPr/>
        </p:nvSpPr>
        <p:spPr>
          <a:xfrm>
            <a:off x="8503227" y="4311085"/>
            <a:ext cx="3612575" cy="11868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700" dirty="0">
                <a:latin typeface="+mj-lt"/>
              </a:rPr>
              <a:t>The piano broken chord/ostinato pattern maintains its tonality of G +4</a:t>
            </a:r>
            <a:r>
              <a:rPr lang="en-GB" sz="1700" baseline="30000" dirty="0">
                <a:latin typeface="+mj-lt"/>
              </a:rPr>
              <a:t>th.</a:t>
            </a:r>
          </a:p>
          <a:p>
            <a:pPr marL="0" indent="0">
              <a:buNone/>
            </a:pPr>
            <a:r>
              <a:rPr lang="en-GB" sz="1700" dirty="0">
                <a:solidFill>
                  <a:srgbClr val="FF0000"/>
                </a:solidFill>
                <a:latin typeface="+mj-lt"/>
              </a:rPr>
              <a:t>But…the tonality of the Bass lines has changed to </a:t>
            </a:r>
            <a:r>
              <a:rPr lang="en-GB" sz="1700" dirty="0">
                <a:latin typeface="+mj-lt"/>
              </a:rPr>
              <a:t>A flat</a:t>
            </a:r>
            <a:endParaRPr lang="en-GB" sz="1700" baseline="30000" dirty="0">
              <a:solidFill>
                <a:srgbClr val="FF0000"/>
              </a:solidFill>
              <a:latin typeface="+mj-lt"/>
            </a:endParaRPr>
          </a:p>
        </p:txBody>
      </p:sp>
      <p:sp>
        <p:nvSpPr>
          <p:cNvPr id="10" name="Content Placeholder 2">
            <a:extLst>
              <a:ext uri="{FF2B5EF4-FFF2-40B4-BE49-F238E27FC236}">
                <a16:creationId xmlns:a16="http://schemas.microsoft.com/office/drawing/2014/main" id="{1A4BCC26-012D-494C-B24A-B6A96BF37D7C}"/>
              </a:ext>
            </a:extLst>
          </p:cNvPr>
          <p:cNvSpPr txBox="1">
            <a:spLocks/>
          </p:cNvSpPr>
          <p:nvPr/>
        </p:nvSpPr>
        <p:spPr>
          <a:xfrm>
            <a:off x="171451" y="5962567"/>
            <a:ext cx="11772900" cy="87715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700" dirty="0">
                <a:solidFill>
                  <a:srgbClr val="FF0000"/>
                </a:solidFill>
                <a:latin typeface="+mj-lt"/>
              </a:rPr>
              <a:t>VW uses the bassline to create dissonant tension by…</a:t>
            </a:r>
            <a:r>
              <a:rPr lang="en-GB" sz="1700" dirty="0">
                <a:latin typeface="+mj-lt"/>
              </a:rPr>
              <a:t> putting it in different key to the other music…a semitone up from G (A flat )</a:t>
            </a:r>
          </a:p>
          <a:p>
            <a:pPr marL="0" indent="0">
              <a:buNone/>
            </a:pPr>
            <a:r>
              <a:rPr lang="en-GB" sz="1700" dirty="0">
                <a:latin typeface="+mj-lt"/>
              </a:rPr>
              <a:t>The technique of combining 2 different chords simultaneously is referred to as being </a:t>
            </a:r>
            <a:r>
              <a:rPr lang="en-GB" sz="1700" dirty="0">
                <a:solidFill>
                  <a:srgbClr val="FF0000"/>
                </a:solidFill>
                <a:latin typeface="+mj-lt"/>
              </a:rPr>
              <a:t>polychordal or bi-tonal</a:t>
            </a:r>
            <a:r>
              <a:rPr lang="en-GB" sz="1700" dirty="0">
                <a:latin typeface="+mj-lt"/>
              </a:rPr>
              <a:t>.</a:t>
            </a:r>
          </a:p>
        </p:txBody>
      </p:sp>
      <p:cxnSp>
        <p:nvCxnSpPr>
          <p:cNvPr id="11" name="Straight Arrow Connector 10">
            <a:extLst>
              <a:ext uri="{FF2B5EF4-FFF2-40B4-BE49-F238E27FC236}">
                <a16:creationId xmlns:a16="http://schemas.microsoft.com/office/drawing/2014/main" id="{CBF7AFD8-5D99-400E-9E6F-9F2A225038F6}"/>
              </a:ext>
            </a:extLst>
          </p:cNvPr>
          <p:cNvCxnSpPr>
            <a:cxnSpLocks/>
          </p:cNvCxnSpPr>
          <p:nvPr/>
        </p:nvCxnSpPr>
        <p:spPr>
          <a:xfrm flipH="1">
            <a:off x="4631502" y="5096489"/>
            <a:ext cx="3871725" cy="29108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299934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7AE86D8-AA46-4E27-838A-9B9F9A2C34E1}"/>
              </a:ext>
            </a:extLst>
          </p:cNvPr>
          <p:cNvPicPr>
            <a:picLocks noChangeAspect="1"/>
          </p:cNvPicPr>
          <p:nvPr/>
        </p:nvPicPr>
        <p:blipFill rotWithShape="1">
          <a:blip r:embed="rId3"/>
          <a:srcRect l="23086" t="23112" r="24297" b="11648"/>
          <a:stretch/>
        </p:blipFill>
        <p:spPr>
          <a:xfrm>
            <a:off x="271464" y="554724"/>
            <a:ext cx="9058274" cy="6314565"/>
          </a:xfrm>
          <a:prstGeom prst="rect">
            <a:avLst/>
          </a:prstGeom>
        </p:spPr>
      </p:pic>
      <p:sp>
        <p:nvSpPr>
          <p:cNvPr id="5" name="Content Placeholder 2">
            <a:extLst>
              <a:ext uri="{FF2B5EF4-FFF2-40B4-BE49-F238E27FC236}">
                <a16:creationId xmlns:a16="http://schemas.microsoft.com/office/drawing/2014/main" id="{1DE2D330-91E3-4DEF-9ACB-41324B1DE338}"/>
              </a:ext>
            </a:extLst>
          </p:cNvPr>
          <p:cNvSpPr txBox="1">
            <a:spLocks/>
          </p:cNvSpPr>
          <p:nvPr/>
        </p:nvSpPr>
        <p:spPr>
          <a:xfrm>
            <a:off x="412354" y="95956"/>
            <a:ext cx="11689335" cy="72248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700" dirty="0">
                <a:latin typeface="+mj-lt"/>
              </a:rPr>
              <a:t>The word ‘thick’ is sung on an extended G because…?                                       G is the highest (most intense?) vocal pitch in the work.</a:t>
            </a:r>
          </a:p>
          <a:p>
            <a:pPr marL="0" indent="0">
              <a:buNone/>
            </a:pPr>
            <a:r>
              <a:rPr lang="en-GB" sz="1700" dirty="0">
                <a:latin typeface="+mj-lt"/>
              </a:rPr>
              <a:t>The syllabic rhythmic movement has slowed to crotchets because…?</a:t>
            </a:r>
          </a:p>
        </p:txBody>
      </p:sp>
      <p:sp>
        <p:nvSpPr>
          <p:cNvPr id="6" name="Content Placeholder 2">
            <a:extLst>
              <a:ext uri="{FF2B5EF4-FFF2-40B4-BE49-F238E27FC236}">
                <a16:creationId xmlns:a16="http://schemas.microsoft.com/office/drawing/2014/main" id="{E736FB36-3906-4775-A409-C0F3033C897C}"/>
              </a:ext>
            </a:extLst>
          </p:cNvPr>
          <p:cNvSpPr txBox="1">
            <a:spLocks/>
          </p:cNvSpPr>
          <p:nvPr/>
        </p:nvSpPr>
        <p:spPr>
          <a:xfrm>
            <a:off x="9329738" y="907737"/>
            <a:ext cx="2346720" cy="27036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700" dirty="0">
                <a:latin typeface="+mj-lt"/>
              </a:rPr>
              <a:t>The melodic line is now descending, using the chromatic Scale.</a:t>
            </a:r>
          </a:p>
          <a:p>
            <a:pPr marL="0" indent="0">
              <a:buNone/>
            </a:pPr>
            <a:endParaRPr lang="en-GB" sz="2000" dirty="0">
              <a:solidFill>
                <a:srgbClr val="FF0000"/>
              </a:solidFill>
              <a:latin typeface="+mj-lt"/>
            </a:endParaRPr>
          </a:p>
          <a:p>
            <a:pPr marL="0" indent="0">
              <a:buNone/>
            </a:pPr>
            <a:r>
              <a:rPr lang="en-GB" sz="1700" dirty="0">
                <a:latin typeface="+mj-lt"/>
              </a:rPr>
              <a:t>The use of descending semitones intensifies the depiction of the text because…what do you think?</a:t>
            </a:r>
          </a:p>
        </p:txBody>
      </p:sp>
      <p:cxnSp>
        <p:nvCxnSpPr>
          <p:cNvPr id="7" name="Straight Arrow Connector 6">
            <a:extLst>
              <a:ext uri="{FF2B5EF4-FFF2-40B4-BE49-F238E27FC236}">
                <a16:creationId xmlns:a16="http://schemas.microsoft.com/office/drawing/2014/main" id="{D994FF93-E90D-41E7-AEB1-1DA80F2291F6}"/>
              </a:ext>
            </a:extLst>
          </p:cNvPr>
          <p:cNvCxnSpPr>
            <a:cxnSpLocks/>
          </p:cNvCxnSpPr>
          <p:nvPr/>
        </p:nvCxnSpPr>
        <p:spPr>
          <a:xfrm flipH="1">
            <a:off x="7484533" y="982133"/>
            <a:ext cx="1845204"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8" name="Content Placeholder 2">
            <a:extLst>
              <a:ext uri="{FF2B5EF4-FFF2-40B4-BE49-F238E27FC236}">
                <a16:creationId xmlns:a16="http://schemas.microsoft.com/office/drawing/2014/main" id="{B92CCE14-DFAB-4D60-BDD5-C6A104A3EE3A}"/>
              </a:ext>
            </a:extLst>
          </p:cNvPr>
          <p:cNvSpPr txBox="1">
            <a:spLocks/>
          </p:cNvSpPr>
          <p:nvPr/>
        </p:nvSpPr>
        <p:spPr>
          <a:xfrm>
            <a:off x="9329738" y="3700717"/>
            <a:ext cx="2346720" cy="21243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700" dirty="0">
                <a:latin typeface="+mj-lt"/>
              </a:rPr>
              <a:t>How does the harmony change during bar 14?</a:t>
            </a:r>
          </a:p>
          <a:p>
            <a:pPr marL="0" indent="0">
              <a:buNone/>
            </a:pPr>
            <a:r>
              <a:rPr lang="en-GB" sz="1700" dirty="0">
                <a:latin typeface="+mj-lt"/>
              </a:rPr>
              <a:t>Why does it change (is it prompted by a change elsewhere in the score)?</a:t>
            </a:r>
          </a:p>
          <a:p>
            <a:pPr marL="0" indent="0">
              <a:buNone/>
            </a:pPr>
            <a:r>
              <a:rPr lang="en-GB" sz="1700" dirty="0">
                <a:latin typeface="+mj-lt"/>
              </a:rPr>
              <a:t>What expressive effect does it create?</a:t>
            </a:r>
          </a:p>
        </p:txBody>
      </p:sp>
    </p:spTree>
    <p:extLst>
      <p:ext uri="{BB962C8B-B14F-4D97-AF65-F5344CB8AC3E}">
        <p14:creationId xmlns:p14="http://schemas.microsoft.com/office/powerpoint/2010/main" val="22945434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93AE751-C616-4136-89C4-DECDDAECF23F}"/>
              </a:ext>
            </a:extLst>
          </p:cNvPr>
          <p:cNvPicPr>
            <a:picLocks noChangeAspect="1"/>
          </p:cNvPicPr>
          <p:nvPr/>
        </p:nvPicPr>
        <p:blipFill rotWithShape="1">
          <a:blip r:embed="rId2"/>
          <a:srcRect l="15469" t="21236" r="18438" b="6228"/>
          <a:stretch/>
        </p:blipFill>
        <p:spPr>
          <a:xfrm>
            <a:off x="500063" y="814386"/>
            <a:ext cx="8058150" cy="4972051"/>
          </a:xfrm>
          <a:prstGeom prst="rect">
            <a:avLst/>
          </a:prstGeom>
        </p:spPr>
      </p:pic>
      <p:sp>
        <p:nvSpPr>
          <p:cNvPr id="5" name="Content Placeholder 2">
            <a:extLst>
              <a:ext uri="{FF2B5EF4-FFF2-40B4-BE49-F238E27FC236}">
                <a16:creationId xmlns:a16="http://schemas.microsoft.com/office/drawing/2014/main" id="{4D41C833-B22E-410C-A255-CA6AC0C3AC1E}"/>
              </a:ext>
            </a:extLst>
          </p:cNvPr>
          <p:cNvSpPr txBox="1">
            <a:spLocks/>
          </p:cNvSpPr>
          <p:nvPr/>
        </p:nvSpPr>
        <p:spPr>
          <a:xfrm>
            <a:off x="9158419" y="1327721"/>
            <a:ext cx="2428743" cy="12220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700" dirty="0">
                <a:latin typeface="+mj-lt"/>
              </a:rPr>
              <a:t>The chromatic descent of the melody enables V.W to land the start of bar 16 on a chord of….? </a:t>
            </a:r>
          </a:p>
        </p:txBody>
      </p:sp>
      <p:cxnSp>
        <p:nvCxnSpPr>
          <p:cNvPr id="6" name="Straight Arrow Connector 5">
            <a:extLst>
              <a:ext uri="{FF2B5EF4-FFF2-40B4-BE49-F238E27FC236}">
                <a16:creationId xmlns:a16="http://schemas.microsoft.com/office/drawing/2014/main" id="{B2F32B5D-CD0F-4ACD-8161-4566DF660F9B}"/>
              </a:ext>
            </a:extLst>
          </p:cNvPr>
          <p:cNvCxnSpPr>
            <a:cxnSpLocks/>
          </p:cNvCxnSpPr>
          <p:nvPr/>
        </p:nvCxnSpPr>
        <p:spPr>
          <a:xfrm flipH="1">
            <a:off x="5080000" y="2210728"/>
            <a:ext cx="4078419"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8" name="Straight Connector 7">
            <a:extLst>
              <a:ext uri="{FF2B5EF4-FFF2-40B4-BE49-F238E27FC236}">
                <a16:creationId xmlns:a16="http://schemas.microsoft.com/office/drawing/2014/main" id="{4ED60E4D-F869-4E34-81F1-437B9AE86B2B}"/>
              </a:ext>
            </a:extLst>
          </p:cNvPr>
          <p:cNvCxnSpPr/>
          <p:nvPr/>
        </p:nvCxnSpPr>
        <p:spPr>
          <a:xfrm>
            <a:off x="4986334" y="942975"/>
            <a:ext cx="0" cy="4257675"/>
          </a:xfrm>
          <a:prstGeom prst="line">
            <a:avLst/>
          </a:prstGeom>
        </p:spPr>
        <p:style>
          <a:lnRef idx="1">
            <a:schemeClr val="accent2"/>
          </a:lnRef>
          <a:fillRef idx="0">
            <a:schemeClr val="accent2"/>
          </a:fillRef>
          <a:effectRef idx="0">
            <a:schemeClr val="accent2"/>
          </a:effectRef>
          <a:fontRef idx="minor">
            <a:schemeClr val="tx1"/>
          </a:fontRef>
        </p:style>
      </p:cxnSp>
      <p:sp>
        <p:nvSpPr>
          <p:cNvPr id="10" name="Content Placeholder 2">
            <a:extLst>
              <a:ext uri="{FF2B5EF4-FFF2-40B4-BE49-F238E27FC236}">
                <a16:creationId xmlns:a16="http://schemas.microsoft.com/office/drawing/2014/main" id="{ED867A57-9318-463F-8C9A-65CA480687C5}"/>
              </a:ext>
            </a:extLst>
          </p:cNvPr>
          <p:cNvSpPr txBox="1">
            <a:spLocks/>
          </p:cNvSpPr>
          <p:nvPr/>
        </p:nvSpPr>
        <p:spPr>
          <a:xfrm>
            <a:off x="9158419" y="2888896"/>
            <a:ext cx="2686049" cy="29146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700" dirty="0">
                <a:latin typeface="+mj-lt"/>
              </a:rPr>
              <a:t>This chord creates a very unsettling feel because it is a form of …… cadence.</a:t>
            </a:r>
          </a:p>
          <a:p>
            <a:pPr marL="0" indent="0">
              <a:buNone/>
            </a:pPr>
            <a:r>
              <a:rPr lang="en-GB" sz="1700" dirty="0">
                <a:latin typeface="+mj-lt"/>
              </a:rPr>
              <a:t>V.W immediately moves back to opening material/tonality, reiterating the parallel triplet material of the introduction. </a:t>
            </a:r>
          </a:p>
          <a:p>
            <a:pPr marL="0" indent="0">
              <a:buNone/>
            </a:pPr>
            <a:r>
              <a:rPr lang="en-GB" sz="1700" dirty="0">
                <a:latin typeface="+mj-lt"/>
              </a:rPr>
              <a:t>This material is rhythmically displaced because…?</a:t>
            </a:r>
          </a:p>
        </p:txBody>
      </p:sp>
      <p:cxnSp>
        <p:nvCxnSpPr>
          <p:cNvPr id="11" name="Straight Arrow Connector 10">
            <a:extLst>
              <a:ext uri="{FF2B5EF4-FFF2-40B4-BE49-F238E27FC236}">
                <a16:creationId xmlns:a16="http://schemas.microsoft.com/office/drawing/2014/main" id="{7F5D7A7E-05A0-4A99-B923-DB2321924793}"/>
              </a:ext>
            </a:extLst>
          </p:cNvPr>
          <p:cNvCxnSpPr>
            <a:cxnSpLocks/>
          </p:cNvCxnSpPr>
          <p:nvPr/>
        </p:nvCxnSpPr>
        <p:spPr>
          <a:xfrm flipH="1">
            <a:off x="6096000" y="3860800"/>
            <a:ext cx="3062419" cy="48542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7909945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43F4D01-8BD4-49DB-BF10-263068275A61}"/>
              </a:ext>
            </a:extLst>
          </p:cNvPr>
          <p:cNvSpPr txBox="1">
            <a:spLocks noGrp="1"/>
          </p:cNvSpPr>
          <p:nvPr>
            <p:ph type="title"/>
          </p:nvPr>
        </p:nvSpPr>
        <p:spPr>
          <a:xfrm>
            <a:off x="338666" y="407284"/>
            <a:ext cx="3448050" cy="5349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latin typeface="+mj-lt"/>
              </a:rPr>
              <a:t>The Reflective Verses</a:t>
            </a:r>
          </a:p>
        </p:txBody>
      </p:sp>
      <p:sp>
        <p:nvSpPr>
          <p:cNvPr id="5" name="Content Placeholder 2">
            <a:extLst>
              <a:ext uri="{FF2B5EF4-FFF2-40B4-BE49-F238E27FC236}">
                <a16:creationId xmlns:a16="http://schemas.microsoft.com/office/drawing/2014/main" id="{BA291A8F-9D73-411F-B9ED-053F4C6B7260}"/>
              </a:ext>
            </a:extLst>
          </p:cNvPr>
          <p:cNvSpPr txBox="1">
            <a:spLocks/>
          </p:cNvSpPr>
          <p:nvPr/>
        </p:nvSpPr>
        <p:spPr>
          <a:xfrm>
            <a:off x="338666" y="942272"/>
            <a:ext cx="11322756" cy="380735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dirty="0">
                <a:latin typeface="+mj-lt"/>
              </a:rPr>
              <a:t>As indicated by the previous bars, the mood of the poem (and therefore the structure of the music) changes for the next verses. </a:t>
            </a:r>
          </a:p>
          <a:p>
            <a:pPr marL="0" indent="0">
              <a:buFont typeface="Arial" panose="020B0604020202020204" pitchFamily="34" charset="0"/>
              <a:buNone/>
            </a:pPr>
            <a:r>
              <a:rPr lang="en-GB" sz="2000" dirty="0">
                <a:latin typeface="+mj-lt"/>
              </a:rPr>
              <a:t>This is why the music is ‘through-composed’ as well as being strophic in nature. </a:t>
            </a:r>
          </a:p>
          <a:p>
            <a:pPr marL="0" indent="0">
              <a:buFont typeface="Arial" panose="020B0604020202020204" pitchFamily="34" charset="0"/>
              <a:buNone/>
            </a:pPr>
            <a:endParaRPr lang="en-GB" sz="2000" dirty="0">
              <a:latin typeface="+mj-lt"/>
            </a:endParaRPr>
          </a:p>
          <a:p>
            <a:pPr marL="0" indent="0">
              <a:buFont typeface="Arial" panose="020B0604020202020204" pitchFamily="34" charset="0"/>
              <a:buNone/>
            </a:pPr>
            <a:r>
              <a:rPr lang="en-GB" sz="2000" dirty="0">
                <a:latin typeface="+mj-lt"/>
              </a:rPr>
              <a:t>The text of the poem looks backwards in time, drawing parallels between the suffering of the Romans and the current generation. </a:t>
            </a:r>
          </a:p>
          <a:p>
            <a:pPr marL="0" indent="0">
              <a:buFont typeface="Arial" panose="020B0604020202020204" pitchFamily="34" charset="0"/>
              <a:buNone/>
            </a:pPr>
            <a:r>
              <a:rPr lang="en-GB" sz="2000" dirty="0">
                <a:latin typeface="+mj-lt"/>
              </a:rPr>
              <a:t>The conclusion is both reassuring and bleak…there will be release from the storm in the quietness of death.</a:t>
            </a:r>
          </a:p>
          <a:p>
            <a:pPr marL="0" indent="0">
              <a:buFont typeface="Arial" panose="020B0604020202020204" pitchFamily="34" charset="0"/>
              <a:buNone/>
            </a:pPr>
            <a:endParaRPr lang="en-GB" sz="2000" dirty="0">
              <a:latin typeface="+mj-lt"/>
            </a:endParaRPr>
          </a:p>
          <a:p>
            <a:pPr marL="0" indent="0">
              <a:buFont typeface="Arial" panose="020B0604020202020204" pitchFamily="34" charset="0"/>
              <a:buNone/>
            </a:pPr>
            <a:r>
              <a:rPr lang="en-GB" sz="2000" dirty="0">
                <a:latin typeface="+mj-lt"/>
              </a:rPr>
              <a:t>V.W. responds to the textual changes by taking the music in a different direction (his use of melody, harmony, instrumental textures and dynamics).</a:t>
            </a:r>
          </a:p>
        </p:txBody>
      </p:sp>
    </p:spTree>
    <p:extLst>
      <p:ext uri="{BB962C8B-B14F-4D97-AF65-F5344CB8AC3E}">
        <p14:creationId xmlns:p14="http://schemas.microsoft.com/office/powerpoint/2010/main" val="1095254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50900-1E5D-4962-A328-60E5EF624654}"/>
              </a:ext>
            </a:extLst>
          </p:cNvPr>
          <p:cNvSpPr>
            <a:spLocks noGrp="1"/>
          </p:cNvSpPr>
          <p:nvPr>
            <p:ph type="ctrTitle"/>
          </p:nvPr>
        </p:nvSpPr>
        <p:spPr>
          <a:xfrm>
            <a:off x="1524000" y="293688"/>
            <a:ext cx="9144000" cy="577850"/>
          </a:xfrm>
        </p:spPr>
        <p:txBody>
          <a:bodyPr>
            <a:normAutofit/>
          </a:bodyPr>
          <a:lstStyle/>
          <a:p>
            <a:r>
              <a:rPr lang="en-GB" sz="2800" b="1" dirty="0"/>
              <a:t>Ralph Vaughan Williams</a:t>
            </a:r>
            <a:r>
              <a:rPr lang="en-GB" sz="2800" dirty="0"/>
              <a:t>: 3 songs from </a:t>
            </a:r>
            <a:r>
              <a:rPr lang="en-GB" sz="2800" b="1" dirty="0"/>
              <a:t>On Wenlock Edge</a:t>
            </a:r>
          </a:p>
        </p:txBody>
      </p:sp>
      <p:sp>
        <p:nvSpPr>
          <p:cNvPr id="3" name="Subtitle 2">
            <a:extLst>
              <a:ext uri="{FF2B5EF4-FFF2-40B4-BE49-F238E27FC236}">
                <a16:creationId xmlns:a16="http://schemas.microsoft.com/office/drawing/2014/main" id="{5FA74653-21D1-4E12-B2D4-4457DB892DB3}"/>
              </a:ext>
            </a:extLst>
          </p:cNvPr>
          <p:cNvSpPr>
            <a:spLocks noGrp="1"/>
          </p:cNvSpPr>
          <p:nvPr>
            <p:ph type="subTitle" idx="1"/>
          </p:nvPr>
        </p:nvSpPr>
        <p:spPr>
          <a:xfrm>
            <a:off x="666750" y="1101726"/>
            <a:ext cx="10872786" cy="1655762"/>
          </a:xfrm>
        </p:spPr>
        <p:txBody>
          <a:bodyPr/>
          <a:lstStyle/>
          <a:p>
            <a:r>
              <a:rPr lang="en-GB" dirty="0">
                <a:latin typeface="+mj-lt"/>
              </a:rPr>
              <a:t>Song 1: ‘</a:t>
            </a:r>
            <a:r>
              <a:rPr lang="en-GB" b="1" dirty="0">
                <a:latin typeface="+mj-lt"/>
              </a:rPr>
              <a:t>On Wenlock Edge</a:t>
            </a:r>
            <a:r>
              <a:rPr lang="en-GB" dirty="0">
                <a:latin typeface="+mj-lt"/>
              </a:rPr>
              <a:t>’: </a:t>
            </a:r>
            <a:r>
              <a:rPr lang="en-GB" dirty="0">
                <a:latin typeface="+mj-lt"/>
                <a:hlinkClick r:id="rId2"/>
              </a:rPr>
              <a:t>https://www.youtube.com/watch?v=DCMmwLIHeCE</a:t>
            </a:r>
            <a:endParaRPr lang="en-GB" dirty="0">
              <a:latin typeface="+mj-lt"/>
            </a:endParaRPr>
          </a:p>
          <a:p>
            <a:r>
              <a:rPr lang="en-GB" dirty="0">
                <a:latin typeface="+mj-lt"/>
              </a:rPr>
              <a:t>Song 3: ‘</a:t>
            </a:r>
            <a:r>
              <a:rPr lang="en-GB" b="1" dirty="0">
                <a:latin typeface="+mj-lt"/>
              </a:rPr>
              <a:t>Is my team ploughing</a:t>
            </a:r>
            <a:r>
              <a:rPr lang="en-GB" dirty="0">
                <a:latin typeface="+mj-lt"/>
              </a:rPr>
              <a:t>?’: </a:t>
            </a:r>
            <a:r>
              <a:rPr lang="en-GB" dirty="0">
                <a:latin typeface="+mj-lt"/>
                <a:hlinkClick r:id="rId3"/>
              </a:rPr>
              <a:t>https://www.youtube.com/watch?v=BQSMaXH62MM</a:t>
            </a:r>
            <a:endParaRPr lang="en-GB" dirty="0">
              <a:latin typeface="+mj-lt"/>
            </a:endParaRPr>
          </a:p>
          <a:p>
            <a:r>
              <a:rPr lang="en-GB" dirty="0">
                <a:latin typeface="+mj-lt"/>
              </a:rPr>
              <a:t>Song 5: ‘</a:t>
            </a:r>
            <a:r>
              <a:rPr lang="en-GB" b="1" dirty="0">
                <a:latin typeface="+mj-lt"/>
              </a:rPr>
              <a:t>Bredon Hill</a:t>
            </a:r>
            <a:r>
              <a:rPr lang="en-GB" dirty="0">
                <a:latin typeface="+mj-lt"/>
              </a:rPr>
              <a:t>’: </a:t>
            </a:r>
            <a:r>
              <a:rPr lang="en-GB" dirty="0">
                <a:latin typeface="+mj-lt"/>
                <a:hlinkClick r:id="rId4"/>
              </a:rPr>
              <a:t>https://www.youtube.com/watch?v=b1gujVKXlcI</a:t>
            </a:r>
            <a:endParaRPr lang="en-GB" dirty="0">
              <a:latin typeface="+mj-lt"/>
            </a:endParaRPr>
          </a:p>
        </p:txBody>
      </p:sp>
      <p:sp>
        <p:nvSpPr>
          <p:cNvPr id="7" name="Title 1">
            <a:extLst>
              <a:ext uri="{FF2B5EF4-FFF2-40B4-BE49-F238E27FC236}">
                <a16:creationId xmlns:a16="http://schemas.microsoft.com/office/drawing/2014/main" id="{EF8D6266-3AC2-4F0D-BC53-E5EBABEC4FF6}"/>
              </a:ext>
            </a:extLst>
          </p:cNvPr>
          <p:cNvSpPr txBox="1">
            <a:spLocks/>
          </p:cNvSpPr>
          <p:nvPr/>
        </p:nvSpPr>
        <p:spPr>
          <a:xfrm>
            <a:off x="231422" y="2600326"/>
            <a:ext cx="11387136" cy="387350"/>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000" b="1" dirty="0"/>
              <a:t>On Wenlock Edge: </a:t>
            </a:r>
            <a:r>
              <a:rPr lang="en-GB" sz="2000" dirty="0"/>
              <a:t>is a song cycle consisting of 6 songs. We are studying number </a:t>
            </a:r>
            <a:r>
              <a:rPr lang="en-GB" sz="2000" b="1" dirty="0"/>
              <a:t>1</a:t>
            </a:r>
            <a:r>
              <a:rPr lang="en-GB" sz="2000" dirty="0"/>
              <a:t>,</a:t>
            </a:r>
            <a:r>
              <a:rPr lang="en-GB" sz="2000" b="1" dirty="0"/>
              <a:t> 3 </a:t>
            </a:r>
            <a:r>
              <a:rPr lang="en-GB" sz="2000" dirty="0"/>
              <a:t>and </a:t>
            </a:r>
            <a:r>
              <a:rPr lang="en-GB" sz="2000" b="1" dirty="0"/>
              <a:t>5</a:t>
            </a:r>
            <a:r>
              <a:rPr lang="en-GB" sz="2000" dirty="0"/>
              <a:t>. BUT… What is a song cycle?</a:t>
            </a:r>
          </a:p>
        </p:txBody>
      </p:sp>
      <p:sp>
        <p:nvSpPr>
          <p:cNvPr id="8" name="Title 1">
            <a:extLst>
              <a:ext uri="{FF2B5EF4-FFF2-40B4-BE49-F238E27FC236}">
                <a16:creationId xmlns:a16="http://schemas.microsoft.com/office/drawing/2014/main" id="{F1A39D9B-832C-4273-861F-D8D2F3F32800}"/>
              </a:ext>
            </a:extLst>
          </p:cNvPr>
          <p:cNvSpPr txBox="1">
            <a:spLocks/>
          </p:cNvSpPr>
          <p:nvPr/>
        </p:nvSpPr>
        <p:spPr>
          <a:xfrm>
            <a:off x="231422" y="2987676"/>
            <a:ext cx="11872912" cy="3706634"/>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900" b="1" dirty="0"/>
              <a:t>Song Cycles: </a:t>
            </a:r>
            <a:r>
              <a:rPr lang="en-GB" sz="2900" dirty="0"/>
              <a:t>are most often a set of related poems set to music (not always a narrative). They are designed as a set of individual songs, performed in a sequence. </a:t>
            </a:r>
          </a:p>
          <a:p>
            <a:pPr algn="l"/>
            <a:endParaRPr lang="en-GB" sz="2900" dirty="0"/>
          </a:p>
          <a:p>
            <a:pPr algn="l"/>
            <a:r>
              <a:rPr lang="en-GB" sz="2900" dirty="0"/>
              <a:t>The convention of writing song cycles rose to prominence in Austro-Germany during the early years of the 19</a:t>
            </a:r>
            <a:r>
              <a:rPr lang="en-GB" sz="2900" baseline="30000" dirty="0"/>
              <a:t>th</a:t>
            </a:r>
            <a:r>
              <a:rPr lang="en-GB" sz="2900" dirty="0"/>
              <a:t> Century. Beethoven and Weber helped to set the pattern of this convention.</a:t>
            </a:r>
          </a:p>
          <a:p>
            <a:pPr algn="l"/>
            <a:endParaRPr lang="en-GB" sz="2900" dirty="0"/>
          </a:p>
          <a:p>
            <a:pPr algn="l"/>
            <a:r>
              <a:rPr lang="en-GB" sz="2900" dirty="0"/>
              <a:t>This Austro-German convention is usually referred to as </a:t>
            </a:r>
            <a:r>
              <a:rPr lang="de-DE" sz="2900" dirty="0"/>
              <a:t>Lieder (for individual songs) or Liederkreis (song cycle).</a:t>
            </a:r>
          </a:p>
          <a:p>
            <a:pPr algn="l"/>
            <a:endParaRPr lang="de-DE" sz="2900" dirty="0"/>
          </a:p>
          <a:p>
            <a:pPr algn="l"/>
            <a:r>
              <a:rPr lang="de-DE" sz="2900" dirty="0"/>
              <a:t>Most commonly, the songs are written for solo voice (often Tenor or Soprano) with a piano accompaniment.</a:t>
            </a:r>
          </a:p>
          <a:p>
            <a:pPr algn="l"/>
            <a:endParaRPr lang="de-DE" sz="2900" dirty="0"/>
          </a:p>
          <a:p>
            <a:pPr algn="l"/>
            <a:r>
              <a:rPr lang="de-DE" sz="2900" dirty="0"/>
              <a:t>However: the accompaniment is an integral part of the composition because it is used to illustrate the meaning of the text. Therefore: it is sensible to think of them as duets for voice and piano/ensemble.</a:t>
            </a:r>
          </a:p>
          <a:p>
            <a:pPr algn="l"/>
            <a:endParaRPr lang="de-DE" sz="2900" dirty="0"/>
          </a:p>
          <a:p>
            <a:pPr algn="l"/>
            <a:r>
              <a:rPr lang="de-DE" sz="2900" dirty="0"/>
              <a:t>This relationship became especially promient in the Leider of Schubert. Arguably: Schubert defined the style, and his influence is central to the later composers of song cycles (particularly  Schumann, Brahms, Hugo Wolf and Gustav Mahler).</a:t>
            </a:r>
          </a:p>
          <a:p>
            <a:pPr algn="l"/>
            <a:endParaRPr lang="de-DE" sz="2900" dirty="0"/>
          </a:p>
          <a:p>
            <a:pPr algn="l"/>
            <a:r>
              <a:rPr lang="de-DE" sz="2900" dirty="0"/>
              <a:t>More reading: </a:t>
            </a:r>
            <a:r>
              <a:rPr lang="en-GB" sz="3200" dirty="0">
                <a:hlinkClick r:id="rId5"/>
              </a:rPr>
              <a:t>https://en.wikipedia.org/wiki/Song_cycle#Song_cycles_in_German_Lieder</a:t>
            </a:r>
            <a:endParaRPr lang="de-DE" sz="2900" dirty="0"/>
          </a:p>
          <a:p>
            <a:pPr algn="l"/>
            <a:endParaRPr lang="de-DE" sz="2900" dirty="0"/>
          </a:p>
        </p:txBody>
      </p:sp>
    </p:spTree>
    <p:extLst>
      <p:ext uri="{BB962C8B-B14F-4D97-AF65-F5344CB8AC3E}">
        <p14:creationId xmlns:p14="http://schemas.microsoft.com/office/powerpoint/2010/main" val="37499066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E6E132-F94A-4307-A53B-E6B9A86380D8}"/>
              </a:ext>
            </a:extLst>
          </p:cNvPr>
          <p:cNvPicPr>
            <a:picLocks noChangeAspect="1"/>
          </p:cNvPicPr>
          <p:nvPr/>
        </p:nvPicPr>
        <p:blipFill rotWithShape="1">
          <a:blip r:embed="rId2"/>
          <a:srcRect l="26367" t="24571" r="23359" b="9147"/>
          <a:stretch/>
        </p:blipFill>
        <p:spPr>
          <a:xfrm>
            <a:off x="33336" y="852992"/>
            <a:ext cx="7529513" cy="5581318"/>
          </a:xfrm>
          <a:prstGeom prst="rect">
            <a:avLst/>
          </a:prstGeom>
        </p:spPr>
      </p:pic>
      <p:sp>
        <p:nvSpPr>
          <p:cNvPr id="3" name="Content Placeholder 2">
            <a:extLst>
              <a:ext uri="{FF2B5EF4-FFF2-40B4-BE49-F238E27FC236}">
                <a16:creationId xmlns:a16="http://schemas.microsoft.com/office/drawing/2014/main" id="{A55AF52C-9A74-4A84-AEDD-67AA6F690B45}"/>
              </a:ext>
            </a:extLst>
          </p:cNvPr>
          <p:cNvSpPr txBox="1">
            <a:spLocks/>
          </p:cNvSpPr>
          <p:nvPr/>
        </p:nvSpPr>
        <p:spPr>
          <a:xfrm>
            <a:off x="85725" y="50510"/>
            <a:ext cx="4205287" cy="90241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V.W creates the impression of a timeless state, looking back in time. He does this by restricting the melodic and harmonic movement to a stasis.</a:t>
            </a:r>
          </a:p>
        </p:txBody>
      </p:sp>
      <p:sp>
        <p:nvSpPr>
          <p:cNvPr id="4" name="Content Placeholder 2">
            <a:extLst>
              <a:ext uri="{FF2B5EF4-FFF2-40B4-BE49-F238E27FC236}">
                <a16:creationId xmlns:a16="http://schemas.microsoft.com/office/drawing/2014/main" id="{A35F950F-8AB5-4EBF-A963-BB7D329DC15A}"/>
              </a:ext>
            </a:extLst>
          </p:cNvPr>
          <p:cNvSpPr txBox="1">
            <a:spLocks/>
          </p:cNvSpPr>
          <p:nvPr/>
        </p:nvSpPr>
        <p:spPr>
          <a:xfrm>
            <a:off x="85725" y="6293133"/>
            <a:ext cx="12207194" cy="5143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The instrumental ensemble sits on a D flat trill pedal note. The trill is significant: it oscillates rapidly (representing the underlying turbulence of the storm) between D flat and E flat. This gives the music a tonal centre of E flat with the 7</a:t>
            </a:r>
            <a:r>
              <a:rPr lang="en-GB" sz="1600" baseline="30000" dirty="0">
                <a:latin typeface="+mj-lt"/>
              </a:rPr>
              <a:t>th</a:t>
            </a:r>
            <a:r>
              <a:rPr lang="en-GB" sz="1600" dirty="0">
                <a:latin typeface="+mj-lt"/>
              </a:rPr>
              <a:t> if the chord as its bass (and base).</a:t>
            </a:r>
          </a:p>
        </p:txBody>
      </p:sp>
      <p:sp>
        <p:nvSpPr>
          <p:cNvPr id="5" name="Content Placeholder 2">
            <a:extLst>
              <a:ext uri="{FF2B5EF4-FFF2-40B4-BE49-F238E27FC236}">
                <a16:creationId xmlns:a16="http://schemas.microsoft.com/office/drawing/2014/main" id="{7C1BBCE1-F372-4BA2-8ADA-3F086D1AE074}"/>
              </a:ext>
            </a:extLst>
          </p:cNvPr>
          <p:cNvSpPr txBox="1">
            <a:spLocks/>
          </p:cNvSpPr>
          <p:nvPr/>
        </p:nvSpPr>
        <p:spPr>
          <a:xfrm>
            <a:off x="4291012" y="25139"/>
            <a:ext cx="4452937" cy="8000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The vocal melody sits on an E flat, </a:t>
            </a:r>
            <a:r>
              <a:rPr lang="en-GB" sz="1600" b="1" dirty="0">
                <a:latin typeface="+mj-lt"/>
              </a:rPr>
              <a:t>deep</a:t>
            </a:r>
            <a:r>
              <a:rPr lang="en-GB" sz="1600" dirty="0">
                <a:latin typeface="+mj-lt"/>
              </a:rPr>
              <a:t> in the Tenor tessitura. The elongated note on ‘Then’ helps to accentuate expectation…what is coming next?</a:t>
            </a:r>
          </a:p>
          <a:p>
            <a:pPr marL="0" indent="0">
              <a:buNone/>
            </a:pPr>
            <a:endParaRPr lang="en-GB" sz="1600" dirty="0">
              <a:latin typeface="+mj-lt"/>
            </a:endParaRPr>
          </a:p>
          <a:p>
            <a:pPr marL="0" indent="0">
              <a:buNone/>
            </a:pPr>
            <a:endParaRPr lang="en-GB" sz="1600" dirty="0">
              <a:latin typeface="+mj-lt"/>
            </a:endParaRPr>
          </a:p>
          <a:p>
            <a:pPr marL="0" indent="0">
              <a:buNone/>
            </a:pPr>
            <a:endParaRPr lang="en-GB" sz="1600" dirty="0">
              <a:latin typeface="+mj-lt"/>
            </a:endParaRPr>
          </a:p>
        </p:txBody>
      </p:sp>
      <p:sp>
        <p:nvSpPr>
          <p:cNvPr id="6" name="Content Placeholder 2">
            <a:extLst>
              <a:ext uri="{FF2B5EF4-FFF2-40B4-BE49-F238E27FC236}">
                <a16:creationId xmlns:a16="http://schemas.microsoft.com/office/drawing/2014/main" id="{F4499C13-70F8-4B1B-9CCA-31ED911B46B0}"/>
              </a:ext>
            </a:extLst>
          </p:cNvPr>
          <p:cNvSpPr txBox="1">
            <a:spLocks/>
          </p:cNvSpPr>
          <p:nvPr/>
        </p:nvSpPr>
        <p:spPr>
          <a:xfrm>
            <a:off x="7611380" y="2068905"/>
            <a:ext cx="4452937" cy="8000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The instrumental oscillations enter and stop at different times to maintain a restless uncertainty in the music.</a:t>
            </a:r>
          </a:p>
          <a:p>
            <a:pPr marL="0" indent="0">
              <a:buNone/>
            </a:pPr>
            <a:endParaRPr lang="en-GB" sz="1600" dirty="0">
              <a:latin typeface="+mj-lt"/>
            </a:endParaRPr>
          </a:p>
          <a:p>
            <a:pPr marL="0" indent="0">
              <a:buNone/>
            </a:pPr>
            <a:endParaRPr lang="en-GB" sz="1600" dirty="0">
              <a:latin typeface="+mj-lt"/>
            </a:endParaRPr>
          </a:p>
        </p:txBody>
      </p:sp>
      <p:sp>
        <p:nvSpPr>
          <p:cNvPr id="7" name="Content Placeholder 2">
            <a:extLst>
              <a:ext uri="{FF2B5EF4-FFF2-40B4-BE49-F238E27FC236}">
                <a16:creationId xmlns:a16="http://schemas.microsoft.com/office/drawing/2014/main" id="{EDACA0A1-96F0-435C-89F9-A26D9304ED97}"/>
              </a:ext>
            </a:extLst>
          </p:cNvPr>
          <p:cNvSpPr txBox="1">
            <a:spLocks/>
          </p:cNvSpPr>
          <p:nvPr/>
        </p:nvSpPr>
        <p:spPr>
          <a:xfrm>
            <a:off x="7622955" y="2987172"/>
            <a:ext cx="4557711" cy="26913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V.W. uses the device of displaced entry throughout the piece. </a:t>
            </a:r>
          </a:p>
          <a:p>
            <a:pPr marL="0" indent="0">
              <a:buNone/>
            </a:pPr>
            <a:r>
              <a:rPr lang="en-GB" sz="1600" dirty="0">
                <a:latin typeface="+mj-lt"/>
              </a:rPr>
              <a:t>He brings in a parallel CHROMATIC 6</a:t>
            </a:r>
            <a:r>
              <a:rPr lang="en-GB" sz="1600" baseline="30000" dirty="0">
                <a:latin typeface="+mj-lt"/>
              </a:rPr>
              <a:t>th</a:t>
            </a:r>
            <a:r>
              <a:rPr lang="en-GB" sz="1600" dirty="0">
                <a:latin typeface="+mj-lt"/>
              </a:rPr>
              <a:t> movement on the 2</a:t>
            </a:r>
            <a:r>
              <a:rPr lang="en-GB" sz="1600" baseline="30000" dirty="0">
                <a:latin typeface="+mj-lt"/>
              </a:rPr>
              <a:t>nd</a:t>
            </a:r>
            <a:r>
              <a:rPr lang="en-GB" sz="1600" dirty="0">
                <a:latin typeface="+mj-lt"/>
              </a:rPr>
              <a:t> beat of the bar, starting </a:t>
            </a:r>
            <a:r>
              <a:rPr lang="en-GB" sz="1600" b="1" i="1" dirty="0">
                <a:latin typeface="+mj-lt"/>
              </a:rPr>
              <a:t>P </a:t>
            </a:r>
            <a:r>
              <a:rPr lang="en-GB" sz="1600" dirty="0">
                <a:latin typeface="+mj-lt"/>
              </a:rPr>
              <a:t>swelling briefly. </a:t>
            </a:r>
          </a:p>
          <a:p>
            <a:pPr marL="0" indent="0">
              <a:buNone/>
            </a:pPr>
            <a:r>
              <a:rPr lang="en-GB" sz="1600" dirty="0">
                <a:latin typeface="+mj-lt"/>
              </a:rPr>
              <a:t>The chromatic rise and fall represents the background threat of the surging storm. </a:t>
            </a:r>
          </a:p>
          <a:p>
            <a:pPr marL="0" indent="0">
              <a:buNone/>
            </a:pPr>
            <a:r>
              <a:rPr lang="en-GB" sz="1600" dirty="0">
                <a:latin typeface="+mj-lt"/>
              </a:rPr>
              <a:t>The chromatic movement uses a mixture of major and minor nuances, keeping the tonality ambiguous and quietly sinister (uncertainty is threatening). </a:t>
            </a:r>
          </a:p>
          <a:p>
            <a:pPr marL="0" indent="0">
              <a:buNone/>
            </a:pPr>
            <a:endParaRPr lang="en-GB" sz="1600" dirty="0">
              <a:latin typeface="+mj-lt"/>
            </a:endParaRPr>
          </a:p>
          <a:p>
            <a:pPr marL="0" indent="0">
              <a:buNone/>
            </a:pPr>
            <a:endParaRPr lang="en-GB" sz="1600" dirty="0">
              <a:latin typeface="+mj-lt"/>
            </a:endParaRPr>
          </a:p>
        </p:txBody>
      </p:sp>
      <p:cxnSp>
        <p:nvCxnSpPr>
          <p:cNvPr id="9" name="Straight Arrow Connector 8">
            <a:extLst>
              <a:ext uri="{FF2B5EF4-FFF2-40B4-BE49-F238E27FC236}">
                <a16:creationId xmlns:a16="http://schemas.microsoft.com/office/drawing/2014/main" id="{16767437-B8E5-43F5-8460-91753DC3638A}"/>
              </a:ext>
            </a:extLst>
          </p:cNvPr>
          <p:cNvCxnSpPr>
            <a:cxnSpLocks/>
          </p:cNvCxnSpPr>
          <p:nvPr/>
        </p:nvCxnSpPr>
        <p:spPr>
          <a:xfrm flipH="1">
            <a:off x="4772025" y="3757283"/>
            <a:ext cx="2839355" cy="31465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a:extLst>
              <a:ext uri="{FF2B5EF4-FFF2-40B4-BE49-F238E27FC236}">
                <a16:creationId xmlns:a16="http://schemas.microsoft.com/office/drawing/2014/main" id="{D90EFEAA-AE6E-4B16-A5DE-69F8F0CA39C9}"/>
              </a:ext>
            </a:extLst>
          </p:cNvPr>
          <p:cNvCxnSpPr>
            <a:cxnSpLocks/>
          </p:cNvCxnSpPr>
          <p:nvPr/>
        </p:nvCxnSpPr>
        <p:spPr>
          <a:xfrm flipH="1">
            <a:off x="4963432" y="3772923"/>
            <a:ext cx="2647948" cy="174527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3" name="Straight Arrow Connector 12">
            <a:extLst>
              <a:ext uri="{FF2B5EF4-FFF2-40B4-BE49-F238E27FC236}">
                <a16:creationId xmlns:a16="http://schemas.microsoft.com/office/drawing/2014/main" id="{C4802BAC-DE3E-4A41-A98C-9C4EDBE453F4}"/>
              </a:ext>
            </a:extLst>
          </p:cNvPr>
          <p:cNvCxnSpPr>
            <a:cxnSpLocks/>
          </p:cNvCxnSpPr>
          <p:nvPr/>
        </p:nvCxnSpPr>
        <p:spPr>
          <a:xfrm flipH="1">
            <a:off x="1944547" y="2272821"/>
            <a:ext cx="5678408" cy="65515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5" name="Straight Arrow Connector 14">
            <a:extLst>
              <a:ext uri="{FF2B5EF4-FFF2-40B4-BE49-F238E27FC236}">
                <a16:creationId xmlns:a16="http://schemas.microsoft.com/office/drawing/2014/main" id="{F722A77E-2B9C-4367-934F-D618DA234D64}"/>
              </a:ext>
            </a:extLst>
          </p:cNvPr>
          <p:cNvCxnSpPr>
            <a:cxnSpLocks/>
          </p:cNvCxnSpPr>
          <p:nvPr/>
        </p:nvCxnSpPr>
        <p:spPr>
          <a:xfrm flipH="1">
            <a:off x="3798092" y="729944"/>
            <a:ext cx="4776788" cy="36531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7" name="Straight Arrow Connector 16">
            <a:extLst>
              <a:ext uri="{FF2B5EF4-FFF2-40B4-BE49-F238E27FC236}">
                <a16:creationId xmlns:a16="http://schemas.microsoft.com/office/drawing/2014/main" id="{4F781377-D070-4685-A8B3-F3B1AF43D63B}"/>
              </a:ext>
            </a:extLst>
          </p:cNvPr>
          <p:cNvCxnSpPr>
            <a:cxnSpLocks/>
            <a:stCxn id="18" idx="1"/>
          </p:cNvCxnSpPr>
          <p:nvPr/>
        </p:nvCxnSpPr>
        <p:spPr>
          <a:xfrm flipH="1">
            <a:off x="7634287" y="1179510"/>
            <a:ext cx="914401" cy="5775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9" name="Straight Arrow Connector 18">
            <a:extLst>
              <a:ext uri="{FF2B5EF4-FFF2-40B4-BE49-F238E27FC236}">
                <a16:creationId xmlns:a16="http://schemas.microsoft.com/office/drawing/2014/main" id="{1F246E45-D584-426D-BE60-B0861292D104}"/>
              </a:ext>
            </a:extLst>
          </p:cNvPr>
          <p:cNvCxnSpPr>
            <a:cxnSpLocks/>
          </p:cNvCxnSpPr>
          <p:nvPr/>
        </p:nvCxnSpPr>
        <p:spPr>
          <a:xfrm flipH="1">
            <a:off x="2934362" y="625469"/>
            <a:ext cx="1409039" cy="53438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1" name="Straight Arrow Connector 20">
            <a:extLst>
              <a:ext uri="{FF2B5EF4-FFF2-40B4-BE49-F238E27FC236}">
                <a16:creationId xmlns:a16="http://schemas.microsoft.com/office/drawing/2014/main" id="{D513E02A-C598-40BF-88D1-9C61D6F4A1FE}"/>
              </a:ext>
            </a:extLst>
          </p:cNvPr>
          <p:cNvCxnSpPr>
            <a:cxnSpLocks/>
          </p:cNvCxnSpPr>
          <p:nvPr/>
        </p:nvCxnSpPr>
        <p:spPr>
          <a:xfrm flipH="1" flipV="1">
            <a:off x="4772025" y="3155500"/>
            <a:ext cx="2839355" cy="2816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8" name="Content Placeholder 2">
            <a:extLst>
              <a:ext uri="{FF2B5EF4-FFF2-40B4-BE49-F238E27FC236}">
                <a16:creationId xmlns:a16="http://schemas.microsoft.com/office/drawing/2014/main" id="{C6582CE5-6C3E-43C3-B3BE-FAE34489E666}"/>
              </a:ext>
            </a:extLst>
          </p:cNvPr>
          <p:cNvSpPr txBox="1">
            <a:spLocks/>
          </p:cNvSpPr>
          <p:nvPr/>
        </p:nvSpPr>
        <p:spPr>
          <a:xfrm>
            <a:off x="8548688" y="516188"/>
            <a:ext cx="3515629" cy="132664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The SQs followed by crotchets resemble a military fanfare (Romans are coming). The leap of a perfect 5</a:t>
            </a:r>
            <a:r>
              <a:rPr lang="en-GB" sz="1600" baseline="30000" dirty="0">
                <a:latin typeface="+mj-lt"/>
              </a:rPr>
              <a:t>th</a:t>
            </a:r>
            <a:r>
              <a:rPr lang="en-GB" sz="1600" dirty="0">
                <a:latin typeface="+mj-lt"/>
              </a:rPr>
              <a:t> to ‘Romans’ is part of this fanfare. The off-beat anacrusis helps to enliven the sense of announcement.</a:t>
            </a:r>
          </a:p>
          <a:p>
            <a:pPr marL="0" indent="0">
              <a:buNone/>
            </a:pPr>
            <a:endParaRPr lang="en-GB" sz="1600" dirty="0">
              <a:latin typeface="+mj-lt"/>
            </a:endParaRPr>
          </a:p>
          <a:p>
            <a:pPr marL="0" indent="0">
              <a:buNone/>
            </a:pPr>
            <a:endParaRPr lang="en-GB" sz="1600" dirty="0">
              <a:latin typeface="+mj-lt"/>
            </a:endParaRPr>
          </a:p>
        </p:txBody>
      </p:sp>
    </p:spTree>
    <p:extLst>
      <p:ext uri="{BB962C8B-B14F-4D97-AF65-F5344CB8AC3E}">
        <p14:creationId xmlns:p14="http://schemas.microsoft.com/office/powerpoint/2010/main" val="19515517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749720E-9E21-4D1D-AFFC-D032AC113E9D}"/>
              </a:ext>
            </a:extLst>
          </p:cNvPr>
          <p:cNvPicPr>
            <a:picLocks noChangeAspect="1"/>
          </p:cNvPicPr>
          <p:nvPr/>
        </p:nvPicPr>
        <p:blipFill rotWithShape="1">
          <a:blip r:embed="rId2"/>
          <a:srcRect l="26602" t="22279" r="23476" b="17484"/>
          <a:stretch/>
        </p:blipFill>
        <p:spPr>
          <a:xfrm>
            <a:off x="242887" y="736116"/>
            <a:ext cx="7900988" cy="5360059"/>
          </a:xfrm>
          <a:prstGeom prst="rect">
            <a:avLst/>
          </a:prstGeom>
        </p:spPr>
      </p:pic>
      <p:sp>
        <p:nvSpPr>
          <p:cNvPr id="3" name="Content Placeholder 2">
            <a:extLst>
              <a:ext uri="{FF2B5EF4-FFF2-40B4-BE49-F238E27FC236}">
                <a16:creationId xmlns:a16="http://schemas.microsoft.com/office/drawing/2014/main" id="{07350591-70B5-4910-B290-1DF36E3991A1}"/>
              </a:ext>
            </a:extLst>
          </p:cNvPr>
          <p:cNvSpPr txBox="1">
            <a:spLocks/>
          </p:cNvSpPr>
          <p:nvPr/>
        </p:nvSpPr>
        <p:spPr>
          <a:xfrm>
            <a:off x="461962" y="158408"/>
            <a:ext cx="4452937" cy="6108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Melismatic setting of ‘heaving’ over the parallel 6</a:t>
            </a:r>
            <a:r>
              <a:rPr lang="en-GB" sz="1600" baseline="30000" dirty="0">
                <a:latin typeface="+mj-lt"/>
              </a:rPr>
              <a:t>th</a:t>
            </a:r>
            <a:r>
              <a:rPr lang="en-GB" sz="1600" dirty="0">
                <a:latin typeface="+mj-lt"/>
              </a:rPr>
              <a:t> chromatic surge (word painting).</a:t>
            </a:r>
          </a:p>
          <a:p>
            <a:pPr marL="0" indent="0">
              <a:buNone/>
            </a:pPr>
            <a:endParaRPr lang="en-GB" sz="1600" dirty="0">
              <a:latin typeface="+mj-lt"/>
            </a:endParaRPr>
          </a:p>
          <a:p>
            <a:pPr marL="0" indent="0">
              <a:buNone/>
            </a:pPr>
            <a:endParaRPr lang="en-GB" sz="1600" dirty="0">
              <a:latin typeface="+mj-lt"/>
            </a:endParaRPr>
          </a:p>
        </p:txBody>
      </p:sp>
      <p:cxnSp>
        <p:nvCxnSpPr>
          <p:cNvPr id="5" name="Straight Arrow Connector 4">
            <a:extLst>
              <a:ext uri="{FF2B5EF4-FFF2-40B4-BE49-F238E27FC236}">
                <a16:creationId xmlns:a16="http://schemas.microsoft.com/office/drawing/2014/main" id="{9B04817D-E4EC-44BE-A6EB-59A4C83BA55F}"/>
              </a:ext>
            </a:extLst>
          </p:cNvPr>
          <p:cNvCxnSpPr>
            <a:cxnSpLocks/>
          </p:cNvCxnSpPr>
          <p:nvPr/>
        </p:nvCxnSpPr>
        <p:spPr>
          <a:xfrm>
            <a:off x="1600200" y="671508"/>
            <a:ext cx="0" cy="32861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6" name="Content Placeholder 2">
            <a:extLst>
              <a:ext uri="{FF2B5EF4-FFF2-40B4-BE49-F238E27FC236}">
                <a16:creationId xmlns:a16="http://schemas.microsoft.com/office/drawing/2014/main" id="{1E25B414-FB95-4604-BEB2-87A44649C0B1}"/>
              </a:ext>
            </a:extLst>
          </p:cNvPr>
          <p:cNvSpPr txBox="1">
            <a:spLocks/>
          </p:cNvSpPr>
          <p:nvPr/>
        </p:nvSpPr>
        <p:spPr>
          <a:xfrm>
            <a:off x="4914899" y="158408"/>
            <a:ext cx="4452937" cy="5702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Dotted rising perfect 5</a:t>
            </a:r>
            <a:r>
              <a:rPr lang="en-GB" sz="1600" baseline="30000" dirty="0">
                <a:latin typeface="+mj-lt"/>
              </a:rPr>
              <a:t>th</a:t>
            </a:r>
            <a:r>
              <a:rPr lang="en-GB" sz="1600" dirty="0">
                <a:latin typeface="+mj-lt"/>
              </a:rPr>
              <a:t>: fanfare reference characterising the military nature of Roman history.</a:t>
            </a:r>
          </a:p>
          <a:p>
            <a:pPr marL="0" indent="0">
              <a:buNone/>
            </a:pPr>
            <a:endParaRPr lang="en-GB" sz="1600" dirty="0">
              <a:latin typeface="+mj-lt"/>
            </a:endParaRPr>
          </a:p>
          <a:p>
            <a:pPr marL="0" indent="0">
              <a:buNone/>
            </a:pPr>
            <a:endParaRPr lang="en-GB" sz="1600" dirty="0">
              <a:latin typeface="+mj-lt"/>
            </a:endParaRPr>
          </a:p>
        </p:txBody>
      </p:sp>
      <p:cxnSp>
        <p:nvCxnSpPr>
          <p:cNvPr id="8" name="Straight Arrow Connector 7">
            <a:extLst>
              <a:ext uri="{FF2B5EF4-FFF2-40B4-BE49-F238E27FC236}">
                <a16:creationId xmlns:a16="http://schemas.microsoft.com/office/drawing/2014/main" id="{E916BC20-3313-4157-BE12-BA9AC6F6A049}"/>
              </a:ext>
            </a:extLst>
          </p:cNvPr>
          <p:cNvCxnSpPr>
            <a:cxnSpLocks/>
          </p:cNvCxnSpPr>
          <p:nvPr/>
        </p:nvCxnSpPr>
        <p:spPr>
          <a:xfrm flipH="1">
            <a:off x="2824164" y="488691"/>
            <a:ext cx="2090735" cy="51143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9" name="Content Placeholder 2">
            <a:extLst>
              <a:ext uri="{FF2B5EF4-FFF2-40B4-BE49-F238E27FC236}">
                <a16:creationId xmlns:a16="http://schemas.microsoft.com/office/drawing/2014/main" id="{8D8E501B-3FA6-481B-BAEA-11419E029F6C}"/>
              </a:ext>
            </a:extLst>
          </p:cNvPr>
          <p:cNvSpPr txBox="1">
            <a:spLocks/>
          </p:cNvSpPr>
          <p:nvPr/>
        </p:nvSpPr>
        <p:spPr>
          <a:xfrm>
            <a:off x="14990" y="6107971"/>
            <a:ext cx="3529013" cy="3703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D flat Trill Pedal note maintained until…</a:t>
            </a:r>
          </a:p>
          <a:p>
            <a:pPr marL="0" indent="0">
              <a:buNone/>
            </a:pPr>
            <a:endParaRPr lang="en-GB" sz="1600" dirty="0">
              <a:latin typeface="+mj-lt"/>
            </a:endParaRPr>
          </a:p>
          <a:p>
            <a:pPr marL="0" indent="0">
              <a:buNone/>
            </a:pPr>
            <a:endParaRPr lang="en-GB" sz="1600" dirty="0">
              <a:latin typeface="+mj-lt"/>
            </a:endParaRPr>
          </a:p>
        </p:txBody>
      </p:sp>
      <p:cxnSp>
        <p:nvCxnSpPr>
          <p:cNvPr id="11" name="Straight Arrow Connector 10">
            <a:extLst>
              <a:ext uri="{FF2B5EF4-FFF2-40B4-BE49-F238E27FC236}">
                <a16:creationId xmlns:a16="http://schemas.microsoft.com/office/drawing/2014/main" id="{C94C5515-567C-49ED-A8B7-F26ABFBFFDF9}"/>
              </a:ext>
            </a:extLst>
          </p:cNvPr>
          <p:cNvCxnSpPr/>
          <p:nvPr/>
        </p:nvCxnSpPr>
        <p:spPr>
          <a:xfrm flipV="1">
            <a:off x="461962" y="5014913"/>
            <a:ext cx="209551" cy="107380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3" name="Straight Arrow Connector 12">
            <a:extLst>
              <a:ext uri="{FF2B5EF4-FFF2-40B4-BE49-F238E27FC236}">
                <a16:creationId xmlns:a16="http://schemas.microsoft.com/office/drawing/2014/main" id="{F6E644FF-CEB9-434E-AB3C-A8D932BA3F0B}"/>
              </a:ext>
            </a:extLst>
          </p:cNvPr>
          <p:cNvCxnSpPr/>
          <p:nvPr/>
        </p:nvCxnSpPr>
        <p:spPr>
          <a:xfrm flipV="1">
            <a:off x="461962" y="4229100"/>
            <a:ext cx="209551" cy="185962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4" name="Content Placeholder 2">
            <a:extLst>
              <a:ext uri="{FF2B5EF4-FFF2-40B4-BE49-F238E27FC236}">
                <a16:creationId xmlns:a16="http://schemas.microsoft.com/office/drawing/2014/main" id="{C8BB1CFC-6BA7-4D37-BD98-1639E224AB7A}"/>
              </a:ext>
            </a:extLst>
          </p:cNvPr>
          <p:cNvSpPr txBox="1">
            <a:spLocks/>
          </p:cNvSpPr>
          <p:nvPr/>
        </p:nvSpPr>
        <p:spPr>
          <a:xfrm>
            <a:off x="3414443" y="6088721"/>
            <a:ext cx="2522716" cy="73796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A </a:t>
            </a:r>
            <a:r>
              <a:rPr lang="en-GB" sz="1600" b="1" dirty="0">
                <a:latin typeface="+mj-lt"/>
              </a:rPr>
              <a:t>sudden</a:t>
            </a:r>
            <a:r>
              <a:rPr lang="en-GB" sz="1600" dirty="0">
                <a:latin typeface="+mj-lt"/>
              </a:rPr>
              <a:t> rising SQ arpeggio of E flat7 crescendos (with tremolo strings) leads into…</a:t>
            </a:r>
          </a:p>
          <a:p>
            <a:pPr marL="0" indent="0">
              <a:buNone/>
            </a:pPr>
            <a:endParaRPr lang="en-GB" sz="1600" dirty="0">
              <a:latin typeface="+mj-lt"/>
            </a:endParaRPr>
          </a:p>
          <a:p>
            <a:pPr marL="0" indent="0">
              <a:buNone/>
            </a:pPr>
            <a:endParaRPr lang="en-GB" sz="1600" dirty="0">
              <a:latin typeface="+mj-lt"/>
            </a:endParaRPr>
          </a:p>
        </p:txBody>
      </p:sp>
      <p:cxnSp>
        <p:nvCxnSpPr>
          <p:cNvPr id="16" name="Straight Arrow Connector 15">
            <a:extLst>
              <a:ext uri="{FF2B5EF4-FFF2-40B4-BE49-F238E27FC236}">
                <a16:creationId xmlns:a16="http://schemas.microsoft.com/office/drawing/2014/main" id="{35D40D80-A52C-414C-BF41-A2169F3A7C72}"/>
              </a:ext>
            </a:extLst>
          </p:cNvPr>
          <p:cNvCxnSpPr>
            <a:cxnSpLocks/>
          </p:cNvCxnSpPr>
          <p:nvPr/>
        </p:nvCxnSpPr>
        <p:spPr>
          <a:xfrm flipH="1" flipV="1">
            <a:off x="3654026" y="5014913"/>
            <a:ext cx="34529" cy="108126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9" name="Content Placeholder 2">
            <a:extLst>
              <a:ext uri="{FF2B5EF4-FFF2-40B4-BE49-F238E27FC236}">
                <a16:creationId xmlns:a16="http://schemas.microsoft.com/office/drawing/2014/main" id="{430DCF55-1DBF-48B4-BDDB-22F77E462FDE}"/>
              </a:ext>
            </a:extLst>
          </p:cNvPr>
          <p:cNvSpPr txBox="1">
            <a:spLocks/>
          </p:cNvSpPr>
          <p:nvPr/>
        </p:nvSpPr>
        <p:spPr>
          <a:xfrm>
            <a:off x="5291136" y="4950619"/>
            <a:ext cx="1609728" cy="3387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latin typeface="+mj-lt"/>
              </a:rPr>
              <a:t>THIS CHORD!!!</a:t>
            </a:r>
          </a:p>
          <a:p>
            <a:pPr marL="0" indent="0">
              <a:buNone/>
            </a:pPr>
            <a:endParaRPr lang="en-GB" sz="1600" dirty="0">
              <a:latin typeface="+mj-lt"/>
            </a:endParaRPr>
          </a:p>
          <a:p>
            <a:pPr marL="0" indent="0">
              <a:buNone/>
            </a:pPr>
            <a:endParaRPr lang="en-GB" sz="1600" dirty="0">
              <a:latin typeface="+mj-lt"/>
            </a:endParaRPr>
          </a:p>
        </p:txBody>
      </p:sp>
      <p:cxnSp>
        <p:nvCxnSpPr>
          <p:cNvPr id="21" name="Straight Arrow Connector 20">
            <a:extLst>
              <a:ext uri="{FF2B5EF4-FFF2-40B4-BE49-F238E27FC236}">
                <a16:creationId xmlns:a16="http://schemas.microsoft.com/office/drawing/2014/main" id="{2F7D448B-A849-4718-8B0A-CBB74E5C7D20}"/>
              </a:ext>
            </a:extLst>
          </p:cNvPr>
          <p:cNvCxnSpPr/>
          <p:nvPr/>
        </p:nvCxnSpPr>
        <p:spPr>
          <a:xfrm flipH="1" flipV="1">
            <a:off x="5355431" y="4461117"/>
            <a:ext cx="183355" cy="48577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2" name="Content Placeholder 2">
            <a:extLst>
              <a:ext uri="{FF2B5EF4-FFF2-40B4-BE49-F238E27FC236}">
                <a16:creationId xmlns:a16="http://schemas.microsoft.com/office/drawing/2014/main" id="{F2926D4D-F14C-486B-9C3B-DD6CA4EE0E1A}"/>
              </a:ext>
            </a:extLst>
          </p:cNvPr>
          <p:cNvSpPr txBox="1">
            <a:spLocks/>
          </p:cNvSpPr>
          <p:nvPr/>
        </p:nvSpPr>
        <p:spPr>
          <a:xfrm>
            <a:off x="6134652" y="5224061"/>
            <a:ext cx="4497612" cy="3387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latin typeface="+mj-lt"/>
              </a:rPr>
              <a:t>F flat major (enharmonically E major) in 1</a:t>
            </a:r>
            <a:r>
              <a:rPr lang="en-GB" sz="1600" b="1" baseline="30000" dirty="0">
                <a:latin typeface="+mj-lt"/>
              </a:rPr>
              <a:t>st</a:t>
            </a:r>
            <a:r>
              <a:rPr lang="en-GB" sz="1600" b="1" dirty="0">
                <a:latin typeface="+mj-lt"/>
              </a:rPr>
              <a:t> inversion</a:t>
            </a:r>
          </a:p>
          <a:p>
            <a:pPr marL="0" indent="0">
              <a:buNone/>
            </a:pPr>
            <a:endParaRPr lang="en-GB" sz="1600" dirty="0">
              <a:latin typeface="+mj-lt"/>
            </a:endParaRPr>
          </a:p>
          <a:p>
            <a:pPr marL="0" indent="0">
              <a:buNone/>
            </a:pPr>
            <a:endParaRPr lang="en-GB" sz="1600" dirty="0">
              <a:latin typeface="+mj-lt"/>
            </a:endParaRPr>
          </a:p>
        </p:txBody>
      </p:sp>
      <p:sp>
        <p:nvSpPr>
          <p:cNvPr id="23" name="Content Placeholder 2">
            <a:extLst>
              <a:ext uri="{FF2B5EF4-FFF2-40B4-BE49-F238E27FC236}">
                <a16:creationId xmlns:a16="http://schemas.microsoft.com/office/drawing/2014/main" id="{8219D279-16A7-4516-BD58-3C82465244B8}"/>
              </a:ext>
            </a:extLst>
          </p:cNvPr>
          <p:cNvSpPr txBox="1">
            <a:spLocks/>
          </p:cNvSpPr>
          <p:nvPr/>
        </p:nvSpPr>
        <p:spPr>
          <a:xfrm>
            <a:off x="5086353" y="3136984"/>
            <a:ext cx="2928938" cy="3387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latin typeface="+mj-lt"/>
              </a:rPr>
              <a:t>SCORE ERROR: </a:t>
            </a:r>
            <a:r>
              <a:rPr lang="en-GB" sz="1600" dirty="0">
                <a:latin typeface="+mj-lt"/>
              </a:rPr>
              <a:t>should be </a:t>
            </a:r>
            <a:r>
              <a:rPr lang="en-GB" sz="1600" b="1" dirty="0">
                <a:latin typeface="+mj-lt"/>
              </a:rPr>
              <a:t>f FLAT</a:t>
            </a:r>
          </a:p>
          <a:p>
            <a:pPr marL="0" indent="0">
              <a:buNone/>
            </a:pPr>
            <a:endParaRPr lang="en-GB" sz="1600" dirty="0">
              <a:latin typeface="+mj-lt"/>
            </a:endParaRPr>
          </a:p>
          <a:p>
            <a:pPr marL="0" indent="0">
              <a:buNone/>
            </a:pPr>
            <a:endParaRPr lang="en-GB" sz="1600" dirty="0">
              <a:latin typeface="+mj-lt"/>
            </a:endParaRPr>
          </a:p>
        </p:txBody>
      </p:sp>
      <p:cxnSp>
        <p:nvCxnSpPr>
          <p:cNvPr id="25" name="Straight Arrow Connector 24">
            <a:extLst>
              <a:ext uri="{FF2B5EF4-FFF2-40B4-BE49-F238E27FC236}">
                <a16:creationId xmlns:a16="http://schemas.microsoft.com/office/drawing/2014/main" id="{E5B2399E-1AF6-4E0C-8FD8-7BA932216453}"/>
              </a:ext>
            </a:extLst>
          </p:cNvPr>
          <p:cNvCxnSpPr/>
          <p:nvPr/>
        </p:nvCxnSpPr>
        <p:spPr>
          <a:xfrm flipH="1">
            <a:off x="5311374" y="3399203"/>
            <a:ext cx="329806" cy="50043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6" name="Content Placeholder 2">
            <a:extLst>
              <a:ext uri="{FF2B5EF4-FFF2-40B4-BE49-F238E27FC236}">
                <a16:creationId xmlns:a16="http://schemas.microsoft.com/office/drawing/2014/main" id="{639C0EA6-EC38-4020-B447-90040A3E6306}"/>
              </a:ext>
            </a:extLst>
          </p:cNvPr>
          <p:cNvSpPr txBox="1">
            <a:spLocks/>
          </p:cNvSpPr>
          <p:nvPr/>
        </p:nvSpPr>
        <p:spPr>
          <a:xfrm>
            <a:off x="6865582" y="5686672"/>
            <a:ext cx="4604635" cy="9724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This bright tonality, entirely </a:t>
            </a:r>
            <a:r>
              <a:rPr lang="en-GB" sz="1600" b="1" dirty="0">
                <a:latin typeface="+mj-lt"/>
              </a:rPr>
              <a:t>unrelated </a:t>
            </a:r>
            <a:r>
              <a:rPr lang="en-GB" sz="1600" dirty="0">
                <a:latin typeface="+mj-lt"/>
              </a:rPr>
              <a:t>to E flat, is a  semi-tone shift from the previous chord. It is a </a:t>
            </a:r>
            <a:r>
              <a:rPr lang="en-GB" sz="1600" b="1" dirty="0">
                <a:latin typeface="+mj-lt"/>
              </a:rPr>
              <a:t>shocking juxtaposition </a:t>
            </a:r>
            <a:r>
              <a:rPr lang="en-GB" sz="1600" dirty="0">
                <a:latin typeface="+mj-lt"/>
              </a:rPr>
              <a:t>to </a:t>
            </a:r>
            <a:r>
              <a:rPr lang="en-GB" sz="1600" b="1" dirty="0">
                <a:latin typeface="+mj-lt"/>
              </a:rPr>
              <a:t>accentuate </a:t>
            </a:r>
            <a:r>
              <a:rPr lang="en-GB" sz="1600" dirty="0">
                <a:latin typeface="+mj-lt"/>
              </a:rPr>
              <a:t>the word </a:t>
            </a:r>
            <a:r>
              <a:rPr lang="en-GB" sz="1600" b="1" dirty="0">
                <a:latin typeface="+mj-lt"/>
              </a:rPr>
              <a:t>‘blood’ </a:t>
            </a:r>
          </a:p>
          <a:p>
            <a:pPr marL="0" indent="0">
              <a:buNone/>
            </a:pPr>
            <a:endParaRPr lang="en-GB" sz="1600" dirty="0">
              <a:latin typeface="+mj-lt"/>
            </a:endParaRPr>
          </a:p>
          <a:p>
            <a:pPr marL="0" indent="0">
              <a:buNone/>
            </a:pPr>
            <a:endParaRPr lang="en-GB" sz="1600" dirty="0">
              <a:latin typeface="+mj-lt"/>
            </a:endParaRPr>
          </a:p>
        </p:txBody>
      </p:sp>
      <p:cxnSp>
        <p:nvCxnSpPr>
          <p:cNvPr id="30" name="Straight Arrow Connector 29">
            <a:extLst>
              <a:ext uri="{FF2B5EF4-FFF2-40B4-BE49-F238E27FC236}">
                <a16:creationId xmlns:a16="http://schemas.microsoft.com/office/drawing/2014/main" id="{C7CAD989-6E0D-4E4C-9B90-80636FF58B7F}"/>
              </a:ext>
            </a:extLst>
          </p:cNvPr>
          <p:cNvCxnSpPr>
            <a:cxnSpLocks/>
          </p:cNvCxnSpPr>
          <p:nvPr/>
        </p:nvCxnSpPr>
        <p:spPr>
          <a:xfrm>
            <a:off x="6465618" y="5524219"/>
            <a:ext cx="410900" cy="1946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C583F9E0-F75C-4F6E-A880-2E056426064A}"/>
              </a:ext>
            </a:extLst>
          </p:cNvPr>
          <p:cNvCxnSpPr>
            <a:cxnSpLocks/>
          </p:cNvCxnSpPr>
          <p:nvPr/>
        </p:nvCxnSpPr>
        <p:spPr>
          <a:xfrm flipV="1">
            <a:off x="5819772" y="5234388"/>
            <a:ext cx="0" cy="14394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Content Placeholder 2">
            <a:extLst>
              <a:ext uri="{FF2B5EF4-FFF2-40B4-BE49-F238E27FC236}">
                <a16:creationId xmlns:a16="http://schemas.microsoft.com/office/drawing/2014/main" id="{0806411E-47D6-4E17-9802-950548940647}"/>
              </a:ext>
            </a:extLst>
          </p:cNvPr>
          <p:cNvSpPr txBox="1">
            <a:spLocks/>
          </p:cNvSpPr>
          <p:nvPr/>
        </p:nvSpPr>
        <p:spPr>
          <a:xfrm>
            <a:off x="8460583" y="3550194"/>
            <a:ext cx="3643308" cy="7922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Semi-chromatic parallel chord movement is dense and intensifies the music.</a:t>
            </a:r>
          </a:p>
          <a:p>
            <a:pPr marL="0" indent="0">
              <a:buNone/>
            </a:pPr>
            <a:endParaRPr lang="en-GB" sz="1600" dirty="0">
              <a:latin typeface="+mj-lt"/>
            </a:endParaRPr>
          </a:p>
          <a:p>
            <a:pPr marL="0" indent="0">
              <a:buNone/>
            </a:pPr>
            <a:endParaRPr lang="en-GB" sz="1600" dirty="0">
              <a:latin typeface="+mj-lt"/>
            </a:endParaRPr>
          </a:p>
        </p:txBody>
      </p:sp>
      <p:cxnSp>
        <p:nvCxnSpPr>
          <p:cNvPr id="35" name="Straight Arrow Connector 34">
            <a:extLst>
              <a:ext uri="{FF2B5EF4-FFF2-40B4-BE49-F238E27FC236}">
                <a16:creationId xmlns:a16="http://schemas.microsoft.com/office/drawing/2014/main" id="{1BD725F4-488A-4185-826A-A8D58C3EE2FD}"/>
              </a:ext>
            </a:extLst>
          </p:cNvPr>
          <p:cNvCxnSpPr>
            <a:cxnSpLocks/>
            <a:stCxn id="33" idx="1"/>
          </p:cNvCxnSpPr>
          <p:nvPr/>
        </p:nvCxnSpPr>
        <p:spPr>
          <a:xfrm flipH="1">
            <a:off x="7141367" y="3946314"/>
            <a:ext cx="1319216" cy="51480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37" name="Content Placeholder 2">
            <a:extLst>
              <a:ext uri="{FF2B5EF4-FFF2-40B4-BE49-F238E27FC236}">
                <a16:creationId xmlns:a16="http://schemas.microsoft.com/office/drawing/2014/main" id="{87544CDA-50F1-4047-9AFE-6A974B0A476C}"/>
              </a:ext>
            </a:extLst>
          </p:cNvPr>
          <p:cNvSpPr txBox="1">
            <a:spLocks/>
          </p:cNvSpPr>
          <p:nvPr/>
        </p:nvSpPr>
        <p:spPr>
          <a:xfrm>
            <a:off x="9367836" y="456744"/>
            <a:ext cx="2736055" cy="9223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‘The blood’ enters higher in the Tenor tessitura at </a:t>
            </a:r>
            <a:r>
              <a:rPr lang="en-GB" sz="2000" b="1" i="1" dirty="0">
                <a:latin typeface="+mj-lt"/>
              </a:rPr>
              <a:t>f </a:t>
            </a:r>
            <a:r>
              <a:rPr lang="en-GB" sz="1600" dirty="0">
                <a:latin typeface="+mj-lt"/>
              </a:rPr>
              <a:t>for dramatic impact/contrast</a:t>
            </a:r>
            <a:endParaRPr lang="en-GB" sz="1600" b="1" dirty="0">
              <a:latin typeface="+mj-lt"/>
            </a:endParaRPr>
          </a:p>
          <a:p>
            <a:pPr marL="0" indent="0">
              <a:buNone/>
            </a:pPr>
            <a:endParaRPr lang="en-GB" sz="1600" dirty="0">
              <a:latin typeface="+mj-lt"/>
            </a:endParaRPr>
          </a:p>
          <a:p>
            <a:pPr marL="0" indent="0">
              <a:buNone/>
            </a:pPr>
            <a:endParaRPr lang="en-GB" sz="1600" dirty="0">
              <a:latin typeface="+mj-lt"/>
            </a:endParaRPr>
          </a:p>
        </p:txBody>
      </p:sp>
      <p:cxnSp>
        <p:nvCxnSpPr>
          <p:cNvPr id="40" name="Straight Arrow Connector 39">
            <a:extLst>
              <a:ext uri="{FF2B5EF4-FFF2-40B4-BE49-F238E27FC236}">
                <a16:creationId xmlns:a16="http://schemas.microsoft.com/office/drawing/2014/main" id="{B6A41101-511C-4E9E-9217-B26329E4899A}"/>
              </a:ext>
            </a:extLst>
          </p:cNvPr>
          <p:cNvCxnSpPr>
            <a:cxnSpLocks/>
          </p:cNvCxnSpPr>
          <p:nvPr/>
        </p:nvCxnSpPr>
        <p:spPr>
          <a:xfrm flipH="1">
            <a:off x="5869161" y="643147"/>
            <a:ext cx="3509964" cy="32357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42" name="Content Placeholder 2">
            <a:extLst>
              <a:ext uri="{FF2B5EF4-FFF2-40B4-BE49-F238E27FC236}">
                <a16:creationId xmlns:a16="http://schemas.microsoft.com/office/drawing/2014/main" id="{83A43064-0E5D-4E88-AF43-0A4781920AA5}"/>
              </a:ext>
            </a:extLst>
          </p:cNvPr>
          <p:cNvSpPr txBox="1">
            <a:spLocks/>
          </p:cNvSpPr>
          <p:nvPr/>
        </p:nvSpPr>
        <p:spPr>
          <a:xfrm>
            <a:off x="8362950" y="1516401"/>
            <a:ext cx="3354917" cy="9223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Sudden climactic stop in the strings at </a:t>
            </a:r>
            <a:r>
              <a:rPr lang="en-GB" sz="1600" b="1" i="1" dirty="0">
                <a:latin typeface="+mj-lt"/>
              </a:rPr>
              <a:t>f  </a:t>
            </a:r>
            <a:r>
              <a:rPr lang="en-GB" sz="1600" dirty="0">
                <a:latin typeface="+mj-lt"/>
              </a:rPr>
              <a:t>accentuates the contrast in harmony AND texture as the strings stop playing</a:t>
            </a:r>
          </a:p>
        </p:txBody>
      </p:sp>
      <p:cxnSp>
        <p:nvCxnSpPr>
          <p:cNvPr id="44" name="Straight Arrow Connector 43">
            <a:extLst>
              <a:ext uri="{FF2B5EF4-FFF2-40B4-BE49-F238E27FC236}">
                <a16:creationId xmlns:a16="http://schemas.microsoft.com/office/drawing/2014/main" id="{8CE4DC1B-CB77-4916-8290-A8D6495167CD}"/>
              </a:ext>
            </a:extLst>
          </p:cNvPr>
          <p:cNvCxnSpPr>
            <a:cxnSpLocks/>
          </p:cNvCxnSpPr>
          <p:nvPr/>
        </p:nvCxnSpPr>
        <p:spPr>
          <a:xfrm flipH="1">
            <a:off x="5476277" y="1730653"/>
            <a:ext cx="2886673" cy="19398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45" name="Content Placeholder 2">
            <a:extLst>
              <a:ext uri="{FF2B5EF4-FFF2-40B4-BE49-F238E27FC236}">
                <a16:creationId xmlns:a16="http://schemas.microsoft.com/office/drawing/2014/main" id="{3CA3A687-263F-43A4-924F-DC576AB08024}"/>
              </a:ext>
            </a:extLst>
          </p:cNvPr>
          <p:cNvSpPr txBox="1">
            <a:spLocks/>
          </p:cNvSpPr>
          <p:nvPr/>
        </p:nvSpPr>
        <p:spPr>
          <a:xfrm>
            <a:off x="8817770" y="2623056"/>
            <a:ext cx="2736055" cy="62447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The piano takes on the tremolo role from the strings in SQs</a:t>
            </a:r>
          </a:p>
        </p:txBody>
      </p:sp>
      <p:cxnSp>
        <p:nvCxnSpPr>
          <p:cNvPr id="47" name="Straight Arrow Connector 46">
            <a:extLst>
              <a:ext uri="{FF2B5EF4-FFF2-40B4-BE49-F238E27FC236}">
                <a16:creationId xmlns:a16="http://schemas.microsoft.com/office/drawing/2014/main" id="{CEDDF205-53A7-463A-AC38-AF994211F141}"/>
              </a:ext>
            </a:extLst>
          </p:cNvPr>
          <p:cNvCxnSpPr>
            <a:cxnSpLocks/>
            <a:stCxn id="45" idx="1"/>
          </p:cNvCxnSpPr>
          <p:nvPr/>
        </p:nvCxnSpPr>
        <p:spPr>
          <a:xfrm flipH="1">
            <a:off x="6096000" y="2935295"/>
            <a:ext cx="2721770" cy="104056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8054543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6E8FDF-22DF-4AEF-B840-03AF8D6E182E}"/>
              </a:ext>
            </a:extLst>
          </p:cNvPr>
          <p:cNvPicPr>
            <a:picLocks noChangeAspect="1"/>
          </p:cNvPicPr>
          <p:nvPr/>
        </p:nvPicPr>
        <p:blipFill rotWithShape="1">
          <a:blip r:embed="rId2"/>
          <a:srcRect l="23320" t="28114" r="25586" b="21652"/>
          <a:stretch/>
        </p:blipFill>
        <p:spPr>
          <a:xfrm>
            <a:off x="1934650" y="690645"/>
            <a:ext cx="8788296" cy="4857750"/>
          </a:xfrm>
          <a:prstGeom prst="rect">
            <a:avLst/>
          </a:prstGeom>
        </p:spPr>
      </p:pic>
      <p:sp>
        <p:nvSpPr>
          <p:cNvPr id="3" name="Content Placeholder 2">
            <a:extLst>
              <a:ext uri="{FF2B5EF4-FFF2-40B4-BE49-F238E27FC236}">
                <a16:creationId xmlns:a16="http://schemas.microsoft.com/office/drawing/2014/main" id="{3A7CEF00-64A0-4358-B45F-BDE31A7CB1AB}"/>
              </a:ext>
            </a:extLst>
          </p:cNvPr>
          <p:cNvSpPr txBox="1">
            <a:spLocks/>
          </p:cNvSpPr>
          <p:nvPr/>
        </p:nvSpPr>
        <p:spPr>
          <a:xfrm>
            <a:off x="160513" y="59572"/>
            <a:ext cx="11870973" cy="7215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The tessitura climbs higher as the text meaning intensifies towards ‘hurt’. ‘Thoughts’ is the extended word because they are the source of pain.</a:t>
            </a:r>
          </a:p>
          <a:p>
            <a:pPr marL="0" indent="0">
              <a:buNone/>
            </a:pPr>
            <a:r>
              <a:rPr lang="en-GB" sz="1600" dirty="0">
                <a:latin typeface="+mj-lt"/>
              </a:rPr>
              <a:t>These phrases form a sequence.                                              G flat is in the higher range (not at the very top) of the Tenor tessitura.</a:t>
            </a:r>
          </a:p>
          <a:p>
            <a:pPr marL="0" indent="0">
              <a:buNone/>
            </a:pPr>
            <a:endParaRPr lang="en-GB" sz="1600" dirty="0">
              <a:latin typeface="+mj-lt"/>
            </a:endParaRPr>
          </a:p>
        </p:txBody>
      </p:sp>
      <p:sp>
        <p:nvSpPr>
          <p:cNvPr id="4" name="Content Placeholder 2">
            <a:extLst>
              <a:ext uri="{FF2B5EF4-FFF2-40B4-BE49-F238E27FC236}">
                <a16:creationId xmlns:a16="http://schemas.microsoft.com/office/drawing/2014/main" id="{27FD6222-420E-40B8-8F2B-3CB72CC6652D}"/>
              </a:ext>
            </a:extLst>
          </p:cNvPr>
          <p:cNvSpPr txBox="1">
            <a:spLocks/>
          </p:cNvSpPr>
          <p:nvPr/>
        </p:nvSpPr>
        <p:spPr>
          <a:xfrm>
            <a:off x="35754" y="1043586"/>
            <a:ext cx="2052638" cy="22753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Rising SQ motif in the violin part, leading to the higher portion of the sequence. This time the note is held, helping to shape the dynamic effect (instead of a sudden stop)</a:t>
            </a:r>
          </a:p>
          <a:p>
            <a:pPr marL="0" indent="0">
              <a:buNone/>
            </a:pPr>
            <a:endParaRPr lang="en-GB" sz="1600" dirty="0">
              <a:latin typeface="+mj-lt"/>
            </a:endParaRPr>
          </a:p>
          <a:p>
            <a:pPr marL="0" indent="0">
              <a:buNone/>
            </a:pPr>
            <a:r>
              <a:rPr lang="en-GB" sz="1600" dirty="0">
                <a:latin typeface="+mj-lt"/>
              </a:rPr>
              <a:t> </a:t>
            </a:r>
          </a:p>
        </p:txBody>
      </p:sp>
      <p:cxnSp>
        <p:nvCxnSpPr>
          <p:cNvPr id="6" name="Straight Arrow Connector 5">
            <a:extLst>
              <a:ext uri="{FF2B5EF4-FFF2-40B4-BE49-F238E27FC236}">
                <a16:creationId xmlns:a16="http://schemas.microsoft.com/office/drawing/2014/main" id="{CC6635B8-656E-4ED9-9614-1FD0EB0F21B1}"/>
              </a:ext>
            </a:extLst>
          </p:cNvPr>
          <p:cNvCxnSpPr>
            <a:cxnSpLocks/>
          </p:cNvCxnSpPr>
          <p:nvPr/>
        </p:nvCxnSpPr>
        <p:spPr>
          <a:xfrm>
            <a:off x="1934650" y="1324141"/>
            <a:ext cx="2965963" cy="51894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a:extLst>
              <a:ext uri="{FF2B5EF4-FFF2-40B4-BE49-F238E27FC236}">
                <a16:creationId xmlns:a16="http://schemas.microsoft.com/office/drawing/2014/main" id="{9190FC7C-7FE0-4C5E-BC13-3C8478C044D4}"/>
              </a:ext>
            </a:extLst>
          </p:cNvPr>
          <p:cNvCxnSpPr>
            <a:cxnSpLocks/>
          </p:cNvCxnSpPr>
          <p:nvPr/>
        </p:nvCxnSpPr>
        <p:spPr>
          <a:xfrm>
            <a:off x="5317067" y="652264"/>
            <a:ext cx="2179850" cy="43486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2" name="Content Placeholder 2">
            <a:extLst>
              <a:ext uri="{FF2B5EF4-FFF2-40B4-BE49-F238E27FC236}">
                <a16:creationId xmlns:a16="http://schemas.microsoft.com/office/drawing/2014/main" id="{73FDC292-815B-43B7-85CD-2F5E1D274EC4}"/>
              </a:ext>
            </a:extLst>
          </p:cNvPr>
          <p:cNvSpPr txBox="1">
            <a:spLocks/>
          </p:cNvSpPr>
          <p:nvPr/>
        </p:nvSpPr>
        <p:spPr>
          <a:xfrm>
            <a:off x="5091287" y="5798581"/>
            <a:ext cx="6784624" cy="67827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G Flat minor (enharmonically F# min) chord, then descends chromatically, combined with dynamic </a:t>
            </a:r>
            <a:r>
              <a:rPr lang="en-GB" sz="1600" i="1" dirty="0">
                <a:latin typeface="+mj-lt"/>
              </a:rPr>
              <a:t>dim</a:t>
            </a:r>
            <a:r>
              <a:rPr lang="en-GB" sz="1600" dirty="0">
                <a:latin typeface="+mj-lt"/>
              </a:rPr>
              <a:t>: shrinking away from the pain inflicted by the storm.</a:t>
            </a:r>
          </a:p>
          <a:p>
            <a:pPr marL="0" indent="0">
              <a:buNone/>
            </a:pPr>
            <a:endParaRPr lang="en-GB" sz="1600" dirty="0">
              <a:latin typeface="+mj-lt"/>
            </a:endParaRPr>
          </a:p>
          <a:p>
            <a:pPr marL="0" indent="0">
              <a:buNone/>
            </a:pPr>
            <a:r>
              <a:rPr lang="en-GB" sz="1600" dirty="0">
                <a:latin typeface="+mj-lt"/>
              </a:rPr>
              <a:t> </a:t>
            </a:r>
          </a:p>
        </p:txBody>
      </p:sp>
      <p:cxnSp>
        <p:nvCxnSpPr>
          <p:cNvPr id="14" name="Straight Arrow Connector 13">
            <a:extLst>
              <a:ext uri="{FF2B5EF4-FFF2-40B4-BE49-F238E27FC236}">
                <a16:creationId xmlns:a16="http://schemas.microsoft.com/office/drawing/2014/main" id="{8A80A3FF-3540-491D-A643-073B2DC9BC79}"/>
              </a:ext>
            </a:extLst>
          </p:cNvPr>
          <p:cNvCxnSpPr>
            <a:cxnSpLocks/>
          </p:cNvCxnSpPr>
          <p:nvPr/>
        </p:nvCxnSpPr>
        <p:spPr>
          <a:xfrm flipH="1">
            <a:off x="5500689" y="3986213"/>
            <a:ext cx="3992456" cy="25717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6" name="Content Placeholder 2">
            <a:extLst>
              <a:ext uri="{FF2B5EF4-FFF2-40B4-BE49-F238E27FC236}">
                <a16:creationId xmlns:a16="http://schemas.microsoft.com/office/drawing/2014/main" id="{A02CF51C-C507-4F74-8915-DA82FE79500E}"/>
              </a:ext>
            </a:extLst>
          </p:cNvPr>
          <p:cNvSpPr txBox="1">
            <a:spLocks/>
          </p:cNvSpPr>
          <p:nvPr/>
        </p:nvSpPr>
        <p:spPr>
          <a:xfrm>
            <a:off x="54343" y="3598477"/>
            <a:ext cx="1880307" cy="22304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The dynamics are not clearly indicated in terms of Level. However, the dynamic </a:t>
            </a:r>
            <a:r>
              <a:rPr lang="en-GB" sz="1600" i="1" dirty="0">
                <a:latin typeface="+mj-lt"/>
              </a:rPr>
              <a:t>swells</a:t>
            </a:r>
            <a:r>
              <a:rPr lang="en-GB" sz="1600" dirty="0">
                <a:latin typeface="+mj-lt"/>
              </a:rPr>
              <a:t> indicate dramatic and sudden contrasts of volume level.</a:t>
            </a:r>
          </a:p>
          <a:p>
            <a:pPr marL="0" indent="0">
              <a:buNone/>
            </a:pPr>
            <a:endParaRPr lang="en-GB" sz="1600" dirty="0">
              <a:latin typeface="+mj-lt"/>
            </a:endParaRPr>
          </a:p>
          <a:p>
            <a:pPr marL="0" indent="0">
              <a:buNone/>
            </a:pPr>
            <a:r>
              <a:rPr lang="en-GB" sz="1600" dirty="0">
                <a:latin typeface="+mj-lt"/>
              </a:rPr>
              <a:t> </a:t>
            </a:r>
          </a:p>
        </p:txBody>
      </p:sp>
      <p:cxnSp>
        <p:nvCxnSpPr>
          <p:cNvPr id="18" name="Straight Arrow Connector 17">
            <a:extLst>
              <a:ext uri="{FF2B5EF4-FFF2-40B4-BE49-F238E27FC236}">
                <a16:creationId xmlns:a16="http://schemas.microsoft.com/office/drawing/2014/main" id="{493EF568-0E02-430A-9582-3CFFC79DC791}"/>
              </a:ext>
            </a:extLst>
          </p:cNvPr>
          <p:cNvCxnSpPr>
            <a:cxnSpLocks/>
          </p:cNvCxnSpPr>
          <p:nvPr/>
        </p:nvCxnSpPr>
        <p:spPr>
          <a:xfrm flipV="1">
            <a:off x="5712178" y="4526844"/>
            <a:ext cx="970844" cy="131629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0" name="Straight Arrow Connector 19">
            <a:extLst>
              <a:ext uri="{FF2B5EF4-FFF2-40B4-BE49-F238E27FC236}">
                <a16:creationId xmlns:a16="http://schemas.microsoft.com/office/drawing/2014/main" id="{63A2EAFB-A76C-47AA-B20B-BEF9379CD1B2}"/>
              </a:ext>
            </a:extLst>
          </p:cNvPr>
          <p:cNvCxnSpPr>
            <a:cxnSpLocks/>
          </p:cNvCxnSpPr>
          <p:nvPr/>
        </p:nvCxnSpPr>
        <p:spPr>
          <a:xfrm flipV="1">
            <a:off x="1738489" y="2386138"/>
            <a:ext cx="3781777" cy="130532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5314123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D115E92-F1C8-460A-91A6-D51C255577D0}"/>
              </a:ext>
            </a:extLst>
          </p:cNvPr>
          <p:cNvPicPr>
            <a:picLocks noChangeAspect="1"/>
          </p:cNvPicPr>
          <p:nvPr/>
        </p:nvPicPr>
        <p:blipFill rotWithShape="1">
          <a:blip r:embed="rId2"/>
          <a:srcRect l="23320" t="19777" r="25352" b="8105"/>
          <a:stretch/>
        </p:blipFill>
        <p:spPr>
          <a:xfrm>
            <a:off x="985837" y="942975"/>
            <a:ext cx="7143751" cy="5643237"/>
          </a:xfrm>
          <a:prstGeom prst="rect">
            <a:avLst/>
          </a:prstGeom>
        </p:spPr>
      </p:pic>
      <p:sp>
        <p:nvSpPr>
          <p:cNvPr id="3" name="Content Placeholder 2">
            <a:extLst>
              <a:ext uri="{FF2B5EF4-FFF2-40B4-BE49-F238E27FC236}">
                <a16:creationId xmlns:a16="http://schemas.microsoft.com/office/drawing/2014/main" id="{831214CE-DD8C-4BC3-BDDA-A44410903382}"/>
              </a:ext>
            </a:extLst>
          </p:cNvPr>
          <p:cNvSpPr txBox="1">
            <a:spLocks/>
          </p:cNvSpPr>
          <p:nvPr/>
        </p:nvSpPr>
        <p:spPr>
          <a:xfrm>
            <a:off x="985837" y="100013"/>
            <a:ext cx="4937230" cy="8429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As the text recedes back into the realm of a distant memory/time...</a:t>
            </a:r>
          </a:p>
          <a:p>
            <a:pPr marL="0" indent="0">
              <a:buNone/>
            </a:pPr>
            <a:endParaRPr lang="en-GB" sz="1600" dirty="0">
              <a:latin typeface="+mj-lt"/>
            </a:endParaRPr>
          </a:p>
          <a:p>
            <a:pPr marL="0" indent="0">
              <a:buNone/>
            </a:pPr>
            <a:endParaRPr lang="en-GB" sz="1600" dirty="0">
              <a:latin typeface="+mj-lt"/>
            </a:endParaRPr>
          </a:p>
          <a:p>
            <a:pPr marL="0" indent="0">
              <a:buNone/>
            </a:pPr>
            <a:r>
              <a:rPr lang="en-GB" sz="1600" dirty="0">
                <a:latin typeface="+mj-lt"/>
              </a:rPr>
              <a:t> </a:t>
            </a:r>
          </a:p>
        </p:txBody>
      </p:sp>
      <p:sp>
        <p:nvSpPr>
          <p:cNvPr id="4" name="Content Placeholder 2">
            <a:extLst>
              <a:ext uri="{FF2B5EF4-FFF2-40B4-BE49-F238E27FC236}">
                <a16:creationId xmlns:a16="http://schemas.microsoft.com/office/drawing/2014/main" id="{B8CB9A00-B0F9-41B7-9025-2F308A8D04C4}"/>
              </a:ext>
            </a:extLst>
          </p:cNvPr>
          <p:cNvSpPr txBox="1">
            <a:spLocks/>
          </p:cNvSpPr>
          <p:nvPr/>
        </p:nvSpPr>
        <p:spPr>
          <a:xfrm>
            <a:off x="5014913" y="378619"/>
            <a:ext cx="6191250" cy="8429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The melody falls by chromatic step, the dynamics </a:t>
            </a:r>
            <a:r>
              <a:rPr lang="en-GB" sz="1600" i="1" dirty="0">
                <a:latin typeface="+mj-lt"/>
              </a:rPr>
              <a:t>dim</a:t>
            </a:r>
            <a:r>
              <a:rPr lang="en-GB" sz="1600" dirty="0">
                <a:latin typeface="+mj-lt"/>
              </a:rPr>
              <a:t> further, and the harmony returns to the unstable E Flat7 chord</a:t>
            </a:r>
          </a:p>
          <a:p>
            <a:pPr marL="0" indent="0">
              <a:buNone/>
            </a:pPr>
            <a:endParaRPr lang="en-GB" sz="1600" dirty="0">
              <a:latin typeface="+mj-lt"/>
            </a:endParaRPr>
          </a:p>
          <a:p>
            <a:pPr marL="0" indent="0">
              <a:buNone/>
            </a:pPr>
            <a:endParaRPr lang="en-GB" sz="1600" dirty="0">
              <a:latin typeface="+mj-lt"/>
            </a:endParaRPr>
          </a:p>
          <a:p>
            <a:pPr marL="0" indent="0">
              <a:buNone/>
            </a:pPr>
            <a:r>
              <a:rPr lang="en-GB" sz="1600" dirty="0">
                <a:latin typeface="+mj-lt"/>
              </a:rPr>
              <a:t> </a:t>
            </a:r>
          </a:p>
        </p:txBody>
      </p:sp>
      <p:cxnSp>
        <p:nvCxnSpPr>
          <p:cNvPr id="6" name="Straight Arrow Connector 5">
            <a:extLst>
              <a:ext uri="{FF2B5EF4-FFF2-40B4-BE49-F238E27FC236}">
                <a16:creationId xmlns:a16="http://schemas.microsoft.com/office/drawing/2014/main" id="{5E45C09D-1D8E-4230-9DB3-84649EFCB536}"/>
              </a:ext>
            </a:extLst>
          </p:cNvPr>
          <p:cNvCxnSpPr>
            <a:cxnSpLocks/>
          </p:cNvCxnSpPr>
          <p:nvPr/>
        </p:nvCxnSpPr>
        <p:spPr>
          <a:xfrm flipH="1">
            <a:off x="4639733" y="857250"/>
            <a:ext cx="614944" cy="362902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8" name="Straight Arrow Connector 7">
            <a:extLst>
              <a:ext uri="{FF2B5EF4-FFF2-40B4-BE49-F238E27FC236}">
                <a16:creationId xmlns:a16="http://schemas.microsoft.com/office/drawing/2014/main" id="{835C63C7-C964-483C-AC04-12304E2EEF76}"/>
              </a:ext>
            </a:extLst>
          </p:cNvPr>
          <p:cNvCxnSpPr/>
          <p:nvPr/>
        </p:nvCxnSpPr>
        <p:spPr>
          <a:xfrm flipH="1">
            <a:off x="2528888" y="628650"/>
            <a:ext cx="2486025" cy="45720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9" name="Content Placeholder 2">
            <a:extLst>
              <a:ext uri="{FF2B5EF4-FFF2-40B4-BE49-F238E27FC236}">
                <a16:creationId xmlns:a16="http://schemas.microsoft.com/office/drawing/2014/main" id="{B93C0C5D-D225-49C4-87A0-D901D5E7C708}"/>
              </a:ext>
            </a:extLst>
          </p:cNvPr>
          <p:cNvSpPr txBox="1">
            <a:spLocks/>
          </p:cNvSpPr>
          <p:nvPr/>
        </p:nvSpPr>
        <p:spPr>
          <a:xfrm>
            <a:off x="8558213" y="3957638"/>
            <a:ext cx="1814512" cy="8429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Linking colouristic scale/flourish from the end of Verse 2</a:t>
            </a:r>
          </a:p>
          <a:p>
            <a:pPr marL="0" indent="0">
              <a:buNone/>
            </a:pPr>
            <a:endParaRPr lang="en-GB" sz="1600" dirty="0">
              <a:latin typeface="+mj-lt"/>
            </a:endParaRPr>
          </a:p>
          <a:p>
            <a:pPr marL="0" indent="0">
              <a:buNone/>
            </a:pPr>
            <a:endParaRPr lang="en-GB" sz="1600" dirty="0">
              <a:latin typeface="+mj-lt"/>
            </a:endParaRPr>
          </a:p>
          <a:p>
            <a:pPr marL="0" indent="0">
              <a:buNone/>
            </a:pPr>
            <a:r>
              <a:rPr lang="en-GB" sz="1600" dirty="0">
                <a:latin typeface="+mj-lt"/>
              </a:rPr>
              <a:t> </a:t>
            </a:r>
          </a:p>
        </p:txBody>
      </p:sp>
      <p:cxnSp>
        <p:nvCxnSpPr>
          <p:cNvPr id="11" name="Straight Arrow Connector 10">
            <a:extLst>
              <a:ext uri="{FF2B5EF4-FFF2-40B4-BE49-F238E27FC236}">
                <a16:creationId xmlns:a16="http://schemas.microsoft.com/office/drawing/2014/main" id="{D82CA836-E9B1-4318-9CCE-601D3EA3FD09}"/>
              </a:ext>
            </a:extLst>
          </p:cNvPr>
          <p:cNvCxnSpPr/>
          <p:nvPr/>
        </p:nvCxnSpPr>
        <p:spPr>
          <a:xfrm flipH="1">
            <a:off x="7872413" y="4314825"/>
            <a:ext cx="685800" cy="17145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0" name="Content Placeholder 2">
            <a:extLst>
              <a:ext uri="{FF2B5EF4-FFF2-40B4-BE49-F238E27FC236}">
                <a16:creationId xmlns:a16="http://schemas.microsoft.com/office/drawing/2014/main" id="{1DBED987-6A28-46BE-AA98-6FA180BD73CA}"/>
              </a:ext>
            </a:extLst>
          </p:cNvPr>
          <p:cNvSpPr txBox="1">
            <a:spLocks/>
          </p:cNvSpPr>
          <p:nvPr/>
        </p:nvSpPr>
        <p:spPr>
          <a:xfrm>
            <a:off x="9168606" y="1660922"/>
            <a:ext cx="2143654" cy="6353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Strings in stasis, akin to suspended animation. </a:t>
            </a:r>
          </a:p>
          <a:p>
            <a:pPr marL="0" indent="0">
              <a:buNone/>
            </a:pPr>
            <a:endParaRPr lang="en-GB" sz="1600" dirty="0">
              <a:latin typeface="+mj-lt"/>
            </a:endParaRPr>
          </a:p>
          <a:p>
            <a:pPr marL="0" indent="0">
              <a:buNone/>
            </a:pPr>
            <a:endParaRPr lang="en-GB" sz="1600" dirty="0">
              <a:latin typeface="+mj-lt"/>
            </a:endParaRPr>
          </a:p>
          <a:p>
            <a:pPr marL="0" indent="0">
              <a:buNone/>
            </a:pPr>
            <a:r>
              <a:rPr lang="en-GB" sz="1600" dirty="0">
                <a:latin typeface="+mj-lt"/>
              </a:rPr>
              <a:t> </a:t>
            </a:r>
          </a:p>
        </p:txBody>
      </p:sp>
      <p:cxnSp>
        <p:nvCxnSpPr>
          <p:cNvPr id="12" name="Straight Arrow Connector 11">
            <a:extLst>
              <a:ext uri="{FF2B5EF4-FFF2-40B4-BE49-F238E27FC236}">
                <a16:creationId xmlns:a16="http://schemas.microsoft.com/office/drawing/2014/main" id="{25630578-7F2C-4294-848F-2143982425DA}"/>
              </a:ext>
            </a:extLst>
          </p:cNvPr>
          <p:cNvCxnSpPr>
            <a:cxnSpLocks/>
          </p:cNvCxnSpPr>
          <p:nvPr/>
        </p:nvCxnSpPr>
        <p:spPr>
          <a:xfrm flipH="1">
            <a:off x="8306197" y="1978577"/>
            <a:ext cx="789359" cy="12115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7153151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415F7FE-8DCD-4638-AE2B-62858029A2D9}"/>
              </a:ext>
            </a:extLst>
          </p:cNvPr>
          <p:cNvPicPr>
            <a:picLocks noChangeAspect="1"/>
          </p:cNvPicPr>
          <p:nvPr/>
        </p:nvPicPr>
        <p:blipFill rotWithShape="1">
          <a:blip r:embed="rId2"/>
          <a:srcRect l="25664" t="21027" r="22070" b="11440"/>
          <a:stretch/>
        </p:blipFill>
        <p:spPr>
          <a:xfrm>
            <a:off x="1504950" y="697708"/>
            <a:ext cx="8102953" cy="5886450"/>
          </a:xfrm>
          <a:prstGeom prst="rect">
            <a:avLst/>
          </a:prstGeom>
        </p:spPr>
      </p:pic>
      <p:sp>
        <p:nvSpPr>
          <p:cNvPr id="3" name="Content Placeholder 2">
            <a:extLst>
              <a:ext uri="{FF2B5EF4-FFF2-40B4-BE49-F238E27FC236}">
                <a16:creationId xmlns:a16="http://schemas.microsoft.com/office/drawing/2014/main" id="{75436317-2516-4375-988C-EAC25DE5CAC7}"/>
              </a:ext>
            </a:extLst>
          </p:cNvPr>
          <p:cNvSpPr txBox="1">
            <a:spLocks/>
          </p:cNvSpPr>
          <p:nvPr/>
        </p:nvSpPr>
        <p:spPr>
          <a:xfrm>
            <a:off x="778934" y="6434139"/>
            <a:ext cx="10340622" cy="3000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Linking colouristic scale/flourish from the end of Verse 2 (in a deep tessitura) at </a:t>
            </a:r>
            <a:r>
              <a:rPr lang="en-GB" sz="1600" b="1" i="1" dirty="0">
                <a:latin typeface="+mj-lt"/>
              </a:rPr>
              <a:t>PPP  </a:t>
            </a:r>
            <a:r>
              <a:rPr lang="en-GB" sz="1600" dirty="0">
                <a:latin typeface="+mj-lt"/>
              </a:rPr>
              <a:t>may represent trembling/shivering</a:t>
            </a:r>
          </a:p>
          <a:p>
            <a:pPr marL="0" indent="0">
              <a:buNone/>
            </a:pPr>
            <a:endParaRPr lang="en-GB" sz="1600" dirty="0">
              <a:latin typeface="+mj-lt"/>
            </a:endParaRPr>
          </a:p>
          <a:p>
            <a:pPr marL="0" indent="0">
              <a:buNone/>
            </a:pPr>
            <a:endParaRPr lang="en-GB" sz="1600" dirty="0">
              <a:latin typeface="+mj-lt"/>
            </a:endParaRPr>
          </a:p>
          <a:p>
            <a:pPr marL="0" indent="0">
              <a:buNone/>
            </a:pPr>
            <a:r>
              <a:rPr lang="en-GB" sz="1600" dirty="0">
                <a:latin typeface="+mj-lt"/>
              </a:rPr>
              <a:t> </a:t>
            </a:r>
          </a:p>
        </p:txBody>
      </p:sp>
      <p:sp>
        <p:nvSpPr>
          <p:cNvPr id="4" name="Content Placeholder 2">
            <a:extLst>
              <a:ext uri="{FF2B5EF4-FFF2-40B4-BE49-F238E27FC236}">
                <a16:creationId xmlns:a16="http://schemas.microsoft.com/office/drawing/2014/main" id="{740B002F-E51E-447E-8273-188C790DA817}"/>
              </a:ext>
            </a:extLst>
          </p:cNvPr>
          <p:cNvSpPr txBox="1">
            <a:spLocks/>
          </p:cNvSpPr>
          <p:nvPr/>
        </p:nvSpPr>
        <p:spPr>
          <a:xfrm>
            <a:off x="271993" y="159105"/>
            <a:ext cx="4367740" cy="53860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latin typeface="+mj-lt"/>
              </a:rPr>
              <a:t>Verse 4 </a:t>
            </a:r>
            <a:r>
              <a:rPr lang="en-GB" sz="1600" dirty="0">
                <a:latin typeface="+mj-lt"/>
              </a:rPr>
              <a:t>repeats the musical material from Verse 3 (with some variations, reflecting the text).</a:t>
            </a:r>
          </a:p>
          <a:p>
            <a:pPr marL="0" indent="0">
              <a:buNone/>
            </a:pPr>
            <a:endParaRPr lang="en-GB" sz="1600" dirty="0">
              <a:latin typeface="+mj-lt"/>
            </a:endParaRPr>
          </a:p>
          <a:p>
            <a:pPr marL="0" indent="0">
              <a:buNone/>
            </a:pPr>
            <a:r>
              <a:rPr lang="en-GB" sz="1600" dirty="0">
                <a:latin typeface="+mj-lt"/>
              </a:rPr>
              <a:t> </a:t>
            </a:r>
          </a:p>
        </p:txBody>
      </p:sp>
      <p:sp>
        <p:nvSpPr>
          <p:cNvPr id="5" name="Content Placeholder 2">
            <a:extLst>
              <a:ext uri="{FF2B5EF4-FFF2-40B4-BE49-F238E27FC236}">
                <a16:creationId xmlns:a16="http://schemas.microsoft.com/office/drawing/2014/main" id="{9556D56D-8CD4-44E0-B6FF-B3C228BD3B1A}"/>
              </a:ext>
            </a:extLst>
          </p:cNvPr>
          <p:cNvSpPr txBox="1">
            <a:spLocks/>
          </p:cNvSpPr>
          <p:nvPr/>
        </p:nvSpPr>
        <p:spPr>
          <a:xfrm>
            <a:off x="9610018" y="143270"/>
            <a:ext cx="2154064" cy="21483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Fanfare</a:t>
            </a:r>
          </a:p>
          <a:p>
            <a:pPr marL="0" indent="0">
              <a:buNone/>
            </a:pPr>
            <a:r>
              <a:rPr lang="en-GB" sz="1600" dirty="0">
                <a:latin typeface="+mj-lt"/>
              </a:rPr>
              <a:t>The rising perfect 5</a:t>
            </a:r>
            <a:r>
              <a:rPr lang="en-GB" sz="1600" baseline="30000" dirty="0">
                <a:latin typeface="+mj-lt"/>
              </a:rPr>
              <a:t>th </a:t>
            </a:r>
            <a:r>
              <a:rPr lang="en-GB" sz="1600" dirty="0">
                <a:latin typeface="+mj-lt"/>
              </a:rPr>
              <a:t>: the high note of the leap is used for ‘riot’ but the rhythm is not dotted, and it falls back down to the E flat immediately. </a:t>
            </a:r>
          </a:p>
          <a:p>
            <a:pPr marL="0" indent="0">
              <a:buNone/>
            </a:pPr>
            <a:endParaRPr lang="en-GB" sz="1600" dirty="0">
              <a:latin typeface="+mj-lt"/>
            </a:endParaRPr>
          </a:p>
          <a:p>
            <a:pPr marL="0" indent="0">
              <a:buNone/>
            </a:pPr>
            <a:r>
              <a:rPr lang="en-GB" sz="1600" dirty="0">
                <a:latin typeface="+mj-lt"/>
              </a:rPr>
              <a:t> </a:t>
            </a:r>
          </a:p>
        </p:txBody>
      </p:sp>
      <p:sp>
        <p:nvSpPr>
          <p:cNvPr id="6" name="Content Placeholder 2">
            <a:extLst>
              <a:ext uri="{FF2B5EF4-FFF2-40B4-BE49-F238E27FC236}">
                <a16:creationId xmlns:a16="http://schemas.microsoft.com/office/drawing/2014/main" id="{D90C6315-86D6-4359-A991-21F05E8A337A}"/>
              </a:ext>
            </a:extLst>
          </p:cNvPr>
          <p:cNvSpPr txBox="1">
            <a:spLocks/>
          </p:cNvSpPr>
          <p:nvPr/>
        </p:nvSpPr>
        <p:spPr>
          <a:xfrm>
            <a:off x="9777236" y="2590479"/>
            <a:ext cx="2324453" cy="8385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NOTICE: </a:t>
            </a:r>
          </a:p>
          <a:p>
            <a:pPr marL="0" indent="0">
              <a:buNone/>
            </a:pPr>
            <a:r>
              <a:rPr lang="en-GB" sz="1600" dirty="0">
                <a:latin typeface="+mj-lt"/>
              </a:rPr>
              <a:t>strings chord enters on beat 4 to accentuate ‘riot’</a:t>
            </a:r>
          </a:p>
        </p:txBody>
      </p:sp>
      <p:cxnSp>
        <p:nvCxnSpPr>
          <p:cNvPr id="7" name="Straight Arrow Connector 6">
            <a:extLst>
              <a:ext uri="{FF2B5EF4-FFF2-40B4-BE49-F238E27FC236}">
                <a16:creationId xmlns:a16="http://schemas.microsoft.com/office/drawing/2014/main" id="{7B88B2FB-3B1F-4BC9-A67F-58DF17A7E02D}"/>
              </a:ext>
            </a:extLst>
          </p:cNvPr>
          <p:cNvCxnSpPr>
            <a:cxnSpLocks/>
          </p:cNvCxnSpPr>
          <p:nvPr/>
        </p:nvCxnSpPr>
        <p:spPr>
          <a:xfrm flipH="1">
            <a:off x="8929511" y="288894"/>
            <a:ext cx="678392" cy="51759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4" name="Straight Arrow Connector 13">
            <a:extLst>
              <a:ext uri="{FF2B5EF4-FFF2-40B4-BE49-F238E27FC236}">
                <a16:creationId xmlns:a16="http://schemas.microsoft.com/office/drawing/2014/main" id="{2BA2E9BA-C0DC-4933-9C8D-371DBC2DCD76}"/>
              </a:ext>
            </a:extLst>
          </p:cNvPr>
          <p:cNvCxnSpPr>
            <a:cxnSpLocks/>
            <a:stCxn id="6" idx="1"/>
          </p:cNvCxnSpPr>
          <p:nvPr/>
        </p:nvCxnSpPr>
        <p:spPr>
          <a:xfrm flipH="1" flipV="1">
            <a:off x="8929511" y="1949847"/>
            <a:ext cx="847725" cy="105989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7" name="Content Placeholder 2">
            <a:extLst>
              <a:ext uri="{FF2B5EF4-FFF2-40B4-BE49-F238E27FC236}">
                <a16:creationId xmlns:a16="http://schemas.microsoft.com/office/drawing/2014/main" id="{1F6AB9D3-A96E-4533-A41E-2064A95D81BB}"/>
              </a:ext>
            </a:extLst>
          </p:cNvPr>
          <p:cNvSpPr txBox="1">
            <a:spLocks/>
          </p:cNvSpPr>
          <p:nvPr/>
        </p:nvSpPr>
        <p:spPr>
          <a:xfrm>
            <a:off x="103894" y="1452028"/>
            <a:ext cx="1569156" cy="22769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Strings in stasis are threatening because of their dynamic changes, akin to the memory of an ancient storm threatening to take full effect again.</a:t>
            </a:r>
          </a:p>
          <a:p>
            <a:pPr marL="0" indent="0">
              <a:buNone/>
            </a:pPr>
            <a:endParaRPr lang="en-GB" sz="1600" dirty="0">
              <a:latin typeface="+mj-lt"/>
            </a:endParaRPr>
          </a:p>
          <a:p>
            <a:pPr marL="0" indent="0">
              <a:buNone/>
            </a:pPr>
            <a:endParaRPr lang="en-GB" sz="1600" dirty="0">
              <a:latin typeface="+mj-lt"/>
            </a:endParaRPr>
          </a:p>
          <a:p>
            <a:pPr marL="0" indent="0">
              <a:buNone/>
            </a:pPr>
            <a:r>
              <a:rPr lang="en-GB" sz="1600" dirty="0">
                <a:latin typeface="+mj-lt"/>
              </a:rPr>
              <a:t> </a:t>
            </a:r>
          </a:p>
        </p:txBody>
      </p:sp>
    </p:spTree>
    <p:extLst>
      <p:ext uri="{BB962C8B-B14F-4D97-AF65-F5344CB8AC3E}">
        <p14:creationId xmlns:p14="http://schemas.microsoft.com/office/powerpoint/2010/main" val="4082009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A21582-A42D-4857-8536-8B7DB2F5EFCF}"/>
              </a:ext>
            </a:extLst>
          </p:cNvPr>
          <p:cNvPicPr>
            <a:picLocks noChangeAspect="1"/>
          </p:cNvPicPr>
          <p:nvPr/>
        </p:nvPicPr>
        <p:blipFill rotWithShape="1">
          <a:blip r:embed="rId2"/>
          <a:srcRect l="25664" t="24779" r="22774" b="12690"/>
          <a:stretch/>
        </p:blipFill>
        <p:spPr>
          <a:xfrm>
            <a:off x="2346661" y="311881"/>
            <a:ext cx="8612504" cy="5872163"/>
          </a:xfrm>
          <a:prstGeom prst="rect">
            <a:avLst/>
          </a:prstGeom>
        </p:spPr>
      </p:pic>
      <p:sp>
        <p:nvSpPr>
          <p:cNvPr id="3" name="Content Placeholder 2">
            <a:extLst>
              <a:ext uri="{FF2B5EF4-FFF2-40B4-BE49-F238E27FC236}">
                <a16:creationId xmlns:a16="http://schemas.microsoft.com/office/drawing/2014/main" id="{8B2477F0-1CB5-4EC3-8FCA-42D4B78E565D}"/>
              </a:ext>
            </a:extLst>
          </p:cNvPr>
          <p:cNvSpPr txBox="1">
            <a:spLocks/>
          </p:cNvSpPr>
          <p:nvPr/>
        </p:nvSpPr>
        <p:spPr>
          <a:xfrm>
            <a:off x="4904424" y="84852"/>
            <a:ext cx="7168905" cy="36432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NOTICE: an octave leap is used for ‘blew high’ (word painting at its most literal)</a:t>
            </a:r>
          </a:p>
          <a:p>
            <a:pPr marL="0" indent="0">
              <a:buNone/>
            </a:pPr>
            <a:endParaRPr lang="en-GB" sz="1600" dirty="0">
              <a:latin typeface="+mj-lt"/>
            </a:endParaRPr>
          </a:p>
          <a:p>
            <a:pPr marL="0" indent="0">
              <a:buNone/>
            </a:pPr>
            <a:r>
              <a:rPr lang="en-GB" sz="1600" dirty="0">
                <a:latin typeface="+mj-lt"/>
              </a:rPr>
              <a:t> </a:t>
            </a:r>
          </a:p>
        </p:txBody>
      </p:sp>
      <p:cxnSp>
        <p:nvCxnSpPr>
          <p:cNvPr id="5" name="Straight Arrow Connector 4">
            <a:extLst>
              <a:ext uri="{FF2B5EF4-FFF2-40B4-BE49-F238E27FC236}">
                <a16:creationId xmlns:a16="http://schemas.microsoft.com/office/drawing/2014/main" id="{E1EC17A8-7481-40FE-BA95-70E94A956579}"/>
              </a:ext>
            </a:extLst>
          </p:cNvPr>
          <p:cNvCxnSpPr>
            <a:cxnSpLocks/>
          </p:cNvCxnSpPr>
          <p:nvPr/>
        </p:nvCxnSpPr>
        <p:spPr>
          <a:xfrm>
            <a:off x="3381416" y="587021"/>
            <a:ext cx="1372426" cy="99940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6" name="Content Placeholder 2">
            <a:extLst>
              <a:ext uri="{FF2B5EF4-FFF2-40B4-BE49-F238E27FC236}">
                <a16:creationId xmlns:a16="http://schemas.microsoft.com/office/drawing/2014/main" id="{94B4EFD1-17CA-43EF-A15D-5699C606D0EB}"/>
              </a:ext>
            </a:extLst>
          </p:cNvPr>
          <p:cNvSpPr txBox="1">
            <a:spLocks/>
          </p:cNvSpPr>
          <p:nvPr/>
        </p:nvSpPr>
        <p:spPr>
          <a:xfrm>
            <a:off x="8269042" y="5350809"/>
            <a:ext cx="3290780" cy="13244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NOTICE: after the same rapidly rising tremolo arpeggio, the music lands in </a:t>
            </a:r>
            <a:r>
              <a:rPr lang="en-GB" sz="1600" b="1" dirty="0">
                <a:latin typeface="+mj-lt"/>
              </a:rPr>
              <a:t>F Minor </a:t>
            </a:r>
            <a:r>
              <a:rPr lang="en-GB" sz="1600" dirty="0">
                <a:latin typeface="+mj-lt"/>
              </a:rPr>
              <a:t>(1</a:t>
            </a:r>
            <a:r>
              <a:rPr lang="en-GB" sz="1600" baseline="30000" dirty="0">
                <a:latin typeface="+mj-lt"/>
              </a:rPr>
              <a:t>st</a:t>
            </a:r>
            <a:r>
              <a:rPr lang="en-GB" sz="1600" dirty="0">
                <a:latin typeface="+mj-lt"/>
              </a:rPr>
              <a:t> inversion).</a:t>
            </a:r>
          </a:p>
          <a:p>
            <a:pPr marL="0" indent="0">
              <a:buNone/>
            </a:pPr>
            <a:r>
              <a:rPr lang="en-GB" sz="1600" dirty="0">
                <a:latin typeface="+mj-lt"/>
              </a:rPr>
              <a:t>This is a semi-tone lower than in Verse 3.</a:t>
            </a:r>
          </a:p>
          <a:p>
            <a:pPr marL="0" indent="0">
              <a:buNone/>
            </a:pPr>
            <a:r>
              <a:rPr lang="en-GB" sz="1600" dirty="0">
                <a:latin typeface="+mj-lt"/>
              </a:rPr>
              <a:t> </a:t>
            </a:r>
          </a:p>
        </p:txBody>
      </p:sp>
      <p:cxnSp>
        <p:nvCxnSpPr>
          <p:cNvPr id="8" name="Straight Arrow Connector 7">
            <a:extLst>
              <a:ext uri="{FF2B5EF4-FFF2-40B4-BE49-F238E27FC236}">
                <a16:creationId xmlns:a16="http://schemas.microsoft.com/office/drawing/2014/main" id="{88A373B9-CA70-4958-9A02-1901129B1D4B}"/>
              </a:ext>
            </a:extLst>
          </p:cNvPr>
          <p:cNvCxnSpPr>
            <a:cxnSpLocks/>
          </p:cNvCxnSpPr>
          <p:nvPr/>
        </p:nvCxnSpPr>
        <p:spPr>
          <a:xfrm flipH="1" flipV="1">
            <a:off x="8316755" y="4831520"/>
            <a:ext cx="344242" cy="51928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9" name="Content Placeholder 2">
            <a:extLst>
              <a:ext uri="{FF2B5EF4-FFF2-40B4-BE49-F238E27FC236}">
                <a16:creationId xmlns:a16="http://schemas.microsoft.com/office/drawing/2014/main" id="{5DC2686C-648E-4B00-9D0D-4080BF2E0834}"/>
              </a:ext>
            </a:extLst>
          </p:cNvPr>
          <p:cNvSpPr txBox="1">
            <a:spLocks/>
          </p:cNvSpPr>
          <p:nvPr/>
        </p:nvSpPr>
        <p:spPr>
          <a:xfrm>
            <a:off x="220272" y="59572"/>
            <a:ext cx="4080474" cy="52744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The sinister swell of chromatic movement in the vocal line is shadowed by the strings.</a:t>
            </a:r>
          </a:p>
          <a:p>
            <a:pPr marL="0" indent="0">
              <a:buNone/>
            </a:pPr>
            <a:endParaRPr lang="en-GB" sz="1600" dirty="0">
              <a:latin typeface="+mj-lt"/>
            </a:endParaRPr>
          </a:p>
          <a:p>
            <a:pPr marL="0" indent="0">
              <a:buNone/>
            </a:pPr>
            <a:r>
              <a:rPr lang="en-GB" sz="1600" dirty="0">
                <a:latin typeface="+mj-lt"/>
              </a:rPr>
              <a:t> </a:t>
            </a:r>
          </a:p>
        </p:txBody>
      </p:sp>
      <p:cxnSp>
        <p:nvCxnSpPr>
          <p:cNvPr id="11" name="Straight Arrow Connector 10">
            <a:extLst>
              <a:ext uri="{FF2B5EF4-FFF2-40B4-BE49-F238E27FC236}">
                <a16:creationId xmlns:a16="http://schemas.microsoft.com/office/drawing/2014/main" id="{2F552692-C0B4-4A43-828B-891AD8E4D400}"/>
              </a:ext>
            </a:extLst>
          </p:cNvPr>
          <p:cNvCxnSpPr>
            <a:cxnSpLocks/>
          </p:cNvCxnSpPr>
          <p:nvPr/>
        </p:nvCxnSpPr>
        <p:spPr>
          <a:xfrm flipH="1">
            <a:off x="6427135" y="323296"/>
            <a:ext cx="180232" cy="35066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8" name="Content Placeholder 2">
            <a:extLst>
              <a:ext uri="{FF2B5EF4-FFF2-40B4-BE49-F238E27FC236}">
                <a16:creationId xmlns:a16="http://schemas.microsoft.com/office/drawing/2014/main" id="{10B6CC1B-1986-43AE-8326-3D09DCD02675}"/>
              </a:ext>
            </a:extLst>
          </p:cNvPr>
          <p:cNvSpPr txBox="1">
            <a:spLocks/>
          </p:cNvSpPr>
          <p:nvPr/>
        </p:nvSpPr>
        <p:spPr>
          <a:xfrm>
            <a:off x="0" y="3429323"/>
            <a:ext cx="2627453" cy="114557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NOTICE: </a:t>
            </a:r>
          </a:p>
          <a:p>
            <a:pPr marL="0" indent="0">
              <a:buNone/>
            </a:pPr>
            <a:r>
              <a:rPr lang="en-GB" sz="1600" dirty="0">
                <a:latin typeface="+mj-lt"/>
              </a:rPr>
              <a:t>Rhythmic displacement of strings to anticipate ‘the gale’ (unpredictable storms)</a:t>
            </a:r>
          </a:p>
        </p:txBody>
      </p:sp>
      <p:cxnSp>
        <p:nvCxnSpPr>
          <p:cNvPr id="19" name="Straight Arrow Connector 18">
            <a:extLst>
              <a:ext uri="{FF2B5EF4-FFF2-40B4-BE49-F238E27FC236}">
                <a16:creationId xmlns:a16="http://schemas.microsoft.com/office/drawing/2014/main" id="{C31AFBED-C7BF-45E1-AC61-C95F2C772FEB}"/>
              </a:ext>
            </a:extLst>
          </p:cNvPr>
          <p:cNvCxnSpPr>
            <a:cxnSpLocks/>
          </p:cNvCxnSpPr>
          <p:nvPr/>
        </p:nvCxnSpPr>
        <p:spPr>
          <a:xfrm flipV="1">
            <a:off x="859604" y="1652846"/>
            <a:ext cx="3894238" cy="195845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5942361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2DA32A-55C3-4792-927B-365CE2128600}"/>
              </a:ext>
            </a:extLst>
          </p:cNvPr>
          <p:cNvPicPr>
            <a:picLocks noChangeAspect="1"/>
          </p:cNvPicPr>
          <p:nvPr/>
        </p:nvPicPr>
        <p:blipFill rotWithShape="1">
          <a:blip r:embed="rId2"/>
          <a:srcRect l="23203" t="20819" r="25235" b="27906"/>
          <a:stretch/>
        </p:blipFill>
        <p:spPr>
          <a:xfrm>
            <a:off x="285750" y="1683486"/>
            <a:ext cx="9199756" cy="5143500"/>
          </a:xfrm>
          <a:prstGeom prst="rect">
            <a:avLst/>
          </a:prstGeom>
        </p:spPr>
      </p:pic>
      <p:sp>
        <p:nvSpPr>
          <p:cNvPr id="3" name="Content Placeholder 2">
            <a:extLst>
              <a:ext uri="{FF2B5EF4-FFF2-40B4-BE49-F238E27FC236}">
                <a16:creationId xmlns:a16="http://schemas.microsoft.com/office/drawing/2014/main" id="{7DCA8C5F-2B27-4FE5-B617-95BC719D9531}"/>
              </a:ext>
            </a:extLst>
          </p:cNvPr>
          <p:cNvSpPr txBox="1">
            <a:spLocks/>
          </p:cNvSpPr>
          <p:nvPr/>
        </p:nvSpPr>
        <p:spPr>
          <a:xfrm>
            <a:off x="75933" y="131789"/>
            <a:ext cx="4981842" cy="67092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The sequence still climbs in pitch (to G min in 1</a:t>
            </a:r>
            <a:r>
              <a:rPr lang="en-GB" sz="1600" baseline="30000" dirty="0">
                <a:latin typeface="+mj-lt"/>
              </a:rPr>
              <a:t>st</a:t>
            </a:r>
            <a:r>
              <a:rPr lang="en-GB" sz="1600" dirty="0">
                <a:latin typeface="+mj-lt"/>
              </a:rPr>
              <a:t> inversion) in the piano part, but is not now followed by the vocal line.                                                                        </a:t>
            </a:r>
          </a:p>
          <a:p>
            <a:pPr marL="0" indent="0">
              <a:buNone/>
            </a:pPr>
            <a:endParaRPr lang="en-GB" sz="1600" dirty="0">
              <a:latin typeface="+mj-lt"/>
            </a:endParaRPr>
          </a:p>
          <a:p>
            <a:pPr marL="0" indent="0">
              <a:buNone/>
            </a:pPr>
            <a:r>
              <a:rPr lang="en-GB" sz="1600" dirty="0">
                <a:latin typeface="+mj-lt"/>
              </a:rPr>
              <a:t> </a:t>
            </a:r>
          </a:p>
        </p:txBody>
      </p:sp>
      <p:cxnSp>
        <p:nvCxnSpPr>
          <p:cNvPr id="5" name="Straight Arrow Connector 4">
            <a:extLst>
              <a:ext uri="{FF2B5EF4-FFF2-40B4-BE49-F238E27FC236}">
                <a16:creationId xmlns:a16="http://schemas.microsoft.com/office/drawing/2014/main" id="{1A0FFE08-325C-40E5-9753-A4BE4A2E6909}"/>
              </a:ext>
            </a:extLst>
          </p:cNvPr>
          <p:cNvCxnSpPr>
            <a:cxnSpLocks/>
          </p:cNvCxnSpPr>
          <p:nvPr/>
        </p:nvCxnSpPr>
        <p:spPr>
          <a:xfrm>
            <a:off x="995288" y="768553"/>
            <a:ext cx="4062487" cy="450208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8" name="Straight Arrow Connector 7">
            <a:extLst>
              <a:ext uri="{FF2B5EF4-FFF2-40B4-BE49-F238E27FC236}">
                <a16:creationId xmlns:a16="http://schemas.microsoft.com/office/drawing/2014/main" id="{23E2CC81-83AD-4490-9B20-15CEF3594771}"/>
              </a:ext>
            </a:extLst>
          </p:cNvPr>
          <p:cNvCxnSpPr>
            <a:cxnSpLocks/>
          </p:cNvCxnSpPr>
          <p:nvPr/>
        </p:nvCxnSpPr>
        <p:spPr>
          <a:xfrm>
            <a:off x="3471862" y="1281251"/>
            <a:ext cx="1750218" cy="309542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9" name="Content Placeholder 2">
            <a:extLst>
              <a:ext uri="{FF2B5EF4-FFF2-40B4-BE49-F238E27FC236}">
                <a16:creationId xmlns:a16="http://schemas.microsoft.com/office/drawing/2014/main" id="{4A77902E-1F09-474E-A993-0704AF1F1DD6}"/>
              </a:ext>
            </a:extLst>
          </p:cNvPr>
          <p:cNvSpPr txBox="1">
            <a:spLocks/>
          </p:cNvSpPr>
          <p:nvPr/>
        </p:nvSpPr>
        <p:spPr>
          <a:xfrm>
            <a:off x="7643814" y="1054996"/>
            <a:ext cx="4548186" cy="74294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The Tenor joins half way through the bar with a chromatic step from D flat to C, before leaping a perfect 5th to the highest vocal pitch in the piece (G)</a:t>
            </a:r>
          </a:p>
          <a:p>
            <a:pPr marL="0" indent="0">
              <a:buNone/>
            </a:pPr>
            <a:endParaRPr lang="en-GB" sz="1600" dirty="0">
              <a:latin typeface="+mj-lt"/>
            </a:endParaRPr>
          </a:p>
          <a:p>
            <a:pPr marL="0" indent="0">
              <a:buNone/>
            </a:pPr>
            <a:r>
              <a:rPr lang="en-GB" sz="1600" dirty="0">
                <a:latin typeface="+mj-lt"/>
              </a:rPr>
              <a:t> </a:t>
            </a:r>
          </a:p>
        </p:txBody>
      </p:sp>
      <p:cxnSp>
        <p:nvCxnSpPr>
          <p:cNvPr id="12" name="Straight Arrow Connector 11">
            <a:extLst>
              <a:ext uri="{FF2B5EF4-FFF2-40B4-BE49-F238E27FC236}">
                <a16:creationId xmlns:a16="http://schemas.microsoft.com/office/drawing/2014/main" id="{AB5E7838-BB64-42F5-827D-2CFDE043D27B}"/>
              </a:ext>
            </a:extLst>
          </p:cNvPr>
          <p:cNvCxnSpPr>
            <a:cxnSpLocks/>
          </p:cNvCxnSpPr>
          <p:nvPr/>
        </p:nvCxnSpPr>
        <p:spPr>
          <a:xfrm flipH="1">
            <a:off x="7286961" y="1281251"/>
            <a:ext cx="430824" cy="62775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4" name="Content Placeholder 2">
            <a:extLst>
              <a:ext uri="{FF2B5EF4-FFF2-40B4-BE49-F238E27FC236}">
                <a16:creationId xmlns:a16="http://schemas.microsoft.com/office/drawing/2014/main" id="{1E4F5311-F698-4E1E-9A52-066250BB5DDE}"/>
              </a:ext>
            </a:extLst>
          </p:cNvPr>
          <p:cNvSpPr txBox="1">
            <a:spLocks/>
          </p:cNvSpPr>
          <p:nvPr/>
        </p:nvSpPr>
        <p:spPr>
          <a:xfrm>
            <a:off x="9282113" y="2877487"/>
            <a:ext cx="2909887" cy="179665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Notice: that the Tenor is singing D Flat…whilst the piano is playing C#...</a:t>
            </a:r>
          </a:p>
          <a:p>
            <a:pPr marL="0" indent="0">
              <a:buNone/>
            </a:pPr>
            <a:r>
              <a:rPr lang="en-GB" sz="1600" dirty="0">
                <a:latin typeface="+mj-lt"/>
              </a:rPr>
              <a:t>Enharmonically the same note…</a:t>
            </a:r>
          </a:p>
          <a:p>
            <a:pPr marL="0" indent="0">
              <a:buNone/>
            </a:pPr>
            <a:r>
              <a:rPr lang="en-GB" sz="1600" dirty="0">
                <a:latin typeface="+mj-lt"/>
              </a:rPr>
              <a:t>But not the same spelling!!!</a:t>
            </a:r>
          </a:p>
          <a:p>
            <a:pPr marL="0" indent="0">
              <a:buNone/>
            </a:pPr>
            <a:r>
              <a:rPr lang="en-GB" sz="1600" dirty="0">
                <a:latin typeface="+mj-lt"/>
              </a:rPr>
              <a:t>Curious?</a:t>
            </a:r>
          </a:p>
          <a:p>
            <a:pPr marL="0" indent="0">
              <a:buNone/>
            </a:pPr>
            <a:endParaRPr lang="en-GB" sz="1600" dirty="0">
              <a:latin typeface="+mj-lt"/>
            </a:endParaRPr>
          </a:p>
          <a:p>
            <a:pPr marL="0" indent="0">
              <a:buNone/>
            </a:pPr>
            <a:r>
              <a:rPr lang="en-GB" sz="1600" dirty="0">
                <a:latin typeface="+mj-lt"/>
              </a:rPr>
              <a:t> </a:t>
            </a:r>
          </a:p>
        </p:txBody>
      </p:sp>
      <p:cxnSp>
        <p:nvCxnSpPr>
          <p:cNvPr id="16" name="Straight Arrow Connector 15">
            <a:extLst>
              <a:ext uri="{FF2B5EF4-FFF2-40B4-BE49-F238E27FC236}">
                <a16:creationId xmlns:a16="http://schemas.microsoft.com/office/drawing/2014/main" id="{588D21AC-FBCC-4B2E-A9EE-1BA02C33634C}"/>
              </a:ext>
            </a:extLst>
          </p:cNvPr>
          <p:cNvCxnSpPr/>
          <p:nvPr/>
        </p:nvCxnSpPr>
        <p:spPr>
          <a:xfrm flipH="1" flipV="1">
            <a:off x="7372350" y="2134535"/>
            <a:ext cx="1872651" cy="103584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8" name="Straight Arrow Connector 17">
            <a:extLst>
              <a:ext uri="{FF2B5EF4-FFF2-40B4-BE49-F238E27FC236}">
                <a16:creationId xmlns:a16="http://schemas.microsoft.com/office/drawing/2014/main" id="{270F8AD2-C300-49FF-9C61-D413F4EC8E46}"/>
              </a:ext>
            </a:extLst>
          </p:cNvPr>
          <p:cNvCxnSpPr/>
          <p:nvPr/>
        </p:nvCxnSpPr>
        <p:spPr>
          <a:xfrm flipH="1">
            <a:off x="6780413" y="3158804"/>
            <a:ext cx="2466975" cy="210026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5" name="Content Placeholder 2">
            <a:extLst>
              <a:ext uri="{FF2B5EF4-FFF2-40B4-BE49-F238E27FC236}">
                <a16:creationId xmlns:a16="http://schemas.microsoft.com/office/drawing/2014/main" id="{9A98AB4E-A6D0-489F-970C-129E9CA5FF38}"/>
              </a:ext>
            </a:extLst>
          </p:cNvPr>
          <p:cNvSpPr txBox="1">
            <a:spLocks/>
          </p:cNvSpPr>
          <p:nvPr/>
        </p:nvSpPr>
        <p:spPr>
          <a:xfrm>
            <a:off x="2245442" y="725746"/>
            <a:ext cx="5953276" cy="6541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The melodic line previously sung now appears in the cello, anticipating the highest tenor note of the song in the following bar (53).</a:t>
            </a:r>
          </a:p>
          <a:p>
            <a:pPr marL="0" indent="0">
              <a:buNone/>
            </a:pPr>
            <a:endParaRPr lang="en-GB" sz="1600" dirty="0">
              <a:latin typeface="+mj-lt"/>
            </a:endParaRPr>
          </a:p>
          <a:p>
            <a:pPr marL="0" indent="0">
              <a:buNone/>
            </a:pPr>
            <a:r>
              <a:rPr lang="en-GB" sz="1600" dirty="0">
                <a:latin typeface="+mj-lt"/>
              </a:rPr>
              <a:t> </a:t>
            </a:r>
          </a:p>
        </p:txBody>
      </p:sp>
    </p:spTree>
    <p:extLst>
      <p:ext uri="{BB962C8B-B14F-4D97-AF65-F5344CB8AC3E}">
        <p14:creationId xmlns:p14="http://schemas.microsoft.com/office/powerpoint/2010/main" val="17861320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28429F7-D373-4486-BACC-0DF350DBF585}"/>
              </a:ext>
            </a:extLst>
          </p:cNvPr>
          <p:cNvPicPr>
            <a:picLocks noChangeAspect="1"/>
          </p:cNvPicPr>
          <p:nvPr/>
        </p:nvPicPr>
        <p:blipFill rotWithShape="1">
          <a:blip r:embed="rId2"/>
          <a:srcRect l="23321" t="24570" r="25702" b="16026"/>
          <a:stretch/>
        </p:blipFill>
        <p:spPr>
          <a:xfrm>
            <a:off x="1167816" y="338945"/>
            <a:ext cx="8722893" cy="5715000"/>
          </a:xfrm>
          <a:prstGeom prst="rect">
            <a:avLst/>
          </a:prstGeom>
        </p:spPr>
      </p:pic>
      <p:sp>
        <p:nvSpPr>
          <p:cNvPr id="3" name="Content Placeholder 2">
            <a:extLst>
              <a:ext uri="{FF2B5EF4-FFF2-40B4-BE49-F238E27FC236}">
                <a16:creationId xmlns:a16="http://schemas.microsoft.com/office/drawing/2014/main" id="{5A4A4701-0CAD-4EB8-9510-ACF1F40C9521}"/>
              </a:ext>
            </a:extLst>
          </p:cNvPr>
          <p:cNvSpPr txBox="1">
            <a:spLocks/>
          </p:cNvSpPr>
          <p:nvPr/>
        </p:nvSpPr>
        <p:spPr>
          <a:xfrm>
            <a:off x="169333" y="90268"/>
            <a:ext cx="11414710" cy="65008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This G is the climactic moment in the work, reinforced by the way V.W stretches the notes of the chromatic descent, intensifying the expression of pain and fateful resignation. The rest in bar 54 is a literal intake of breath before admitting to his inescapable fate.</a:t>
            </a:r>
          </a:p>
          <a:p>
            <a:pPr marL="0" indent="0">
              <a:buNone/>
            </a:pPr>
            <a:endParaRPr lang="en-GB" sz="1600" dirty="0">
              <a:latin typeface="+mj-lt"/>
            </a:endParaRPr>
          </a:p>
          <a:p>
            <a:pPr marL="0" indent="0">
              <a:buNone/>
            </a:pPr>
            <a:r>
              <a:rPr lang="en-GB" sz="1600" dirty="0">
                <a:latin typeface="+mj-lt"/>
              </a:rPr>
              <a:t> </a:t>
            </a:r>
          </a:p>
        </p:txBody>
      </p:sp>
      <p:cxnSp>
        <p:nvCxnSpPr>
          <p:cNvPr id="5" name="Straight Arrow Connector 4">
            <a:extLst>
              <a:ext uri="{FF2B5EF4-FFF2-40B4-BE49-F238E27FC236}">
                <a16:creationId xmlns:a16="http://schemas.microsoft.com/office/drawing/2014/main" id="{7BC1ED27-B521-4063-B291-74D3CB07AE42}"/>
              </a:ext>
            </a:extLst>
          </p:cNvPr>
          <p:cNvCxnSpPr>
            <a:cxnSpLocks/>
          </p:cNvCxnSpPr>
          <p:nvPr/>
        </p:nvCxnSpPr>
        <p:spPr>
          <a:xfrm>
            <a:off x="470813" y="598975"/>
            <a:ext cx="1312831" cy="19681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9" name="Content Placeholder 2">
            <a:extLst>
              <a:ext uri="{FF2B5EF4-FFF2-40B4-BE49-F238E27FC236}">
                <a16:creationId xmlns:a16="http://schemas.microsoft.com/office/drawing/2014/main" id="{F46A4FBB-07AE-4CA8-B3E8-2A90AEF3CA42}"/>
              </a:ext>
            </a:extLst>
          </p:cNvPr>
          <p:cNvSpPr txBox="1">
            <a:spLocks/>
          </p:cNvSpPr>
          <p:nvPr/>
        </p:nvSpPr>
        <p:spPr>
          <a:xfrm>
            <a:off x="78029" y="5914430"/>
            <a:ext cx="7862824" cy="8502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We are at the end of a section: V.W expects the singer to use Rubato, but does not instruct it.                                                                                                                   The music slows down and diminuendos as the text reflects on current pain.                                                                                                                                                         The ONLY reason that we know this music slows freely is because of </a:t>
            </a:r>
            <a:r>
              <a:rPr lang="en-GB" sz="2000" b="1" dirty="0" err="1">
                <a:latin typeface="+mj-lt"/>
              </a:rPr>
              <a:t>colla</a:t>
            </a:r>
            <a:r>
              <a:rPr lang="en-GB" sz="2000" b="1" dirty="0">
                <a:latin typeface="+mj-lt"/>
              </a:rPr>
              <a:t> voce</a:t>
            </a:r>
            <a:endParaRPr lang="en-GB" sz="2000" dirty="0">
              <a:latin typeface="+mj-lt"/>
            </a:endParaRPr>
          </a:p>
          <a:p>
            <a:pPr marL="0" indent="0">
              <a:buNone/>
            </a:pPr>
            <a:endParaRPr lang="en-GB" sz="1600" dirty="0">
              <a:latin typeface="+mj-lt"/>
            </a:endParaRPr>
          </a:p>
          <a:p>
            <a:pPr marL="0" indent="0">
              <a:buNone/>
            </a:pPr>
            <a:r>
              <a:rPr lang="en-GB" sz="1600" dirty="0">
                <a:latin typeface="+mj-lt"/>
              </a:rPr>
              <a:t> </a:t>
            </a:r>
          </a:p>
        </p:txBody>
      </p:sp>
      <p:cxnSp>
        <p:nvCxnSpPr>
          <p:cNvPr id="11" name="Straight Arrow Connector 10">
            <a:extLst>
              <a:ext uri="{FF2B5EF4-FFF2-40B4-BE49-F238E27FC236}">
                <a16:creationId xmlns:a16="http://schemas.microsoft.com/office/drawing/2014/main" id="{77B4E7F4-D937-4D8C-B8B8-702F9BB070AF}"/>
              </a:ext>
            </a:extLst>
          </p:cNvPr>
          <p:cNvCxnSpPr>
            <a:cxnSpLocks/>
          </p:cNvCxnSpPr>
          <p:nvPr/>
        </p:nvCxnSpPr>
        <p:spPr>
          <a:xfrm>
            <a:off x="1110796" y="3429000"/>
            <a:ext cx="3924608" cy="130016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2" name="Content Placeholder 2">
            <a:extLst>
              <a:ext uri="{FF2B5EF4-FFF2-40B4-BE49-F238E27FC236}">
                <a16:creationId xmlns:a16="http://schemas.microsoft.com/office/drawing/2014/main" id="{6989F3B9-CEFC-4DCB-9CC2-DB2957B6C081}"/>
              </a:ext>
            </a:extLst>
          </p:cNvPr>
          <p:cNvSpPr txBox="1">
            <a:spLocks/>
          </p:cNvSpPr>
          <p:nvPr/>
        </p:nvSpPr>
        <p:spPr>
          <a:xfrm>
            <a:off x="54260" y="3196445"/>
            <a:ext cx="1113556" cy="15749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err="1">
                <a:latin typeface="+mj-lt"/>
              </a:rPr>
              <a:t>Colla</a:t>
            </a:r>
            <a:r>
              <a:rPr lang="en-GB" sz="1600" b="1" dirty="0">
                <a:latin typeface="+mj-lt"/>
              </a:rPr>
              <a:t> Voce</a:t>
            </a:r>
            <a:r>
              <a:rPr lang="en-GB" sz="1600" dirty="0">
                <a:latin typeface="+mj-lt"/>
              </a:rPr>
              <a:t>:</a:t>
            </a:r>
          </a:p>
          <a:p>
            <a:pPr marL="0" indent="0">
              <a:buNone/>
            </a:pPr>
            <a:r>
              <a:rPr lang="en-GB" sz="1600" dirty="0">
                <a:latin typeface="+mj-lt"/>
              </a:rPr>
              <a:t>instructing the pianist to ‘follow the voice’</a:t>
            </a:r>
          </a:p>
          <a:p>
            <a:pPr marL="0" indent="0">
              <a:buNone/>
            </a:pPr>
            <a:endParaRPr lang="en-GB" sz="1600" dirty="0">
              <a:latin typeface="+mj-lt"/>
            </a:endParaRPr>
          </a:p>
          <a:p>
            <a:pPr marL="0" indent="0">
              <a:buNone/>
            </a:pPr>
            <a:r>
              <a:rPr lang="en-GB" sz="1600" dirty="0">
                <a:latin typeface="+mj-lt"/>
              </a:rPr>
              <a:t> </a:t>
            </a:r>
          </a:p>
        </p:txBody>
      </p:sp>
      <p:sp>
        <p:nvSpPr>
          <p:cNvPr id="13" name="Content Placeholder 2">
            <a:extLst>
              <a:ext uri="{FF2B5EF4-FFF2-40B4-BE49-F238E27FC236}">
                <a16:creationId xmlns:a16="http://schemas.microsoft.com/office/drawing/2014/main" id="{C802D25B-ACD9-4F42-98D4-22D924EC2139}"/>
              </a:ext>
            </a:extLst>
          </p:cNvPr>
          <p:cNvSpPr txBox="1">
            <a:spLocks/>
          </p:cNvSpPr>
          <p:nvPr/>
        </p:nvSpPr>
        <p:spPr>
          <a:xfrm>
            <a:off x="9890708" y="1018748"/>
            <a:ext cx="2359446" cy="14555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A sudden burst of </a:t>
            </a:r>
            <a:r>
              <a:rPr lang="en-GB" sz="2000" b="1" i="1" u="sng" dirty="0">
                <a:latin typeface="+mj-lt"/>
              </a:rPr>
              <a:t>f</a:t>
            </a:r>
            <a:r>
              <a:rPr lang="en-GB" sz="1600" i="1" u="sng" dirty="0">
                <a:latin typeface="+mj-lt"/>
              </a:rPr>
              <a:t> </a:t>
            </a:r>
            <a:r>
              <a:rPr lang="en-GB" sz="1600" u="sng" dirty="0">
                <a:latin typeface="+mj-lt"/>
              </a:rPr>
              <a:t>reintroduces the opening theme</a:t>
            </a:r>
            <a:endParaRPr lang="en-GB" sz="1600" dirty="0">
              <a:latin typeface="+mj-lt"/>
            </a:endParaRPr>
          </a:p>
          <a:p>
            <a:pPr marL="0" indent="0">
              <a:buNone/>
            </a:pPr>
            <a:r>
              <a:rPr lang="en-GB" sz="1600" dirty="0">
                <a:latin typeface="+mj-lt"/>
              </a:rPr>
              <a:t>The section ended on E flat 7 1</a:t>
            </a:r>
            <a:r>
              <a:rPr lang="en-GB" sz="1600" baseline="30000" dirty="0">
                <a:latin typeface="+mj-lt"/>
              </a:rPr>
              <a:t>st</a:t>
            </a:r>
            <a:r>
              <a:rPr lang="en-GB" sz="1600" dirty="0">
                <a:latin typeface="+mj-lt"/>
              </a:rPr>
              <a:t> inversion. </a:t>
            </a:r>
          </a:p>
        </p:txBody>
      </p:sp>
      <p:cxnSp>
        <p:nvCxnSpPr>
          <p:cNvPr id="15" name="Straight Arrow Connector 14">
            <a:extLst>
              <a:ext uri="{FF2B5EF4-FFF2-40B4-BE49-F238E27FC236}">
                <a16:creationId xmlns:a16="http://schemas.microsoft.com/office/drawing/2014/main" id="{1BBF388C-5F8E-466A-AB69-0F05A13E4E00}"/>
              </a:ext>
            </a:extLst>
          </p:cNvPr>
          <p:cNvCxnSpPr>
            <a:cxnSpLocks/>
          </p:cNvCxnSpPr>
          <p:nvPr/>
        </p:nvCxnSpPr>
        <p:spPr>
          <a:xfrm flipH="1">
            <a:off x="8556978" y="1499650"/>
            <a:ext cx="1333729" cy="43646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7" name="Straight Arrow Connector 16">
            <a:extLst>
              <a:ext uri="{FF2B5EF4-FFF2-40B4-BE49-F238E27FC236}">
                <a16:creationId xmlns:a16="http://schemas.microsoft.com/office/drawing/2014/main" id="{5BF71C34-D6CC-48B9-AA3F-711982388745}"/>
              </a:ext>
            </a:extLst>
          </p:cNvPr>
          <p:cNvCxnSpPr>
            <a:cxnSpLocks/>
          </p:cNvCxnSpPr>
          <p:nvPr/>
        </p:nvCxnSpPr>
        <p:spPr>
          <a:xfrm flipH="1">
            <a:off x="7669726" y="1499650"/>
            <a:ext cx="2220981" cy="303273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4" name="Content Placeholder 2">
            <a:extLst>
              <a:ext uri="{FF2B5EF4-FFF2-40B4-BE49-F238E27FC236}">
                <a16:creationId xmlns:a16="http://schemas.microsoft.com/office/drawing/2014/main" id="{31892435-8DAE-4481-8E32-A9A2C3F54E5A}"/>
              </a:ext>
            </a:extLst>
          </p:cNvPr>
          <p:cNvSpPr txBox="1">
            <a:spLocks/>
          </p:cNvSpPr>
          <p:nvPr/>
        </p:nvSpPr>
        <p:spPr>
          <a:xfrm>
            <a:off x="1698198" y="1311868"/>
            <a:ext cx="1314390" cy="3755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solidFill>
                  <a:srgbClr val="FF0000"/>
                </a:solidFill>
                <a:latin typeface="+mj-lt"/>
              </a:rPr>
              <a:t>3 beats long</a:t>
            </a:r>
          </a:p>
          <a:p>
            <a:pPr marL="0" indent="0">
              <a:buNone/>
            </a:pPr>
            <a:endParaRPr lang="en-GB" sz="1600" dirty="0">
              <a:latin typeface="+mj-lt"/>
            </a:endParaRPr>
          </a:p>
          <a:p>
            <a:pPr marL="0" indent="0">
              <a:buNone/>
            </a:pPr>
            <a:r>
              <a:rPr lang="en-GB" sz="1600" dirty="0">
                <a:latin typeface="+mj-lt"/>
              </a:rPr>
              <a:t> </a:t>
            </a:r>
          </a:p>
        </p:txBody>
      </p:sp>
      <p:sp>
        <p:nvSpPr>
          <p:cNvPr id="16" name="Content Placeholder 2">
            <a:extLst>
              <a:ext uri="{FF2B5EF4-FFF2-40B4-BE49-F238E27FC236}">
                <a16:creationId xmlns:a16="http://schemas.microsoft.com/office/drawing/2014/main" id="{AE6E4284-1A91-4158-8888-034E380BAA14}"/>
              </a:ext>
            </a:extLst>
          </p:cNvPr>
          <p:cNvSpPr txBox="1">
            <a:spLocks/>
          </p:cNvSpPr>
          <p:nvPr/>
        </p:nvSpPr>
        <p:spPr>
          <a:xfrm>
            <a:off x="4922224" y="1315803"/>
            <a:ext cx="1214076" cy="3755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solidFill>
                  <a:srgbClr val="FF0000"/>
                </a:solidFill>
                <a:latin typeface="+mj-lt"/>
              </a:rPr>
              <a:t>2 beats long</a:t>
            </a:r>
          </a:p>
          <a:p>
            <a:pPr marL="0" indent="0">
              <a:buNone/>
            </a:pPr>
            <a:endParaRPr lang="en-GB" sz="1600" dirty="0">
              <a:latin typeface="+mj-lt"/>
            </a:endParaRPr>
          </a:p>
          <a:p>
            <a:pPr marL="0" indent="0">
              <a:buNone/>
            </a:pPr>
            <a:r>
              <a:rPr lang="en-GB" sz="1600" dirty="0">
                <a:latin typeface="+mj-lt"/>
              </a:rPr>
              <a:t> </a:t>
            </a:r>
          </a:p>
        </p:txBody>
      </p:sp>
      <p:sp>
        <p:nvSpPr>
          <p:cNvPr id="18" name="Content Placeholder 2">
            <a:extLst>
              <a:ext uri="{FF2B5EF4-FFF2-40B4-BE49-F238E27FC236}">
                <a16:creationId xmlns:a16="http://schemas.microsoft.com/office/drawing/2014/main" id="{E88A86EF-8BB5-496F-B6A0-0C9CA9665C2F}"/>
              </a:ext>
            </a:extLst>
          </p:cNvPr>
          <p:cNvSpPr txBox="1">
            <a:spLocks/>
          </p:cNvSpPr>
          <p:nvPr/>
        </p:nvSpPr>
        <p:spPr>
          <a:xfrm>
            <a:off x="7170685" y="1311868"/>
            <a:ext cx="1540337" cy="3755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solidFill>
                  <a:srgbClr val="FF0000"/>
                </a:solidFill>
                <a:latin typeface="+mj-lt"/>
              </a:rPr>
              <a:t>1.5 beats long</a:t>
            </a:r>
          </a:p>
          <a:p>
            <a:pPr marL="0" indent="0">
              <a:buNone/>
            </a:pPr>
            <a:endParaRPr lang="en-GB" sz="1600" dirty="0">
              <a:latin typeface="+mj-lt"/>
            </a:endParaRPr>
          </a:p>
          <a:p>
            <a:pPr marL="0" indent="0">
              <a:buNone/>
            </a:pPr>
            <a:r>
              <a:rPr lang="en-GB" sz="1600" dirty="0">
                <a:latin typeface="+mj-lt"/>
              </a:rPr>
              <a:t> </a:t>
            </a:r>
          </a:p>
        </p:txBody>
      </p:sp>
      <p:cxnSp>
        <p:nvCxnSpPr>
          <p:cNvPr id="19" name="Straight Arrow Connector 18">
            <a:extLst>
              <a:ext uri="{FF2B5EF4-FFF2-40B4-BE49-F238E27FC236}">
                <a16:creationId xmlns:a16="http://schemas.microsoft.com/office/drawing/2014/main" id="{D6B180C3-BB95-4092-BC85-0090DCB75F11}"/>
              </a:ext>
            </a:extLst>
          </p:cNvPr>
          <p:cNvCxnSpPr>
            <a:cxnSpLocks/>
          </p:cNvCxnSpPr>
          <p:nvPr/>
        </p:nvCxnSpPr>
        <p:spPr>
          <a:xfrm>
            <a:off x="4270038" y="557267"/>
            <a:ext cx="189073" cy="24678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4544167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C8F0A4-5746-4DA6-8DC3-355F49A8CE76}"/>
              </a:ext>
            </a:extLst>
          </p:cNvPr>
          <p:cNvPicPr>
            <a:picLocks noChangeAspect="1"/>
          </p:cNvPicPr>
          <p:nvPr/>
        </p:nvPicPr>
        <p:blipFill rotWithShape="1">
          <a:blip r:embed="rId2"/>
          <a:srcRect l="25664" t="25613" r="23594" b="10814"/>
          <a:stretch/>
        </p:blipFill>
        <p:spPr>
          <a:xfrm>
            <a:off x="2909887" y="142875"/>
            <a:ext cx="8758238" cy="6169197"/>
          </a:xfrm>
          <a:prstGeom prst="rect">
            <a:avLst/>
          </a:prstGeom>
        </p:spPr>
      </p:pic>
      <p:sp>
        <p:nvSpPr>
          <p:cNvPr id="3" name="Content Placeholder 2">
            <a:extLst>
              <a:ext uri="{FF2B5EF4-FFF2-40B4-BE49-F238E27FC236}">
                <a16:creationId xmlns:a16="http://schemas.microsoft.com/office/drawing/2014/main" id="{549E6D4C-A0F4-453E-B4F1-35C19EB28E84}"/>
              </a:ext>
            </a:extLst>
          </p:cNvPr>
          <p:cNvSpPr txBox="1">
            <a:spLocks/>
          </p:cNvSpPr>
          <p:nvPr/>
        </p:nvSpPr>
        <p:spPr>
          <a:xfrm>
            <a:off x="166685" y="52563"/>
            <a:ext cx="2528888" cy="35840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Notice: the words are re-used from end of Verse 1.</a:t>
            </a:r>
          </a:p>
          <a:p>
            <a:pPr marL="0" indent="0">
              <a:buNone/>
            </a:pPr>
            <a:r>
              <a:rPr lang="en-GB" sz="1600" dirty="0">
                <a:latin typeface="+mj-lt"/>
              </a:rPr>
              <a:t>V.W. re-uses the opening material (including a very similar single note version of ‘The gale…’) </a:t>
            </a:r>
          </a:p>
          <a:p>
            <a:pPr marL="0" indent="0">
              <a:buNone/>
            </a:pPr>
            <a:r>
              <a:rPr lang="en-GB" sz="1600" dirty="0">
                <a:latin typeface="+mj-lt"/>
              </a:rPr>
              <a:t>But…it is not a simple strophic repeat of the material from verse 1. </a:t>
            </a:r>
          </a:p>
          <a:p>
            <a:pPr marL="0" indent="0">
              <a:buNone/>
            </a:pPr>
            <a:r>
              <a:rPr lang="en-GB" sz="1600" dirty="0">
                <a:latin typeface="+mj-lt"/>
              </a:rPr>
              <a:t>V.W is still developing his use of the material to suit the text (through-composed)</a:t>
            </a:r>
          </a:p>
          <a:p>
            <a:pPr marL="0" indent="0">
              <a:buNone/>
            </a:pPr>
            <a:r>
              <a:rPr lang="en-GB" sz="1600" dirty="0">
                <a:latin typeface="+mj-lt"/>
              </a:rPr>
              <a:t> </a:t>
            </a:r>
          </a:p>
        </p:txBody>
      </p:sp>
      <p:sp>
        <p:nvSpPr>
          <p:cNvPr id="4" name="Content Placeholder 2">
            <a:extLst>
              <a:ext uri="{FF2B5EF4-FFF2-40B4-BE49-F238E27FC236}">
                <a16:creationId xmlns:a16="http://schemas.microsoft.com/office/drawing/2014/main" id="{852B8F8A-B455-4E6C-9E45-243B9C64DB4F}"/>
              </a:ext>
            </a:extLst>
          </p:cNvPr>
          <p:cNvSpPr txBox="1">
            <a:spLocks/>
          </p:cNvSpPr>
          <p:nvPr/>
        </p:nvSpPr>
        <p:spPr>
          <a:xfrm>
            <a:off x="166685" y="3487078"/>
            <a:ext cx="2743202" cy="32125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The tremolo chord creates a harmonic stasis …rapidly oscillating between two chords, it creates the shimmering effect of two chords combined simultaneously (akin to added </a:t>
            </a:r>
            <a:r>
              <a:rPr lang="en-GB" sz="1600" dirty="0"/>
              <a:t>notes</a:t>
            </a:r>
            <a:r>
              <a:rPr lang="en-GB" sz="1600" dirty="0">
                <a:latin typeface="+mj-lt"/>
              </a:rPr>
              <a:t>/colouristic dissonance.</a:t>
            </a:r>
          </a:p>
          <a:p>
            <a:pPr marL="0" indent="0">
              <a:buNone/>
            </a:pPr>
            <a:r>
              <a:rPr lang="en-GB" sz="1600" dirty="0">
                <a:latin typeface="+mj-lt"/>
              </a:rPr>
              <a:t>Sul ponticello: playing close to the bridge creates a thinner and more chilling sonority (harmonics are more audibly disruptive to the overall sound in this position). </a:t>
            </a:r>
          </a:p>
        </p:txBody>
      </p:sp>
      <p:cxnSp>
        <p:nvCxnSpPr>
          <p:cNvPr id="5" name="Straight Arrow Connector 4">
            <a:extLst>
              <a:ext uri="{FF2B5EF4-FFF2-40B4-BE49-F238E27FC236}">
                <a16:creationId xmlns:a16="http://schemas.microsoft.com/office/drawing/2014/main" id="{4C5AA953-CAF6-4A20-918A-60DAFFA6E873}"/>
              </a:ext>
            </a:extLst>
          </p:cNvPr>
          <p:cNvCxnSpPr>
            <a:cxnSpLocks/>
          </p:cNvCxnSpPr>
          <p:nvPr/>
        </p:nvCxnSpPr>
        <p:spPr>
          <a:xfrm>
            <a:off x="2695573" y="274995"/>
            <a:ext cx="4743805" cy="54186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8" name="Straight Arrow Connector 7">
            <a:extLst>
              <a:ext uri="{FF2B5EF4-FFF2-40B4-BE49-F238E27FC236}">
                <a16:creationId xmlns:a16="http://schemas.microsoft.com/office/drawing/2014/main" id="{AA472F9A-4D1F-4D32-A816-BBD960475A2E}"/>
              </a:ext>
            </a:extLst>
          </p:cNvPr>
          <p:cNvCxnSpPr>
            <a:cxnSpLocks/>
          </p:cNvCxnSpPr>
          <p:nvPr/>
        </p:nvCxnSpPr>
        <p:spPr>
          <a:xfrm flipV="1">
            <a:off x="2545200" y="1749778"/>
            <a:ext cx="3889467" cy="212373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0" name="Straight Arrow Connector 9">
            <a:extLst>
              <a:ext uri="{FF2B5EF4-FFF2-40B4-BE49-F238E27FC236}">
                <a16:creationId xmlns:a16="http://schemas.microsoft.com/office/drawing/2014/main" id="{6BFB86D7-E93E-4122-BC20-E759F609F20C}"/>
              </a:ext>
            </a:extLst>
          </p:cNvPr>
          <p:cNvCxnSpPr>
            <a:cxnSpLocks/>
          </p:cNvCxnSpPr>
          <p:nvPr/>
        </p:nvCxnSpPr>
        <p:spPr>
          <a:xfrm flipV="1">
            <a:off x="2695573" y="2554161"/>
            <a:ext cx="3581049" cy="288984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8472894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F973CEC-BE41-4A38-83B2-92AE8FEF2E6A}"/>
              </a:ext>
            </a:extLst>
          </p:cNvPr>
          <p:cNvPicPr>
            <a:picLocks noChangeAspect="1"/>
          </p:cNvPicPr>
          <p:nvPr/>
        </p:nvPicPr>
        <p:blipFill rotWithShape="1">
          <a:blip r:embed="rId2"/>
          <a:srcRect l="26367" t="21236" r="23477" b="16234"/>
          <a:stretch/>
        </p:blipFill>
        <p:spPr>
          <a:xfrm>
            <a:off x="0" y="210407"/>
            <a:ext cx="8729662" cy="6118923"/>
          </a:xfrm>
          <a:prstGeom prst="rect">
            <a:avLst/>
          </a:prstGeom>
        </p:spPr>
      </p:pic>
      <p:sp>
        <p:nvSpPr>
          <p:cNvPr id="3" name="Content Placeholder 2">
            <a:extLst>
              <a:ext uri="{FF2B5EF4-FFF2-40B4-BE49-F238E27FC236}">
                <a16:creationId xmlns:a16="http://schemas.microsoft.com/office/drawing/2014/main" id="{87401EAF-CD1A-4158-88AE-0C5313431357}"/>
              </a:ext>
            </a:extLst>
          </p:cNvPr>
          <p:cNvSpPr txBox="1">
            <a:spLocks/>
          </p:cNvSpPr>
          <p:nvPr/>
        </p:nvSpPr>
        <p:spPr>
          <a:xfrm>
            <a:off x="9390648" y="137034"/>
            <a:ext cx="2609441" cy="17904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The music maintains the stasis of the tremolo chords, but V.W lets the voice fall by chromatic step to D.</a:t>
            </a:r>
          </a:p>
          <a:p>
            <a:pPr marL="0" indent="0">
              <a:buNone/>
            </a:pPr>
            <a:r>
              <a:rPr lang="en-GB" sz="1600" dirty="0">
                <a:latin typeface="+mj-lt"/>
              </a:rPr>
              <a:t>This enables him to </a:t>
            </a:r>
            <a:r>
              <a:rPr lang="en-GB" sz="1600" b="1" dirty="0">
                <a:latin typeface="+mj-lt"/>
              </a:rPr>
              <a:t>resolve </a:t>
            </a:r>
            <a:r>
              <a:rPr lang="en-GB" sz="1600" dirty="0">
                <a:latin typeface="+mj-lt"/>
              </a:rPr>
              <a:t>the music into the tonal centre of G at bar 62/63</a:t>
            </a:r>
          </a:p>
        </p:txBody>
      </p:sp>
      <p:sp>
        <p:nvSpPr>
          <p:cNvPr id="4" name="Content Placeholder 2">
            <a:extLst>
              <a:ext uri="{FF2B5EF4-FFF2-40B4-BE49-F238E27FC236}">
                <a16:creationId xmlns:a16="http://schemas.microsoft.com/office/drawing/2014/main" id="{AE4A52F0-A327-4E22-8E85-5F11FF6D385A}"/>
              </a:ext>
            </a:extLst>
          </p:cNvPr>
          <p:cNvSpPr txBox="1">
            <a:spLocks/>
          </p:cNvSpPr>
          <p:nvPr/>
        </p:nvSpPr>
        <p:spPr>
          <a:xfrm>
            <a:off x="9390648" y="1927510"/>
            <a:ext cx="2644190" cy="20002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Bar 62 is marked Tranquillo (peaceful).</a:t>
            </a:r>
          </a:p>
          <a:p>
            <a:pPr marL="0" indent="0">
              <a:buNone/>
            </a:pPr>
            <a:r>
              <a:rPr lang="en-GB" sz="1600" dirty="0">
                <a:latin typeface="+mj-lt"/>
              </a:rPr>
              <a:t>This </a:t>
            </a:r>
            <a:r>
              <a:rPr lang="en-GB" sz="1600" b="1" dirty="0">
                <a:latin typeface="+mj-lt"/>
              </a:rPr>
              <a:t>implies </a:t>
            </a:r>
            <a:r>
              <a:rPr lang="en-GB" sz="1600" dirty="0">
                <a:latin typeface="+mj-lt"/>
              </a:rPr>
              <a:t>that peaceful acceptance of fate has been reached, the conflict has been resolved via resignation, the journey has reached its destination.</a:t>
            </a:r>
            <a:endParaRPr lang="en-GB" sz="1600" b="1" dirty="0">
              <a:latin typeface="+mj-lt"/>
            </a:endParaRPr>
          </a:p>
        </p:txBody>
      </p:sp>
      <p:sp>
        <p:nvSpPr>
          <p:cNvPr id="5" name="Content Placeholder 2">
            <a:extLst>
              <a:ext uri="{FF2B5EF4-FFF2-40B4-BE49-F238E27FC236}">
                <a16:creationId xmlns:a16="http://schemas.microsoft.com/office/drawing/2014/main" id="{5E61A474-D51A-4E25-B12E-015E955A3A9C}"/>
              </a:ext>
            </a:extLst>
          </p:cNvPr>
          <p:cNvSpPr txBox="1">
            <a:spLocks/>
          </p:cNvSpPr>
          <p:nvPr/>
        </p:nvSpPr>
        <p:spPr>
          <a:xfrm>
            <a:off x="9429204" y="3985543"/>
            <a:ext cx="2359446" cy="148202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The closing section reintroduces the pentatonic Vocal Melody from Verse 1.</a:t>
            </a:r>
          </a:p>
          <a:p>
            <a:pPr marL="0" indent="0">
              <a:buNone/>
            </a:pPr>
            <a:r>
              <a:rPr lang="en-GB" sz="1600" dirty="0">
                <a:latin typeface="+mj-lt"/>
              </a:rPr>
              <a:t>But this time it is played by the cello in a deep tessitura and at </a:t>
            </a:r>
            <a:r>
              <a:rPr lang="en-GB" sz="1600" b="1" i="1" dirty="0">
                <a:latin typeface="+mj-lt"/>
              </a:rPr>
              <a:t>pp</a:t>
            </a:r>
            <a:endParaRPr lang="en-GB" sz="1600" b="1" dirty="0">
              <a:latin typeface="+mj-lt"/>
            </a:endParaRPr>
          </a:p>
        </p:txBody>
      </p:sp>
      <p:sp>
        <p:nvSpPr>
          <p:cNvPr id="6" name="Content Placeholder 2">
            <a:extLst>
              <a:ext uri="{FF2B5EF4-FFF2-40B4-BE49-F238E27FC236}">
                <a16:creationId xmlns:a16="http://schemas.microsoft.com/office/drawing/2014/main" id="{1280A60D-A73A-49F3-BDC5-FE89A250C6FC}"/>
              </a:ext>
            </a:extLst>
          </p:cNvPr>
          <p:cNvSpPr txBox="1">
            <a:spLocks/>
          </p:cNvSpPr>
          <p:nvPr/>
        </p:nvSpPr>
        <p:spPr>
          <a:xfrm>
            <a:off x="9429204" y="5670203"/>
            <a:ext cx="2359446" cy="11520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The deeper range and instrumental texture creates a sombre and gentle effect (sorrowful?)</a:t>
            </a:r>
          </a:p>
        </p:txBody>
      </p:sp>
      <p:sp>
        <p:nvSpPr>
          <p:cNvPr id="7" name="Content Placeholder 2">
            <a:extLst>
              <a:ext uri="{FF2B5EF4-FFF2-40B4-BE49-F238E27FC236}">
                <a16:creationId xmlns:a16="http://schemas.microsoft.com/office/drawing/2014/main" id="{498F5DEB-0718-4AEE-9C0E-B043EB014A1A}"/>
              </a:ext>
            </a:extLst>
          </p:cNvPr>
          <p:cNvSpPr txBox="1">
            <a:spLocks/>
          </p:cNvSpPr>
          <p:nvPr/>
        </p:nvSpPr>
        <p:spPr>
          <a:xfrm>
            <a:off x="157162" y="6340395"/>
            <a:ext cx="7135460" cy="44294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At Bar 62, V.W changes the tremolo stasis, returning to G7/4 as per the introduction.</a:t>
            </a:r>
          </a:p>
        </p:txBody>
      </p:sp>
      <p:cxnSp>
        <p:nvCxnSpPr>
          <p:cNvPr id="9" name="Straight Arrow Connector 8">
            <a:extLst>
              <a:ext uri="{FF2B5EF4-FFF2-40B4-BE49-F238E27FC236}">
                <a16:creationId xmlns:a16="http://schemas.microsoft.com/office/drawing/2014/main" id="{CFF2988D-8DF6-436C-9AD2-FF34673410B1}"/>
              </a:ext>
            </a:extLst>
          </p:cNvPr>
          <p:cNvCxnSpPr>
            <a:cxnSpLocks/>
          </p:cNvCxnSpPr>
          <p:nvPr/>
        </p:nvCxnSpPr>
        <p:spPr>
          <a:xfrm flipV="1">
            <a:off x="3804356" y="5779911"/>
            <a:ext cx="677333" cy="56048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1" name="Content Placeholder 2">
            <a:extLst>
              <a:ext uri="{FF2B5EF4-FFF2-40B4-BE49-F238E27FC236}">
                <a16:creationId xmlns:a16="http://schemas.microsoft.com/office/drawing/2014/main" id="{152D6199-9761-49C2-A139-CE41F2944EAD}"/>
              </a:ext>
            </a:extLst>
          </p:cNvPr>
          <p:cNvSpPr txBox="1">
            <a:spLocks/>
          </p:cNvSpPr>
          <p:nvPr/>
        </p:nvSpPr>
        <p:spPr>
          <a:xfrm>
            <a:off x="4873916" y="74661"/>
            <a:ext cx="2790826" cy="4072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Falling perfect 5</a:t>
            </a:r>
            <a:r>
              <a:rPr lang="en-GB" sz="1600" baseline="30000" dirty="0">
                <a:latin typeface="+mj-lt"/>
              </a:rPr>
              <a:t>th</a:t>
            </a:r>
            <a:r>
              <a:rPr lang="en-GB" sz="1600" dirty="0">
                <a:latin typeface="+mj-lt"/>
              </a:rPr>
              <a:t> motif</a:t>
            </a:r>
          </a:p>
          <a:p>
            <a:pPr marL="0" indent="0">
              <a:buNone/>
            </a:pPr>
            <a:endParaRPr lang="en-GB" sz="1600" dirty="0">
              <a:latin typeface="+mj-lt"/>
            </a:endParaRPr>
          </a:p>
          <a:p>
            <a:pPr marL="0" indent="0">
              <a:buNone/>
            </a:pPr>
            <a:r>
              <a:rPr lang="en-GB" sz="1600" dirty="0">
                <a:latin typeface="+mj-lt"/>
              </a:rPr>
              <a:t> </a:t>
            </a:r>
          </a:p>
        </p:txBody>
      </p:sp>
      <p:cxnSp>
        <p:nvCxnSpPr>
          <p:cNvPr id="13" name="Straight Arrow Connector 12">
            <a:extLst>
              <a:ext uri="{FF2B5EF4-FFF2-40B4-BE49-F238E27FC236}">
                <a16:creationId xmlns:a16="http://schemas.microsoft.com/office/drawing/2014/main" id="{D201CA70-646E-4BF0-B646-C6A5DC2DDCA6}"/>
              </a:ext>
            </a:extLst>
          </p:cNvPr>
          <p:cNvCxnSpPr>
            <a:cxnSpLocks/>
          </p:cNvCxnSpPr>
          <p:nvPr/>
        </p:nvCxnSpPr>
        <p:spPr>
          <a:xfrm flipH="1">
            <a:off x="4636849" y="407225"/>
            <a:ext cx="474133" cy="36124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2" name="Content Placeholder 2">
            <a:extLst>
              <a:ext uri="{FF2B5EF4-FFF2-40B4-BE49-F238E27FC236}">
                <a16:creationId xmlns:a16="http://schemas.microsoft.com/office/drawing/2014/main" id="{92EB6928-E259-433D-818C-8B88CDADFA69}"/>
              </a:ext>
            </a:extLst>
          </p:cNvPr>
          <p:cNvSpPr txBox="1">
            <a:spLocks/>
          </p:cNvSpPr>
          <p:nvPr/>
        </p:nvSpPr>
        <p:spPr>
          <a:xfrm>
            <a:off x="157162" y="3825463"/>
            <a:ext cx="2790826" cy="4072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solidFill>
                  <a:srgbClr val="FF0000"/>
                </a:solidFill>
                <a:latin typeface="+mj-lt"/>
              </a:rPr>
              <a:t>NOTICE: painful dissonance</a:t>
            </a:r>
          </a:p>
          <a:p>
            <a:pPr marL="0" indent="0">
              <a:buNone/>
            </a:pPr>
            <a:endParaRPr lang="en-GB" sz="1600" dirty="0">
              <a:latin typeface="+mj-lt"/>
            </a:endParaRPr>
          </a:p>
          <a:p>
            <a:pPr marL="0" indent="0">
              <a:buNone/>
            </a:pPr>
            <a:r>
              <a:rPr lang="en-GB" sz="1600" dirty="0">
                <a:latin typeface="+mj-lt"/>
              </a:rPr>
              <a:t> </a:t>
            </a:r>
          </a:p>
        </p:txBody>
      </p:sp>
      <p:cxnSp>
        <p:nvCxnSpPr>
          <p:cNvPr id="10" name="Straight Arrow Connector 9">
            <a:extLst>
              <a:ext uri="{FF2B5EF4-FFF2-40B4-BE49-F238E27FC236}">
                <a16:creationId xmlns:a16="http://schemas.microsoft.com/office/drawing/2014/main" id="{8958D392-A4D2-46AB-9B2F-2BF0150BFE92}"/>
              </a:ext>
            </a:extLst>
          </p:cNvPr>
          <p:cNvCxnSpPr>
            <a:cxnSpLocks/>
          </p:cNvCxnSpPr>
          <p:nvPr/>
        </p:nvCxnSpPr>
        <p:spPr>
          <a:xfrm flipH="1">
            <a:off x="1869970" y="4029076"/>
            <a:ext cx="544619" cy="183986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5" name="Straight Arrow Connector 14">
            <a:extLst>
              <a:ext uri="{FF2B5EF4-FFF2-40B4-BE49-F238E27FC236}">
                <a16:creationId xmlns:a16="http://schemas.microsoft.com/office/drawing/2014/main" id="{6AF3050C-A3E7-4C74-B315-A3ED19939810}"/>
              </a:ext>
            </a:extLst>
          </p:cNvPr>
          <p:cNvCxnSpPr/>
          <p:nvPr/>
        </p:nvCxnSpPr>
        <p:spPr>
          <a:xfrm flipH="1">
            <a:off x="2166479" y="4029076"/>
            <a:ext cx="254106" cy="132451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8" name="Straight Arrow Connector 17">
            <a:extLst>
              <a:ext uri="{FF2B5EF4-FFF2-40B4-BE49-F238E27FC236}">
                <a16:creationId xmlns:a16="http://schemas.microsoft.com/office/drawing/2014/main" id="{18534C78-2670-49E9-9730-D001B094CDBD}"/>
              </a:ext>
            </a:extLst>
          </p:cNvPr>
          <p:cNvCxnSpPr/>
          <p:nvPr/>
        </p:nvCxnSpPr>
        <p:spPr>
          <a:xfrm flipH="1">
            <a:off x="1552575" y="4029076"/>
            <a:ext cx="862014" cy="152876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0" name="Straight Arrow Connector 19">
            <a:extLst>
              <a:ext uri="{FF2B5EF4-FFF2-40B4-BE49-F238E27FC236}">
                <a16:creationId xmlns:a16="http://schemas.microsoft.com/office/drawing/2014/main" id="{2CAE3005-DAF9-45E4-A588-A3FD95227EF3}"/>
              </a:ext>
            </a:extLst>
          </p:cNvPr>
          <p:cNvCxnSpPr/>
          <p:nvPr/>
        </p:nvCxnSpPr>
        <p:spPr>
          <a:xfrm flipH="1">
            <a:off x="1271588" y="4028758"/>
            <a:ext cx="1143001" cy="190049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9" name="Content Placeholder 2">
            <a:extLst>
              <a:ext uri="{FF2B5EF4-FFF2-40B4-BE49-F238E27FC236}">
                <a16:creationId xmlns:a16="http://schemas.microsoft.com/office/drawing/2014/main" id="{1789327A-55E5-4BD0-B408-70D62F7AE926}"/>
              </a:ext>
            </a:extLst>
          </p:cNvPr>
          <p:cNvSpPr txBox="1">
            <a:spLocks/>
          </p:cNvSpPr>
          <p:nvPr/>
        </p:nvSpPr>
        <p:spPr>
          <a:xfrm>
            <a:off x="-1" y="-4271"/>
            <a:ext cx="4212931" cy="4072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V.W uses long notes to prolong the sense of loss. </a:t>
            </a:r>
          </a:p>
          <a:p>
            <a:pPr marL="0" indent="0">
              <a:buNone/>
            </a:pPr>
            <a:endParaRPr lang="en-GB" sz="1600" dirty="0">
              <a:latin typeface="+mj-lt"/>
            </a:endParaRPr>
          </a:p>
          <a:p>
            <a:pPr marL="0" indent="0">
              <a:buNone/>
            </a:pPr>
            <a:r>
              <a:rPr lang="en-GB" sz="1600" dirty="0">
                <a:latin typeface="+mj-lt"/>
              </a:rPr>
              <a:t> </a:t>
            </a:r>
          </a:p>
        </p:txBody>
      </p:sp>
      <p:cxnSp>
        <p:nvCxnSpPr>
          <p:cNvPr id="21" name="Straight Arrow Connector 20">
            <a:extLst>
              <a:ext uri="{FF2B5EF4-FFF2-40B4-BE49-F238E27FC236}">
                <a16:creationId xmlns:a16="http://schemas.microsoft.com/office/drawing/2014/main" id="{8928D324-6CBA-4E34-8CE5-AAF351B3CE24}"/>
              </a:ext>
            </a:extLst>
          </p:cNvPr>
          <p:cNvCxnSpPr>
            <a:cxnSpLocks/>
          </p:cNvCxnSpPr>
          <p:nvPr/>
        </p:nvCxnSpPr>
        <p:spPr>
          <a:xfrm>
            <a:off x="1159870" y="254480"/>
            <a:ext cx="660986" cy="40531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2" name="Straight Arrow Connector 21">
            <a:extLst>
              <a:ext uri="{FF2B5EF4-FFF2-40B4-BE49-F238E27FC236}">
                <a16:creationId xmlns:a16="http://schemas.microsoft.com/office/drawing/2014/main" id="{732C678E-690E-4B54-AD81-DF5B827750B1}"/>
              </a:ext>
            </a:extLst>
          </p:cNvPr>
          <p:cNvCxnSpPr>
            <a:cxnSpLocks/>
          </p:cNvCxnSpPr>
          <p:nvPr/>
        </p:nvCxnSpPr>
        <p:spPr>
          <a:xfrm>
            <a:off x="1159869" y="254480"/>
            <a:ext cx="2984787" cy="36315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5" name="Straight Arrow Connector 24">
            <a:extLst>
              <a:ext uri="{FF2B5EF4-FFF2-40B4-BE49-F238E27FC236}">
                <a16:creationId xmlns:a16="http://schemas.microsoft.com/office/drawing/2014/main" id="{1F80AFBA-B528-48D0-9C3E-B3160868CD6A}"/>
              </a:ext>
            </a:extLst>
          </p:cNvPr>
          <p:cNvCxnSpPr>
            <a:cxnSpLocks/>
          </p:cNvCxnSpPr>
          <p:nvPr/>
        </p:nvCxnSpPr>
        <p:spPr>
          <a:xfrm flipH="1">
            <a:off x="5370850" y="4232689"/>
            <a:ext cx="4019798" cy="154722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000938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3ED600-3353-45EF-B9FD-376FFF1AD247}"/>
              </a:ext>
            </a:extLst>
          </p:cNvPr>
          <p:cNvSpPr>
            <a:spLocks noGrp="1"/>
          </p:cNvSpPr>
          <p:nvPr>
            <p:ph idx="1"/>
          </p:nvPr>
        </p:nvSpPr>
        <p:spPr>
          <a:xfrm>
            <a:off x="338135" y="357187"/>
            <a:ext cx="11434763" cy="4437768"/>
          </a:xfrm>
        </p:spPr>
        <p:txBody>
          <a:bodyPr>
            <a:normAutofit/>
          </a:bodyPr>
          <a:lstStyle/>
          <a:p>
            <a:r>
              <a:rPr lang="en-GB" sz="2000" dirty="0">
                <a:latin typeface="+mj-lt"/>
              </a:rPr>
              <a:t>It is important to realise that song cycles use poetry as their primary vehicle.</a:t>
            </a:r>
          </a:p>
          <a:p>
            <a:r>
              <a:rPr lang="en-GB" sz="2000" dirty="0">
                <a:latin typeface="+mj-lt"/>
              </a:rPr>
              <a:t>Poetry is an independent art form with a long and distinctive history. The text does not need the music to give it power. </a:t>
            </a:r>
          </a:p>
          <a:p>
            <a:r>
              <a:rPr lang="en-GB" sz="2000" dirty="0">
                <a:latin typeface="+mj-lt"/>
              </a:rPr>
              <a:t>However: composers use the poetic text as a source to create musical ideas, often writing in a way that illustrates the words, arguably </a:t>
            </a:r>
            <a:r>
              <a:rPr lang="en-GB" sz="2000" b="1" dirty="0">
                <a:latin typeface="+mj-lt"/>
              </a:rPr>
              <a:t>enhancing</a:t>
            </a:r>
            <a:r>
              <a:rPr lang="en-GB" sz="2000" dirty="0">
                <a:latin typeface="+mj-lt"/>
              </a:rPr>
              <a:t> the communicative power of the poetry (re ‘illustrate’: think back to Debussy’s use of music to </a:t>
            </a:r>
            <a:r>
              <a:rPr lang="en-GB" sz="2000" i="1" dirty="0">
                <a:latin typeface="+mj-lt"/>
              </a:rPr>
              <a:t>illustrate</a:t>
            </a:r>
            <a:r>
              <a:rPr lang="en-GB" sz="2000" dirty="0">
                <a:latin typeface="+mj-lt"/>
              </a:rPr>
              <a:t> a sense of place/culture).</a:t>
            </a:r>
          </a:p>
          <a:p>
            <a:r>
              <a:rPr lang="en-GB" sz="2000" dirty="0">
                <a:latin typeface="+mj-lt"/>
              </a:rPr>
              <a:t>Therefore: song cycles are a marriage of 2 separate art forms whereby composers forge a relationship between the art of writing words and the art of writing music.</a:t>
            </a:r>
          </a:p>
          <a:p>
            <a:r>
              <a:rPr lang="en-GB" sz="2000" dirty="0">
                <a:latin typeface="+mj-lt"/>
              </a:rPr>
              <a:t>Vaughan Williams (V.W.) exploits this convention by setting the poetry of A. E. Housman.</a:t>
            </a:r>
          </a:p>
          <a:p>
            <a:r>
              <a:rPr lang="en-GB" sz="2000" dirty="0">
                <a:latin typeface="+mj-lt"/>
              </a:rPr>
              <a:t>Please read: </a:t>
            </a:r>
            <a:r>
              <a:rPr lang="en-GB" sz="2000" dirty="0">
                <a:latin typeface="+mj-lt"/>
                <a:hlinkClick r:id="rId2"/>
              </a:rPr>
              <a:t>https://en.wikipedia.org/wiki/A._E._Housman</a:t>
            </a:r>
            <a:endParaRPr lang="en-GB" sz="2000" dirty="0">
              <a:latin typeface="+mj-lt"/>
            </a:endParaRPr>
          </a:p>
          <a:p>
            <a:r>
              <a:rPr lang="en-GB" sz="2000" dirty="0">
                <a:latin typeface="+mj-lt"/>
              </a:rPr>
              <a:t>Housman was not supportive  of poetry being used as vehicle for music/song. He reluctantly agreed to V.W’s request (after a letter from V.W asking for permission to set his poetry from </a:t>
            </a:r>
            <a:r>
              <a:rPr lang="en-GB" sz="2000" b="1" dirty="0">
                <a:latin typeface="+mj-lt"/>
              </a:rPr>
              <a:t>A Shropshire Lad </a:t>
            </a:r>
            <a:r>
              <a:rPr lang="en-GB" sz="2000" dirty="0">
                <a:latin typeface="+mj-lt"/>
              </a:rPr>
              <a:t>to music).</a:t>
            </a:r>
          </a:p>
          <a:p>
            <a:endParaRPr lang="en-GB" sz="2000" dirty="0">
              <a:latin typeface="+mj-lt"/>
            </a:endParaRPr>
          </a:p>
        </p:txBody>
      </p:sp>
      <p:sp>
        <p:nvSpPr>
          <p:cNvPr id="4" name="Content Placeholder 2">
            <a:extLst>
              <a:ext uri="{FF2B5EF4-FFF2-40B4-BE49-F238E27FC236}">
                <a16:creationId xmlns:a16="http://schemas.microsoft.com/office/drawing/2014/main" id="{217C849B-5AD2-4B37-84E7-7200ED9C710E}"/>
              </a:ext>
            </a:extLst>
          </p:cNvPr>
          <p:cNvSpPr txBox="1">
            <a:spLocks/>
          </p:cNvSpPr>
          <p:nvPr/>
        </p:nvSpPr>
        <p:spPr>
          <a:xfrm>
            <a:off x="338134" y="4794956"/>
            <a:ext cx="11434763" cy="17058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err="1">
                <a:latin typeface="+mj-lt"/>
              </a:rPr>
              <a:t>So.</a:t>
            </a:r>
            <a:r>
              <a:rPr lang="en-GB" sz="2000" dirty="0">
                <a:latin typeface="+mj-lt"/>
              </a:rPr>
              <a:t>..</a:t>
            </a:r>
          </a:p>
          <a:p>
            <a:r>
              <a:rPr lang="en-GB" sz="2000" dirty="0">
                <a:latin typeface="+mj-lt"/>
              </a:rPr>
              <a:t>We need to discover how V.W. uses musical language to illustrate/reveal the poetry he is setting.</a:t>
            </a:r>
          </a:p>
          <a:p>
            <a:r>
              <a:rPr lang="en-GB" sz="2000" dirty="0">
                <a:latin typeface="+mj-lt"/>
              </a:rPr>
              <a:t>Therefore: we need to understand the compositional background of V.W. AND the meaning of the poetry itself.</a:t>
            </a:r>
          </a:p>
          <a:p>
            <a:endParaRPr lang="en-GB" sz="2000" dirty="0">
              <a:latin typeface="+mj-lt"/>
            </a:endParaRPr>
          </a:p>
          <a:p>
            <a:endParaRPr lang="en-GB" sz="2000" dirty="0">
              <a:latin typeface="+mj-lt"/>
            </a:endParaRPr>
          </a:p>
        </p:txBody>
      </p:sp>
    </p:spTree>
    <p:extLst>
      <p:ext uri="{BB962C8B-B14F-4D97-AF65-F5344CB8AC3E}">
        <p14:creationId xmlns:p14="http://schemas.microsoft.com/office/powerpoint/2010/main" val="31239155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E3C342-6978-4B69-8170-FFA8D146DD5A}"/>
              </a:ext>
            </a:extLst>
          </p:cNvPr>
          <p:cNvPicPr>
            <a:picLocks noChangeAspect="1"/>
          </p:cNvPicPr>
          <p:nvPr/>
        </p:nvPicPr>
        <p:blipFill rotWithShape="1">
          <a:blip r:embed="rId2"/>
          <a:srcRect l="23086" t="20819" r="24414" b="14775"/>
          <a:stretch/>
        </p:blipFill>
        <p:spPr>
          <a:xfrm>
            <a:off x="1400174" y="742950"/>
            <a:ext cx="8078679" cy="5572125"/>
          </a:xfrm>
          <a:prstGeom prst="rect">
            <a:avLst/>
          </a:prstGeom>
        </p:spPr>
      </p:pic>
      <p:sp>
        <p:nvSpPr>
          <p:cNvPr id="3" name="Content Placeholder 2">
            <a:extLst>
              <a:ext uri="{FF2B5EF4-FFF2-40B4-BE49-F238E27FC236}">
                <a16:creationId xmlns:a16="http://schemas.microsoft.com/office/drawing/2014/main" id="{8D6E2516-A049-4971-A700-37E003F7D50C}"/>
              </a:ext>
            </a:extLst>
          </p:cNvPr>
          <p:cNvSpPr txBox="1">
            <a:spLocks/>
          </p:cNvSpPr>
          <p:nvPr/>
        </p:nvSpPr>
        <p:spPr>
          <a:xfrm>
            <a:off x="223836" y="235712"/>
            <a:ext cx="4433889" cy="4072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Rising perfect 5</a:t>
            </a:r>
            <a:r>
              <a:rPr lang="en-GB" sz="1600" baseline="30000" dirty="0">
                <a:latin typeface="+mj-lt"/>
              </a:rPr>
              <a:t>th</a:t>
            </a:r>
            <a:r>
              <a:rPr lang="en-GB" sz="1600" dirty="0">
                <a:latin typeface="+mj-lt"/>
              </a:rPr>
              <a:t> motif (Romans/fanfare)</a:t>
            </a:r>
          </a:p>
          <a:p>
            <a:pPr marL="0" indent="0">
              <a:buNone/>
            </a:pPr>
            <a:endParaRPr lang="en-GB" sz="1600" dirty="0">
              <a:latin typeface="+mj-lt"/>
            </a:endParaRPr>
          </a:p>
          <a:p>
            <a:pPr marL="0" indent="0">
              <a:buNone/>
            </a:pPr>
            <a:r>
              <a:rPr lang="en-GB" sz="1600" dirty="0">
                <a:latin typeface="+mj-lt"/>
              </a:rPr>
              <a:t> </a:t>
            </a:r>
          </a:p>
        </p:txBody>
      </p:sp>
      <p:pic>
        <p:nvPicPr>
          <p:cNvPr id="4" name="Picture 3">
            <a:extLst>
              <a:ext uri="{FF2B5EF4-FFF2-40B4-BE49-F238E27FC236}">
                <a16:creationId xmlns:a16="http://schemas.microsoft.com/office/drawing/2014/main" id="{6DCE3A0D-91CA-4601-990E-BD52EB9BEA1A}"/>
              </a:ext>
            </a:extLst>
          </p:cNvPr>
          <p:cNvPicPr>
            <a:picLocks noChangeAspect="1"/>
          </p:cNvPicPr>
          <p:nvPr/>
        </p:nvPicPr>
        <p:blipFill rotWithShape="1">
          <a:blip r:embed="rId3"/>
          <a:srcRect l="66837" t="21236" r="23477" b="67959"/>
          <a:stretch/>
        </p:blipFill>
        <p:spPr>
          <a:xfrm>
            <a:off x="0" y="542925"/>
            <a:ext cx="1685924" cy="1057275"/>
          </a:xfrm>
          <a:prstGeom prst="rect">
            <a:avLst/>
          </a:prstGeom>
        </p:spPr>
      </p:pic>
      <p:cxnSp>
        <p:nvCxnSpPr>
          <p:cNvPr id="6" name="Straight Arrow Connector 5">
            <a:extLst>
              <a:ext uri="{FF2B5EF4-FFF2-40B4-BE49-F238E27FC236}">
                <a16:creationId xmlns:a16="http://schemas.microsoft.com/office/drawing/2014/main" id="{102A6095-1B73-4485-8EDE-8DAE7ACA7A1F}"/>
              </a:ext>
            </a:extLst>
          </p:cNvPr>
          <p:cNvCxnSpPr/>
          <p:nvPr/>
        </p:nvCxnSpPr>
        <p:spPr>
          <a:xfrm>
            <a:off x="1400174" y="542925"/>
            <a:ext cx="0" cy="52863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8" name="Straight Arrow Connector 7">
            <a:extLst>
              <a:ext uri="{FF2B5EF4-FFF2-40B4-BE49-F238E27FC236}">
                <a16:creationId xmlns:a16="http://schemas.microsoft.com/office/drawing/2014/main" id="{E4196DBE-B4E2-4F12-A017-938FB7244AA6}"/>
              </a:ext>
            </a:extLst>
          </p:cNvPr>
          <p:cNvCxnSpPr/>
          <p:nvPr/>
        </p:nvCxnSpPr>
        <p:spPr>
          <a:xfrm>
            <a:off x="1400174" y="542925"/>
            <a:ext cx="671514" cy="40005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9" name="Content Placeholder 2">
            <a:extLst>
              <a:ext uri="{FF2B5EF4-FFF2-40B4-BE49-F238E27FC236}">
                <a16:creationId xmlns:a16="http://schemas.microsoft.com/office/drawing/2014/main" id="{386BF32E-4ED1-42EA-89FB-7B846CD65071}"/>
              </a:ext>
            </a:extLst>
          </p:cNvPr>
          <p:cNvSpPr txBox="1">
            <a:spLocks/>
          </p:cNvSpPr>
          <p:nvPr/>
        </p:nvSpPr>
        <p:spPr>
          <a:xfrm>
            <a:off x="23610" y="1700212"/>
            <a:ext cx="1541598" cy="41398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NOTICE: “the Roman and his trouble” vocal line is centred on D, creating  uncomfortable harmonic relationships. The D against the A flat in the Bass creates a tri-tone.</a:t>
            </a:r>
          </a:p>
          <a:p>
            <a:pPr marL="0" indent="0">
              <a:buNone/>
            </a:pPr>
            <a:r>
              <a:rPr lang="en-GB" sz="1600" dirty="0">
                <a:latin typeface="+mj-lt"/>
              </a:rPr>
              <a:t>Semi-tone clashes create dissonance for “trouble” (word painting).</a:t>
            </a:r>
          </a:p>
          <a:p>
            <a:pPr marL="0" indent="0">
              <a:buNone/>
            </a:pPr>
            <a:endParaRPr lang="en-GB" sz="1600" dirty="0">
              <a:latin typeface="+mj-lt"/>
            </a:endParaRPr>
          </a:p>
          <a:p>
            <a:pPr marL="0" indent="0">
              <a:buNone/>
            </a:pPr>
            <a:r>
              <a:rPr lang="en-GB" sz="1600" dirty="0">
                <a:latin typeface="+mj-lt"/>
              </a:rPr>
              <a:t> </a:t>
            </a:r>
          </a:p>
        </p:txBody>
      </p:sp>
      <p:cxnSp>
        <p:nvCxnSpPr>
          <p:cNvPr id="11" name="Straight Arrow Connector 10">
            <a:extLst>
              <a:ext uri="{FF2B5EF4-FFF2-40B4-BE49-F238E27FC236}">
                <a16:creationId xmlns:a16="http://schemas.microsoft.com/office/drawing/2014/main" id="{A8362270-884D-45D0-BB93-772B8CB2F81C}"/>
              </a:ext>
            </a:extLst>
          </p:cNvPr>
          <p:cNvCxnSpPr>
            <a:cxnSpLocks/>
          </p:cNvCxnSpPr>
          <p:nvPr/>
        </p:nvCxnSpPr>
        <p:spPr>
          <a:xfrm flipV="1">
            <a:off x="1271587" y="1250188"/>
            <a:ext cx="1057275" cy="137695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3" name="Straight Arrow Connector 12">
            <a:extLst>
              <a:ext uri="{FF2B5EF4-FFF2-40B4-BE49-F238E27FC236}">
                <a16:creationId xmlns:a16="http://schemas.microsoft.com/office/drawing/2014/main" id="{C0A8EBF3-EDF5-4B89-B64C-324AE1B4EF4C}"/>
              </a:ext>
            </a:extLst>
          </p:cNvPr>
          <p:cNvCxnSpPr/>
          <p:nvPr/>
        </p:nvCxnSpPr>
        <p:spPr>
          <a:xfrm>
            <a:off x="1271587" y="4400550"/>
            <a:ext cx="1169193" cy="37147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5" name="Straight Arrow Connector 14">
            <a:extLst>
              <a:ext uri="{FF2B5EF4-FFF2-40B4-BE49-F238E27FC236}">
                <a16:creationId xmlns:a16="http://schemas.microsoft.com/office/drawing/2014/main" id="{9F3E8473-D9AA-49FC-A45F-865215BFC92A}"/>
              </a:ext>
            </a:extLst>
          </p:cNvPr>
          <p:cNvCxnSpPr>
            <a:cxnSpLocks/>
          </p:cNvCxnSpPr>
          <p:nvPr/>
        </p:nvCxnSpPr>
        <p:spPr>
          <a:xfrm flipV="1">
            <a:off x="1281734" y="1287079"/>
            <a:ext cx="2107402" cy="132877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7" name="Straight Arrow Connector 16">
            <a:extLst>
              <a:ext uri="{FF2B5EF4-FFF2-40B4-BE49-F238E27FC236}">
                <a16:creationId xmlns:a16="http://schemas.microsoft.com/office/drawing/2014/main" id="{72B8A1D7-E82A-4B32-8EF7-7CBD04CD7620}"/>
              </a:ext>
            </a:extLst>
          </p:cNvPr>
          <p:cNvCxnSpPr/>
          <p:nvPr/>
        </p:nvCxnSpPr>
        <p:spPr>
          <a:xfrm>
            <a:off x="1271587" y="4400550"/>
            <a:ext cx="2114551" cy="37147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9" name="Straight Arrow Connector 18">
            <a:extLst>
              <a:ext uri="{FF2B5EF4-FFF2-40B4-BE49-F238E27FC236}">
                <a16:creationId xmlns:a16="http://schemas.microsoft.com/office/drawing/2014/main" id="{6B8C118A-8999-4DAD-AFBE-292FC5221763}"/>
              </a:ext>
            </a:extLst>
          </p:cNvPr>
          <p:cNvCxnSpPr>
            <a:cxnSpLocks/>
          </p:cNvCxnSpPr>
          <p:nvPr/>
        </p:nvCxnSpPr>
        <p:spPr>
          <a:xfrm flipV="1">
            <a:off x="1271587" y="4071938"/>
            <a:ext cx="2128838" cy="32861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1" name="Content Placeholder 2">
            <a:extLst>
              <a:ext uri="{FF2B5EF4-FFF2-40B4-BE49-F238E27FC236}">
                <a16:creationId xmlns:a16="http://schemas.microsoft.com/office/drawing/2014/main" id="{BBD8ED9B-59BA-4872-ADC7-331EC456DBD7}"/>
              </a:ext>
            </a:extLst>
          </p:cNvPr>
          <p:cNvSpPr txBox="1">
            <a:spLocks/>
          </p:cNvSpPr>
          <p:nvPr/>
        </p:nvSpPr>
        <p:spPr>
          <a:xfrm>
            <a:off x="4572000" y="489330"/>
            <a:ext cx="2728914" cy="4072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NOTICE: rising DIMINSIHED 5</a:t>
            </a:r>
            <a:r>
              <a:rPr lang="en-GB" sz="1600" baseline="30000" dirty="0">
                <a:latin typeface="+mj-lt"/>
              </a:rPr>
              <a:t>th </a:t>
            </a:r>
            <a:endParaRPr lang="en-GB" sz="1600" dirty="0">
              <a:latin typeface="+mj-lt"/>
            </a:endParaRPr>
          </a:p>
          <a:p>
            <a:pPr marL="0" indent="0">
              <a:buNone/>
            </a:pPr>
            <a:endParaRPr lang="en-GB" sz="1600" dirty="0">
              <a:latin typeface="+mj-lt"/>
            </a:endParaRPr>
          </a:p>
          <a:p>
            <a:pPr marL="0" indent="0">
              <a:buNone/>
            </a:pPr>
            <a:r>
              <a:rPr lang="en-GB" sz="1600" dirty="0">
                <a:latin typeface="+mj-lt"/>
              </a:rPr>
              <a:t> </a:t>
            </a:r>
          </a:p>
        </p:txBody>
      </p:sp>
      <p:cxnSp>
        <p:nvCxnSpPr>
          <p:cNvPr id="23" name="Straight Arrow Connector 22">
            <a:extLst>
              <a:ext uri="{FF2B5EF4-FFF2-40B4-BE49-F238E27FC236}">
                <a16:creationId xmlns:a16="http://schemas.microsoft.com/office/drawing/2014/main" id="{E6A5722A-D8AA-4DF5-86C9-B59A5898D3FA}"/>
              </a:ext>
            </a:extLst>
          </p:cNvPr>
          <p:cNvCxnSpPr>
            <a:cxnSpLocks/>
          </p:cNvCxnSpPr>
          <p:nvPr/>
        </p:nvCxnSpPr>
        <p:spPr>
          <a:xfrm flipV="1">
            <a:off x="5520267" y="869776"/>
            <a:ext cx="279272" cy="12141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4" name="Content Placeholder 2">
            <a:extLst>
              <a:ext uri="{FF2B5EF4-FFF2-40B4-BE49-F238E27FC236}">
                <a16:creationId xmlns:a16="http://schemas.microsoft.com/office/drawing/2014/main" id="{6AFF184F-F764-4D9F-B715-BC22D2C75390}"/>
              </a:ext>
            </a:extLst>
          </p:cNvPr>
          <p:cNvSpPr txBox="1">
            <a:spLocks/>
          </p:cNvSpPr>
          <p:nvPr/>
        </p:nvSpPr>
        <p:spPr>
          <a:xfrm>
            <a:off x="7715249" y="114233"/>
            <a:ext cx="4433889" cy="8287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The diminished leap steps down to E natural…NOT actually resolved…an unrelated chord ends the text setting in harmonic uncertainty/ambiguity.</a:t>
            </a:r>
          </a:p>
          <a:p>
            <a:pPr marL="0" indent="0">
              <a:buNone/>
            </a:pPr>
            <a:endParaRPr lang="en-GB" sz="1600" dirty="0">
              <a:latin typeface="+mj-lt"/>
            </a:endParaRPr>
          </a:p>
          <a:p>
            <a:pPr marL="0" indent="0">
              <a:buNone/>
            </a:pPr>
            <a:r>
              <a:rPr lang="en-GB" sz="1600" dirty="0">
                <a:latin typeface="+mj-lt"/>
              </a:rPr>
              <a:t> </a:t>
            </a:r>
          </a:p>
        </p:txBody>
      </p:sp>
      <p:sp>
        <p:nvSpPr>
          <p:cNvPr id="25" name="Content Placeholder 2">
            <a:extLst>
              <a:ext uri="{FF2B5EF4-FFF2-40B4-BE49-F238E27FC236}">
                <a16:creationId xmlns:a16="http://schemas.microsoft.com/office/drawing/2014/main" id="{BE40E946-22C4-49B7-8F17-CFF868CA597B}"/>
              </a:ext>
            </a:extLst>
          </p:cNvPr>
          <p:cNvSpPr txBox="1">
            <a:spLocks/>
          </p:cNvSpPr>
          <p:nvPr/>
        </p:nvSpPr>
        <p:spPr>
          <a:xfrm>
            <a:off x="6281285" y="6189102"/>
            <a:ext cx="2893218" cy="5679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E </a:t>
            </a:r>
            <a:r>
              <a:rPr lang="en-GB" sz="1600" dirty="0" err="1">
                <a:latin typeface="+mj-lt"/>
              </a:rPr>
              <a:t>maj</a:t>
            </a:r>
            <a:r>
              <a:rPr lang="en-GB" sz="1600" dirty="0">
                <a:latin typeface="+mj-lt"/>
              </a:rPr>
              <a:t> 7 chord, but with a B flat bass note instead of B!</a:t>
            </a:r>
          </a:p>
          <a:p>
            <a:pPr marL="0" indent="0">
              <a:buNone/>
            </a:pPr>
            <a:endParaRPr lang="en-GB" sz="1600" dirty="0">
              <a:latin typeface="+mj-lt"/>
            </a:endParaRPr>
          </a:p>
          <a:p>
            <a:pPr marL="0" indent="0">
              <a:buNone/>
            </a:pPr>
            <a:r>
              <a:rPr lang="en-GB" sz="1600" dirty="0">
                <a:latin typeface="+mj-lt"/>
              </a:rPr>
              <a:t> </a:t>
            </a:r>
          </a:p>
        </p:txBody>
      </p:sp>
      <p:sp>
        <p:nvSpPr>
          <p:cNvPr id="26" name="Content Placeholder 2">
            <a:extLst>
              <a:ext uri="{FF2B5EF4-FFF2-40B4-BE49-F238E27FC236}">
                <a16:creationId xmlns:a16="http://schemas.microsoft.com/office/drawing/2014/main" id="{8222CB22-8C4C-4E21-B06E-D8C350FF7C27}"/>
              </a:ext>
            </a:extLst>
          </p:cNvPr>
          <p:cNvSpPr txBox="1">
            <a:spLocks/>
          </p:cNvSpPr>
          <p:nvPr/>
        </p:nvSpPr>
        <p:spPr>
          <a:xfrm>
            <a:off x="3820265" y="6189102"/>
            <a:ext cx="2396725" cy="5679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Slow chromatic rising bass builds quiet tension</a:t>
            </a:r>
          </a:p>
          <a:p>
            <a:pPr marL="0" indent="0">
              <a:buNone/>
            </a:pPr>
            <a:endParaRPr lang="en-GB" sz="1600" dirty="0">
              <a:latin typeface="+mj-lt"/>
            </a:endParaRPr>
          </a:p>
          <a:p>
            <a:pPr marL="0" indent="0">
              <a:buNone/>
            </a:pPr>
            <a:r>
              <a:rPr lang="en-GB" sz="1600" dirty="0">
                <a:latin typeface="+mj-lt"/>
              </a:rPr>
              <a:t> </a:t>
            </a:r>
          </a:p>
        </p:txBody>
      </p:sp>
      <p:cxnSp>
        <p:nvCxnSpPr>
          <p:cNvPr id="28" name="Straight Arrow Connector 27">
            <a:extLst>
              <a:ext uri="{FF2B5EF4-FFF2-40B4-BE49-F238E27FC236}">
                <a16:creationId xmlns:a16="http://schemas.microsoft.com/office/drawing/2014/main" id="{3DD8E5B0-5623-437E-A868-AC0AE8CB9A9E}"/>
              </a:ext>
            </a:extLst>
          </p:cNvPr>
          <p:cNvCxnSpPr>
            <a:cxnSpLocks/>
          </p:cNvCxnSpPr>
          <p:nvPr/>
        </p:nvCxnSpPr>
        <p:spPr>
          <a:xfrm flipH="1" flipV="1">
            <a:off x="6281284" y="5633156"/>
            <a:ext cx="153383" cy="55594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0" name="Straight Arrow Connector 29">
            <a:extLst>
              <a:ext uri="{FF2B5EF4-FFF2-40B4-BE49-F238E27FC236}">
                <a16:creationId xmlns:a16="http://schemas.microsoft.com/office/drawing/2014/main" id="{1F0026E7-D578-4FE8-AC16-FE5E40F73831}"/>
              </a:ext>
            </a:extLst>
          </p:cNvPr>
          <p:cNvCxnSpPr>
            <a:cxnSpLocks/>
          </p:cNvCxnSpPr>
          <p:nvPr/>
        </p:nvCxnSpPr>
        <p:spPr>
          <a:xfrm flipH="1" flipV="1">
            <a:off x="5799539" y="5988224"/>
            <a:ext cx="635128" cy="20087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31" name="Content Placeholder 2">
            <a:extLst>
              <a:ext uri="{FF2B5EF4-FFF2-40B4-BE49-F238E27FC236}">
                <a16:creationId xmlns:a16="http://schemas.microsoft.com/office/drawing/2014/main" id="{174D051C-D5EC-4277-89AE-93719C95A72F}"/>
              </a:ext>
            </a:extLst>
          </p:cNvPr>
          <p:cNvSpPr txBox="1">
            <a:spLocks/>
          </p:cNvSpPr>
          <p:nvPr/>
        </p:nvSpPr>
        <p:spPr>
          <a:xfrm>
            <a:off x="9586004" y="3916536"/>
            <a:ext cx="2440779" cy="18127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The sequence drops by a semitone to E Flat 7 (returning to related tonal centre chords), but with a dissonant E - A in the bass (still uncomfortable, unresolved tension)</a:t>
            </a:r>
          </a:p>
          <a:p>
            <a:pPr marL="0" indent="0">
              <a:buNone/>
            </a:pPr>
            <a:endParaRPr lang="en-GB" sz="1600" dirty="0">
              <a:latin typeface="+mj-lt"/>
            </a:endParaRPr>
          </a:p>
          <a:p>
            <a:pPr marL="0" indent="0">
              <a:buNone/>
            </a:pPr>
            <a:r>
              <a:rPr lang="en-GB" sz="1600" dirty="0">
                <a:latin typeface="+mj-lt"/>
              </a:rPr>
              <a:t> </a:t>
            </a:r>
          </a:p>
        </p:txBody>
      </p:sp>
      <p:cxnSp>
        <p:nvCxnSpPr>
          <p:cNvPr id="33" name="Straight Arrow Connector 32">
            <a:extLst>
              <a:ext uri="{FF2B5EF4-FFF2-40B4-BE49-F238E27FC236}">
                <a16:creationId xmlns:a16="http://schemas.microsoft.com/office/drawing/2014/main" id="{D5557FB9-4E7D-4F94-B5C4-839B826442BE}"/>
              </a:ext>
            </a:extLst>
          </p:cNvPr>
          <p:cNvCxnSpPr>
            <a:cxnSpLocks/>
          </p:cNvCxnSpPr>
          <p:nvPr/>
        </p:nvCxnSpPr>
        <p:spPr>
          <a:xfrm flipH="1">
            <a:off x="8443913" y="4400550"/>
            <a:ext cx="1142091" cy="88582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34" name="Content Placeholder 2">
            <a:extLst>
              <a:ext uri="{FF2B5EF4-FFF2-40B4-BE49-F238E27FC236}">
                <a16:creationId xmlns:a16="http://schemas.microsoft.com/office/drawing/2014/main" id="{CBF68503-2EAB-49D5-A356-BD6EEB76C095}"/>
              </a:ext>
            </a:extLst>
          </p:cNvPr>
          <p:cNvSpPr txBox="1">
            <a:spLocks/>
          </p:cNvSpPr>
          <p:nvPr/>
        </p:nvSpPr>
        <p:spPr>
          <a:xfrm>
            <a:off x="9537193" y="1250188"/>
            <a:ext cx="2396725" cy="21788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“…ashes” is emptied pf the strings texture, leaving a bare/harsh perfect 5</a:t>
            </a:r>
            <a:r>
              <a:rPr lang="en-GB" sz="1600" baseline="30000" dirty="0">
                <a:latin typeface="+mj-lt"/>
              </a:rPr>
              <a:t>th</a:t>
            </a:r>
            <a:r>
              <a:rPr lang="en-GB" sz="1600" dirty="0">
                <a:latin typeface="+mj-lt"/>
              </a:rPr>
              <a:t> over a dissonant A Flat bass note…the intention here is to create a barren sound, reminiscent of dry/dusty death.</a:t>
            </a:r>
          </a:p>
          <a:p>
            <a:pPr marL="0" indent="0">
              <a:buNone/>
            </a:pPr>
            <a:endParaRPr lang="en-GB" sz="1600" dirty="0">
              <a:latin typeface="+mj-lt"/>
            </a:endParaRPr>
          </a:p>
          <a:p>
            <a:pPr marL="0" indent="0">
              <a:buNone/>
            </a:pPr>
            <a:r>
              <a:rPr lang="en-GB" sz="1600" dirty="0">
                <a:latin typeface="+mj-lt"/>
              </a:rPr>
              <a:t> </a:t>
            </a:r>
          </a:p>
        </p:txBody>
      </p:sp>
      <p:cxnSp>
        <p:nvCxnSpPr>
          <p:cNvPr id="36" name="Straight Arrow Connector 35">
            <a:extLst>
              <a:ext uri="{FF2B5EF4-FFF2-40B4-BE49-F238E27FC236}">
                <a16:creationId xmlns:a16="http://schemas.microsoft.com/office/drawing/2014/main" id="{494DE9D9-9CC8-46DB-8AED-CF17BB81E4C3}"/>
              </a:ext>
            </a:extLst>
          </p:cNvPr>
          <p:cNvCxnSpPr/>
          <p:nvPr/>
        </p:nvCxnSpPr>
        <p:spPr>
          <a:xfrm flipH="1">
            <a:off x="5029200" y="1600200"/>
            <a:ext cx="4556804" cy="231633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32" name="Content Placeholder 2">
            <a:extLst>
              <a:ext uri="{FF2B5EF4-FFF2-40B4-BE49-F238E27FC236}">
                <a16:creationId xmlns:a16="http://schemas.microsoft.com/office/drawing/2014/main" id="{6B8BCCD5-0497-47C1-8051-D6E8EF523001}"/>
              </a:ext>
            </a:extLst>
          </p:cNvPr>
          <p:cNvSpPr txBox="1">
            <a:spLocks/>
          </p:cNvSpPr>
          <p:nvPr/>
        </p:nvSpPr>
        <p:spPr>
          <a:xfrm>
            <a:off x="23610" y="6189102"/>
            <a:ext cx="2910683" cy="5679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This intentional clash of bassline and upper parts recalls bar 11</a:t>
            </a:r>
          </a:p>
          <a:p>
            <a:pPr marL="0" indent="0">
              <a:buNone/>
            </a:pPr>
            <a:endParaRPr lang="en-GB" sz="1600" dirty="0">
              <a:latin typeface="+mj-lt"/>
            </a:endParaRPr>
          </a:p>
          <a:p>
            <a:pPr marL="0" indent="0">
              <a:buNone/>
            </a:pPr>
            <a:r>
              <a:rPr lang="en-GB" sz="1600" dirty="0">
                <a:latin typeface="+mj-lt"/>
              </a:rPr>
              <a:t> </a:t>
            </a:r>
          </a:p>
        </p:txBody>
      </p:sp>
      <p:cxnSp>
        <p:nvCxnSpPr>
          <p:cNvPr id="35" name="Straight Arrow Connector 34">
            <a:extLst>
              <a:ext uri="{FF2B5EF4-FFF2-40B4-BE49-F238E27FC236}">
                <a16:creationId xmlns:a16="http://schemas.microsoft.com/office/drawing/2014/main" id="{390EAA8C-4691-422D-B2D6-D4992393A167}"/>
              </a:ext>
            </a:extLst>
          </p:cNvPr>
          <p:cNvCxnSpPr>
            <a:cxnSpLocks/>
          </p:cNvCxnSpPr>
          <p:nvPr/>
        </p:nvCxnSpPr>
        <p:spPr>
          <a:xfrm flipH="1">
            <a:off x="8443913" y="4943474"/>
            <a:ext cx="1163527" cy="103943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590808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106EB20-9BF6-4DE2-AC95-F45B1D295030}"/>
              </a:ext>
            </a:extLst>
          </p:cNvPr>
          <p:cNvPicPr>
            <a:picLocks noChangeAspect="1"/>
          </p:cNvPicPr>
          <p:nvPr/>
        </p:nvPicPr>
        <p:blipFill rotWithShape="1">
          <a:blip r:embed="rId2"/>
          <a:srcRect l="22969" t="28323" r="25235" b="9355"/>
          <a:stretch/>
        </p:blipFill>
        <p:spPr>
          <a:xfrm>
            <a:off x="300037" y="330200"/>
            <a:ext cx="8596103" cy="5815013"/>
          </a:xfrm>
          <a:prstGeom prst="rect">
            <a:avLst/>
          </a:prstGeom>
        </p:spPr>
      </p:pic>
      <p:sp>
        <p:nvSpPr>
          <p:cNvPr id="3" name="Content Placeholder 2">
            <a:extLst>
              <a:ext uri="{FF2B5EF4-FFF2-40B4-BE49-F238E27FC236}">
                <a16:creationId xmlns:a16="http://schemas.microsoft.com/office/drawing/2014/main" id="{A3B2A078-5DD5-4E1A-AD10-A73D66106E82}"/>
              </a:ext>
            </a:extLst>
          </p:cNvPr>
          <p:cNvSpPr txBox="1">
            <a:spLocks/>
          </p:cNvSpPr>
          <p:nvPr/>
        </p:nvSpPr>
        <p:spPr>
          <a:xfrm>
            <a:off x="107795" y="17727"/>
            <a:ext cx="11396454" cy="4585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The rise/fall chromatic motif from verse 3 (a variation of the rise/fall motif underneath “the gale” in Vs 1) is repeated in sequence from bar 68 onwards.</a:t>
            </a:r>
          </a:p>
          <a:p>
            <a:pPr marL="0" indent="0">
              <a:buNone/>
            </a:pPr>
            <a:endParaRPr lang="en-GB" sz="1600" dirty="0">
              <a:latin typeface="+mj-lt"/>
            </a:endParaRPr>
          </a:p>
          <a:p>
            <a:pPr marL="0" indent="0">
              <a:buNone/>
            </a:pPr>
            <a:endParaRPr lang="en-GB" sz="1600" dirty="0">
              <a:latin typeface="+mj-lt"/>
            </a:endParaRPr>
          </a:p>
          <a:p>
            <a:pPr marL="0" indent="0">
              <a:buNone/>
            </a:pPr>
            <a:r>
              <a:rPr lang="en-GB" sz="1600" dirty="0">
                <a:latin typeface="+mj-lt"/>
              </a:rPr>
              <a:t> </a:t>
            </a:r>
          </a:p>
        </p:txBody>
      </p:sp>
      <p:sp>
        <p:nvSpPr>
          <p:cNvPr id="4" name="Content Placeholder 2">
            <a:extLst>
              <a:ext uri="{FF2B5EF4-FFF2-40B4-BE49-F238E27FC236}">
                <a16:creationId xmlns:a16="http://schemas.microsoft.com/office/drawing/2014/main" id="{F2221B32-C686-4594-B1B5-C97436E03D90}"/>
              </a:ext>
            </a:extLst>
          </p:cNvPr>
          <p:cNvSpPr txBox="1">
            <a:spLocks/>
          </p:cNvSpPr>
          <p:nvPr/>
        </p:nvSpPr>
        <p:spPr>
          <a:xfrm>
            <a:off x="8896140" y="601194"/>
            <a:ext cx="2889460" cy="18815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The music attempts to find the home key/tonal centre at bar 71.</a:t>
            </a:r>
          </a:p>
          <a:p>
            <a:pPr marL="0" indent="0">
              <a:buNone/>
            </a:pPr>
            <a:r>
              <a:rPr lang="en-GB" sz="1600" dirty="0">
                <a:latin typeface="+mj-lt"/>
              </a:rPr>
              <a:t>But…it is still not at peace/rest, because the A Flat in the chord/piano tremolo creates a tri-tone with the D, and a minor 2</a:t>
            </a:r>
            <a:r>
              <a:rPr lang="en-GB" sz="1600" baseline="30000" dirty="0">
                <a:latin typeface="+mj-lt"/>
              </a:rPr>
              <a:t>nd</a:t>
            </a:r>
            <a:r>
              <a:rPr lang="en-GB" sz="1600" dirty="0">
                <a:latin typeface="+mj-lt"/>
              </a:rPr>
              <a:t> dissonance with the G.  </a:t>
            </a:r>
          </a:p>
          <a:p>
            <a:pPr marL="0" indent="0">
              <a:buNone/>
            </a:pPr>
            <a:endParaRPr lang="en-GB" sz="1600" dirty="0">
              <a:latin typeface="+mj-lt"/>
            </a:endParaRPr>
          </a:p>
          <a:p>
            <a:pPr marL="0" indent="0">
              <a:buNone/>
            </a:pPr>
            <a:endParaRPr lang="en-GB" sz="1600" dirty="0">
              <a:latin typeface="+mj-lt"/>
            </a:endParaRPr>
          </a:p>
          <a:p>
            <a:pPr marL="0" indent="0">
              <a:buNone/>
            </a:pPr>
            <a:r>
              <a:rPr lang="en-GB" sz="1600" dirty="0">
                <a:latin typeface="+mj-lt"/>
              </a:rPr>
              <a:t> </a:t>
            </a:r>
          </a:p>
        </p:txBody>
      </p:sp>
      <p:sp>
        <p:nvSpPr>
          <p:cNvPr id="5" name="Content Placeholder 2">
            <a:extLst>
              <a:ext uri="{FF2B5EF4-FFF2-40B4-BE49-F238E27FC236}">
                <a16:creationId xmlns:a16="http://schemas.microsoft.com/office/drawing/2014/main" id="{5E333E69-369D-4F64-BDD5-C4606945A1EF}"/>
              </a:ext>
            </a:extLst>
          </p:cNvPr>
          <p:cNvSpPr txBox="1">
            <a:spLocks/>
          </p:cNvSpPr>
          <p:nvPr/>
        </p:nvSpPr>
        <p:spPr>
          <a:xfrm>
            <a:off x="8896140" y="3823364"/>
            <a:ext cx="2500314" cy="9689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The storm is dying, but has not quite gone…</a:t>
            </a:r>
          </a:p>
          <a:p>
            <a:pPr marL="0" indent="0">
              <a:buNone/>
            </a:pPr>
            <a:r>
              <a:rPr lang="en-GB" sz="1600" dirty="0">
                <a:latin typeface="+mj-lt"/>
              </a:rPr>
              <a:t>Until…</a:t>
            </a:r>
          </a:p>
          <a:p>
            <a:pPr marL="0" indent="0">
              <a:buNone/>
            </a:pPr>
            <a:endParaRPr lang="en-GB" sz="1600" dirty="0">
              <a:latin typeface="+mj-lt"/>
            </a:endParaRPr>
          </a:p>
          <a:p>
            <a:pPr marL="0" indent="0">
              <a:buNone/>
            </a:pPr>
            <a:r>
              <a:rPr lang="en-GB" sz="1600" dirty="0">
                <a:latin typeface="+mj-lt"/>
              </a:rPr>
              <a:t> </a:t>
            </a:r>
          </a:p>
        </p:txBody>
      </p:sp>
      <p:sp>
        <p:nvSpPr>
          <p:cNvPr id="6" name="Content Placeholder 2">
            <a:extLst>
              <a:ext uri="{FF2B5EF4-FFF2-40B4-BE49-F238E27FC236}">
                <a16:creationId xmlns:a16="http://schemas.microsoft.com/office/drawing/2014/main" id="{8B42A1F7-89FF-42CA-AA10-955852BB1676}"/>
              </a:ext>
            </a:extLst>
          </p:cNvPr>
          <p:cNvSpPr txBox="1">
            <a:spLocks/>
          </p:cNvSpPr>
          <p:nvPr/>
        </p:nvSpPr>
        <p:spPr>
          <a:xfrm>
            <a:off x="8896140" y="2428087"/>
            <a:ext cx="3071320" cy="13478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Bar 73, </a:t>
            </a:r>
            <a:r>
              <a:rPr lang="en-GB" sz="1600" dirty="0" err="1">
                <a:latin typeface="+mj-lt"/>
              </a:rPr>
              <a:t>bt.</a:t>
            </a:r>
            <a:r>
              <a:rPr lang="en-GB" sz="1600" dirty="0">
                <a:latin typeface="+mj-lt"/>
              </a:rPr>
              <a:t> 3: the A Flat resolves to a G, leaving the music on a chord of G in open 5ths (ambiguous/stark….not major OR minor…reminiscent of modal folk music</a:t>
            </a:r>
          </a:p>
          <a:p>
            <a:pPr marL="0" indent="0">
              <a:buNone/>
            </a:pPr>
            <a:endParaRPr lang="en-GB" sz="1600" dirty="0">
              <a:latin typeface="+mj-lt"/>
            </a:endParaRPr>
          </a:p>
          <a:p>
            <a:pPr marL="0" indent="0">
              <a:buNone/>
            </a:pPr>
            <a:r>
              <a:rPr lang="en-GB" sz="1600" dirty="0">
                <a:latin typeface="+mj-lt"/>
              </a:rPr>
              <a:t> </a:t>
            </a:r>
          </a:p>
        </p:txBody>
      </p:sp>
      <p:cxnSp>
        <p:nvCxnSpPr>
          <p:cNvPr id="8" name="Straight Arrow Connector 7">
            <a:extLst>
              <a:ext uri="{FF2B5EF4-FFF2-40B4-BE49-F238E27FC236}">
                <a16:creationId xmlns:a16="http://schemas.microsoft.com/office/drawing/2014/main" id="{81F83947-61BF-436C-A58F-77B5CB15D94F}"/>
              </a:ext>
            </a:extLst>
          </p:cNvPr>
          <p:cNvCxnSpPr>
            <a:cxnSpLocks/>
          </p:cNvCxnSpPr>
          <p:nvPr/>
        </p:nvCxnSpPr>
        <p:spPr>
          <a:xfrm>
            <a:off x="1219200" y="504720"/>
            <a:ext cx="1019033" cy="20806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0" name="Straight Arrow Connector 9">
            <a:extLst>
              <a:ext uri="{FF2B5EF4-FFF2-40B4-BE49-F238E27FC236}">
                <a16:creationId xmlns:a16="http://schemas.microsoft.com/office/drawing/2014/main" id="{20E266D3-A0D9-4BDD-BDE5-3EC012C6901A}"/>
              </a:ext>
            </a:extLst>
          </p:cNvPr>
          <p:cNvCxnSpPr>
            <a:cxnSpLocks/>
          </p:cNvCxnSpPr>
          <p:nvPr/>
        </p:nvCxnSpPr>
        <p:spPr>
          <a:xfrm flipH="1">
            <a:off x="1641944" y="1662444"/>
            <a:ext cx="7299352" cy="2547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2" name="Straight Arrow Connector 11">
            <a:extLst>
              <a:ext uri="{FF2B5EF4-FFF2-40B4-BE49-F238E27FC236}">
                <a16:creationId xmlns:a16="http://schemas.microsoft.com/office/drawing/2014/main" id="{7AE9CB33-0BBC-4F63-89F8-D48891708B37}"/>
              </a:ext>
            </a:extLst>
          </p:cNvPr>
          <p:cNvCxnSpPr>
            <a:cxnSpLocks/>
          </p:cNvCxnSpPr>
          <p:nvPr/>
        </p:nvCxnSpPr>
        <p:spPr>
          <a:xfrm flipH="1">
            <a:off x="2260811" y="1653941"/>
            <a:ext cx="6657907" cy="175046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4" name="Straight Arrow Connector 13">
            <a:extLst>
              <a:ext uri="{FF2B5EF4-FFF2-40B4-BE49-F238E27FC236}">
                <a16:creationId xmlns:a16="http://schemas.microsoft.com/office/drawing/2014/main" id="{78F5A0EB-354C-48A0-9E72-5F047E38F9CF}"/>
              </a:ext>
            </a:extLst>
          </p:cNvPr>
          <p:cNvCxnSpPr>
            <a:cxnSpLocks/>
          </p:cNvCxnSpPr>
          <p:nvPr/>
        </p:nvCxnSpPr>
        <p:spPr>
          <a:xfrm flipH="1">
            <a:off x="2260811" y="1675180"/>
            <a:ext cx="6635329" cy="127606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6" name="Straight Arrow Connector 15">
            <a:extLst>
              <a:ext uri="{FF2B5EF4-FFF2-40B4-BE49-F238E27FC236}">
                <a16:creationId xmlns:a16="http://schemas.microsoft.com/office/drawing/2014/main" id="{29387A7F-FE63-47AD-A832-926B2B765DF1}"/>
              </a:ext>
            </a:extLst>
          </p:cNvPr>
          <p:cNvCxnSpPr>
            <a:cxnSpLocks/>
          </p:cNvCxnSpPr>
          <p:nvPr/>
        </p:nvCxnSpPr>
        <p:spPr>
          <a:xfrm flipH="1">
            <a:off x="4258101" y="2634215"/>
            <a:ext cx="4638039" cy="79478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7" name="Content Placeholder 2">
            <a:extLst>
              <a:ext uri="{FF2B5EF4-FFF2-40B4-BE49-F238E27FC236}">
                <a16:creationId xmlns:a16="http://schemas.microsoft.com/office/drawing/2014/main" id="{13704B55-CCEC-41C0-91B0-2E75554D69B5}"/>
              </a:ext>
            </a:extLst>
          </p:cNvPr>
          <p:cNvSpPr txBox="1">
            <a:spLocks/>
          </p:cNvSpPr>
          <p:nvPr/>
        </p:nvSpPr>
        <p:spPr>
          <a:xfrm>
            <a:off x="1347040" y="6196229"/>
            <a:ext cx="5549167" cy="4072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i="1" dirty="0" err="1">
                <a:latin typeface="+mj-lt"/>
              </a:rPr>
              <a:t>pui</a:t>
            </a:r>
            <a:r>
              <a:rPr lang="en-GB" sz="1600" i="1" dirty="0">
                <a:latin typeface="+mj-lt"/>
              </a:rPr>
              <a:t> </a:t>
            </a:r>
            <a:r>
              <a:rPr lang="en-GB" sz="1600" b="1" i="1" dirty="0">
                <a:latin typeface="+mj-lt"/>
              </a:rPr>
              <a:t>p </a:t>
            </a:r>
            <a:r>
              <a:rPr lang="en-GB" sz="1600" dirty="0">
                <a:latin typeface="+mj-lt"/>
              </a:rPr>
              <a:t>and the decrescendo to </a:t>
            </a:r>
            <a:r>
              <a:rPr lang="en-GB" sz="1600" b="1" i="1" dirty="0" err="1">
                <a:latin typeface="+mj-lt"/>
              </a:rPr>
              <a:t>pppp</a:t>
            </a:r>
            <a:r>
              <a:rPr lang="en-GB" sz="1600" b="1" i="1" dirty="0">
                <a:latin typeface="+mj-lt"/>
              </a:rPr>
              <a:t> </a:t>
            </a:r>
            <a:r>
              <a:rPr lang="en-GB" sz="1600" dirty="0">
                <a:latin typeface="+mj-lt"/>
              </a:rPr>
              <a:t>and less (dying out)</a:t>
            </a:r>
            <a:endParaRPr lang="en-GB" sz="1600" b="1" dirty="0">
              <a:latin typeface="+mj-lt"/>
            </a:endParaRPr>
          </a:p>
          <a:p>
            <a:pPr marL="0" indent="0">
              <a:buNone/>
            </a:pPr>
            <a:endParaRPr lang="en-GB" sz="1600" dirty="0">
              <a:latin typeface="+mj-lt"/>
            </a:endParaRPr>
          </a:p>
          <a:p>
            <a:pPr marL="0" indent="0">
              <a:buNone/>
            </a:pPr>
            <a:r>
              <a:rPr lang="en-GB" sz="1600" dirty="0">
                <a:latin typeface="+mj-lt"/>
              </a:rPr>
              <a:t> </a:t>
            </a:r>
          </a:p>
        </p:txBody>
      </p:sp>
      <p:cxnSp>
        <p:nvCxnSpPr>
          <p:cNvPr id="19" name="Straight Arrow Connector 18">
            <a:extLst>
              <a:ext uri="{FF2B5EF4-FFF2-40B4-BE49-F238E27FC236}">
                <a16:creationId xmlns:a16="http://schemas.microsoft.com/office/drawing/2014/main" id="{DC03CF8B-FFAE-437D-8D12-21E10F5991D0}"/>
              </a:ext>
            </a:extLst>
          </p:cNvPr>
          <p:cNvCxnSpPr/>
          <p:nvPr/>
        </p:nvCxnSpPr>
        <p:spPr>
          <a:xfrm flipV="1">
            <a:off x="1446663" y="5486400"/>
            <a:ext cx="354841" cy="63220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1" name="Straight Arrow Connector 20">
            <a:extLst>
              <a:ext uri="{FF2B5EF4-FFF2-40B4-BE49-F238E27FC236}">
                <a16:creationId xmlns:a16="http://schemas.microsoft.com/office/drawing/2014/main" id="{3C9E51CB-510B-4BDF-AA14-CECAFEBAA532}"/>
              </a:ext>
            </a:extLst>
          </p:cNvPr>
          <p:cNvCxnSpPr/>
          <p:nvPr/>
        </p:nvCxnSpPr>
        <p:spPr>
          <a:xfrm flipV="1">
            <a:off x="1446663" y="5486400"/>
            <a:ext cx="1583140" cy="63220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3" name="Straight Arrow Connector 22">
            <a:extLst>
              <a:ext uri="{FF2B5EF4-FFF2-40B4-BE49-F238E27FC236}">
                <a16:creationId xmlns:a16="http://schemas.microsoft.com/office/drawing/2014/main" id="{343C6C1C-3993-4D02-A99F-50BCDA6A3E45}"/>
              </a:ext>
            </a:extLst>
          </p:cNvPr>
          <p:cNvCxnSpPr/>
          <p:nvPr/>
        </p:nvCxnSpPr>
        <p:spPr>
          <a:xfrm flipV="1">
            <a:off x="1446663" y="5453277"/>
            <a:ext cx="2811438" cy="66532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5" name="Straight Arrow Connector 24">
            <a:extLst>
              <a:ext uri="{FF2B5EF4-FFF2-40B4-BE49-F238E27FC236}">
                <a16:creationId xmlns:a16="http://schemas.microsoft.com/office/drawing/2014/main" id="{9CAF2494-0A86-4BA9-AE7C-2EE1895D6E1C}"/>
              </a:ext>
            </a:extLst>
          </p:cNvPr>
          <p:cNvCxnSpPr/>
          <p:nvPr/>
        </p:nvCxnSpPr>
        <p:spPr>
          <a:xfrm flipV="1">
            <a:off x="1446663" y="5340131"/>
            <a:ext cx="5349922" cy="77847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6" name="Content Placeholder 2">
            <a:extLst>
              <a:ext uri="{FF2B5EF4-FFF2-40B4-BE49-F238E27FC236}">
                <a16:creationId xmlns:a16="http://schemas.microsoft.com/office/drawing/2014/main" id="{5EEEBBCD-D083-466D-835C-88FC9F400ED9}"/>
              </a:ext>
            </a:extLst>
          </p:cNvPr>
          <p:cNvSpPr txBox="1">
            <a:spLocks/>
          </p:cNvSpPr>
          <p:nvPr/>
        </p:nvSpPr>
        <p:spPr>
          <a:xfrm>
            <a:off x="8896140" y="4778133"/>
            <a:ext cx="2622564" cy="67514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the augmented version of the D-G bass motif…the last gasp!</a:t>
            </a:r>
            <a:endParaRPr lang="en-GB" sz="1600" b="1" dirty="0">
              <a:latin typeface="+mj-lt"/>
            </a:endParaRPr>
          </a:p>
          <a:p>
            <a:pPr marL="0" indent="0">
              <a:buNone/>
            </a:pPr>
            <a:endParaRPr lang="en-GB" sz="1600" dirty="0">
              <a:latin typeface="+mj-lt"/>
            </a:endParaRPr>
          </a:p>
          <a:p>
            <a:pPr marL="0" indent="0">
              <a:buNone/>
            </a:pPr>
            <a:r>
              <a:rPr lang="en-GB" sz="1600" dirty="0">
                <a:latin typeface="+mj-lt"/>
              </a:rPr>
              <a:t> </a:t>
            </a:r>
          </a:p>
        </p:txBody>
      </p:sp>
      <p:cxnSp>
        <p:nvCxnSpPr>
          <p:cNvPr id="28" name="Straight Arrow Connector 27">
            <a:extLst>
              <a:ext uri="{FF2B5EF4-FFF2-40B4-BE49-F238E27FC236}">
                <a16:creationId xmlns:a16="http://schemas.microsoft.com/office/drawing/2014/main" id="{7E331A93-BCE1-49B7-8AC2-AD1852619D03}"/>
              </a:ext>
            </a:extLst>
          </p:cNvPr>
          <p:cNvCxnSpPr>
            <a:cxnSpLocks/>
          </p:cNvCxnSpPr>
          <p:nvPr/>
        </p:nvCxnSpPr>
        <p:spPr>
          <a:xfrm flipH="1">
            <a:off x="7246961" y="5313523"/>
            <a:ext cx="1942195" cy="60932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0" name="Straight Arrow Connector 29">
            <a:extLst>
              <a:ext uri="{FF2B5EF4-FFF2-40B4-BE49-F238E27FC236}">
                <a16:creationId xmlns:a16="http://schemas.microsoft.com/office/drawing/2014/main" id="{ADB0E864-959D-4977-9103-AC75563D7DDE}"/>
              </a:ext>
            </a:extLst>
          </p:cNvPr>
          <p:cNvCxnSpPr>
            <a:cxnSpLocks/>
          </p:cNvCxnSpPr>
          <p:nvPr/>
        </p:nvCxnSpPr>
        <p:spPr>
          <a:xfrm flipH="1">
            <a:off x="7943211" y="5313523"/>
            <a:ext cx="1245945" cy="48897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8442074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10;&#10;Description automatically generated with medium confidence">
            <a:extLst>
              <a:ext uri="{FF2B5EF4-FFF2-40B4-BE49-F238E27FC236}">
                <a16:creationId xmlns:a16="http://schemas.microsoft.com/office/drawing/2014/main" id="{227A2322-990D-4D8B-E6AF-B5D29790A7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68161" cy="6858000"/>
          </a:xfrm>
          <a:prstGeom prst="rect">
            <a:avLst/>
          </a:prstGeom>
        </p:spPr>
      </p:pic>
    </p:spTree>
    <p:extLst>
      <p:ext uri="{BB962C8B-B14F-4D97-AF65-F5344CB8AC3E}">
        <p14:creationId xmlns:p14="http://schemas.microsoft.com/office/powerpoint/2010/main" val="2953799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B0161F-8BE0-49ED-A673-F2796872BC68}"/>
              </a:ext>
            </a:extLst>
          </p:cNvPr>
          <p:cNvSpPr>
            <a:spLocks noGrp="1"/>
          </p:cNvSpPr>
          <p:nvPr>
            <p:ph idx="1"/>
          </p:nvPr>
        </p:nvSpPr>
        <p:spPr>
          <a:xfrm>
            <a:off x="838200" y="268287"/>
            <a:ext cx="10515600" cy="2817813"/>
          </a:xfrm>
        </p:spPr>
        <p:txBody>
          <a:bodyPr>
            <a:normAutofit/>
          </a:bodyPr>
          <a:lstStyle/>
          <a:p>
            <a:r>
              <a:rPr lang="en-GB" sz="2000" dirty="0">
                <a:latin typeface="+mj-lt"/>
              </a:rPr>
              <a:t>The underlying connection between Housman and V.W: they shared a fascination with folk traditions/heritage. </a:t>
            </a:r>
          </a:p>
          <a:p>
            <a:r>
              <a:rPr lang="en-GB" sz="2000" dirty="0">
                <a:latin typeface="+mj-lt"/>
              </a:rPr>
              <a:t>I.e. the music and lives of people who (largely) lived and worked in the rural areas of England/G.B.</a:t>
            </a:r>
          </a:p>
          <a:p>
            <a:r>
              <a:rPr lang="en-GB" sz="2000" dirty="0">
                <a:latin typeface="+mj-lt"/>
              </a:rPr>
              <a:t>In 1903:                                                                                                                                                                   Vaughan Williams started to ‘collect’ folk songs. This process was primary source research: visiting rural areas to find people who had learned traditional folk songs of their region by ear/heart, then recording them by using wax cylinders (early recording devices) and notation. </a:t>
            </a:r>
          </a:p>
          <a:p>
            <a:r>
              <a:rPr lang="en-GB" sz="2000" dirty="0"/>
              <a:t>More here: </a:t>
            </a:r>
            <a:r>
              <a:rPr lang="en-GB" sz="2000" dirty="0">
                <a:hlinkClick r:id="rId2"/>
              </a:rPr>
              <a:t>https://en.wikipedia.org/wiki/Vaughan_Williams_and_English_folk_music</a:t>
            </a:r>
            <a:endParaRPr lang="en-GB" sz="2000" dirty="0"/>
          </a:p>
          <a:p>
            <a:endParaRPr lang="en-GB" dirty="0"/>
          </a:p>
          <a:p>
            <a:endParaRPr lang="en-GB" dirty="0"/>
          </a:p>
        </p:txBody>
      </p:sp>
      <p:sp>
        <p:nvSpPr>
          <p:cNvPr id="4" name="Content Placeholder 2">
            <a:extLst>
              <a:ext uri="{FF2B5EF4-FFF2-40B4-BE49-F238E27FC236}">
                <a16:creationId xmlns:a16="http://schemas.microsoft.com/office/drawing/2014/main" id="{D1898B2B-E64A-4CF9-B214-FD4D2D9F8AFB}"/>
              </a:ext>
            </a:extLst>
          </p:cNvPr>
          <p:cNvSpPr txBox="1">
            <a:spLocks/>
          </p:cNvSpPr>
          <p:nvPr/>
        </p:nvSpPr>
        <p:spPr>
          <a:xfrm>
            <a:off x="838200" y="3358444"/>
            <a:ext cx="10515600" cy="28178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latin typeface="+mj-lt"/>
              </a:rPr>
              <a:t>Housman’s poetry focuses on the fates of young men from rural Shropshire. </a:t>
            </a:r>
          </a:p>
          <a:p>
            <a:r>
              <a:rPr lang="en-GB" sz="2000" dirty="0">
                <a:latin typeface="+mj-lt"/>
              </a:rPr>
              <a:t>Rural life is often depicted as being romantic, cosy and idyllic. Housman’s poetry contradicts this view. </a:t>
            </a:r>
          </a:p>
          <a:p>
            <a:r>
              <a:rPr lang="en-GB" sz="2000" dirty="0">
                <a:latin typeface="+mj-lt"/>
              </a:rPr>
              <a:t>Many of the poems in A Shropshire Lad emphasise the struggles, pains and brevity of life. </a:t>
            </a:r>
          </a:p>
          <a:p>
            <a:r>
              <a:rPr lang="en-GB" sz="2000" dirty="0">
                <a:latin typeface="+mj-lt"/>
              </a:rPr>
              <a:t>At the same time, Housman creates a vivid sense of place and identity: a place that has distinctive character, forged through centuries of occupation.</a:t>
            </a:r>
          </a:p>
          <a:p>
            <a:r>
              <a:rPr lang="en-GB" sz="1600" dirty="0">
                <a:hlinkClick r:id="rId3"/>
              </a:rPr>
              <a:t>https://interestingliterature.com/2018/05/a-short-analysis-of-a-e-housmans-on-wenlock-edge-the-woods-in-trouble/</a:t>
            </a:r>
            <a:endParaRPr lang="en-GB" sz="1600" dirty="0"/>
          </a:p>
          <a:p>
            <a:endParaRPr lang="en-GB" sz="2000" dirty="0"/>
          </a:p>
          <a:p>
            <a:endParaRPr lang="en-GB" dirty="0"/>
          </a:p>
          <a:p>
            <a:endParaRPr lang="en-GB" dirty="0"/>
          </a:p>
        </p:txBody>
      </p:sp>
    </p:spTree>
    <p:extLst>
      <p:ext uri="{BB962C8B-B14F-4D97-AF65-F5344CB8AC3E}">
        <p14:creationId xmlns:p14="http://schemas.microsoft.com/office/powerpoint/2010/main" val="122321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E7ACA59C-0180-4365-AEA0-FBFF31FD7356}"/>
              </a:ext>
            </a:extLst>
          </p:cNvPr>
          <p:cNvSpPr txBox="1">
            <a:spLocks/>
          </p:cNvSpPr>
          <p:nvPr/>
        </p:nvSpPr>
        <p:spPr>
          <a:xfrm>
            <a:off x="722338" y="185737"/>
            <a:ext cx="10515600" cy="5429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t>Why did this fascination with rural life and culture exist?</a:t>
            </a:r>
          </a:p>
          <a:p>
            <a:endParaRPr lang="en-GB" dirty="0"/>
          </a:p>
          <a:p>
            <a:endParaRPr lang="en-GB" dirty="0"/>
          </a:p>
        </p:txBody>
      </p:sp>
      <p:sp>
        <p:nvSpPr>
          <p:cNvPr id="5" name="Content Placeholder 2">
            <a:extLst>
              <a:ext uri="{FF2B5EF4-FFF2-40B4-BE49-F238E27FC236}">
                <a16:creationId xmlns:a16="http://schemas.microsoft.com/office/drawing/2014/main" id="{AC30BB54-BC0F-4479-9E90-20D0224ACEF5}"/>
              </a:ext>
            </a:extLst>
          </p:cNvPr>
          <p:cNvSpPr txBox="1">
            <a:spLocks/>
          </p:cNvSpPr>
          <p:nvPr/>
        </p:nvSpPr>
        <p:spPr>
          <a:xfrm>
            <a:off x="538163" y="793402"/>
            <a:ext cx="10515600" cy="350043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latin typeface="+mj-lt"/>
              </a:rPr>
              <a:t>The late 19</a:t>
            </a:r>
            <a:r>
              <a:rPr lang="en-GB" sz="2000" baseline="30000" dirty="0">
                <a:latin typeface="+mj-lt"/>
              </a:rPr>
              <a:t>th</a:t>
            </a:r>
            <a:r>
              <a:rPr lang="en-GB" sz="2000" dirty="0">
                <a:latin typeface="+mj-lt"/>
              </a:rPr>
              <a:t> Century was a time of rapid urban expansion. The industrialised cities were densely and massively populated by necessary factory workers. The process of industrialisation (from the beginnings of the Industrial Revolution) had been a major factor in depopulating rural areas (people moved to cities and towns where incomes </a:t>
            </a:r>
            <a:r>
              <a:rPr lang="en-GB" sz="2000" u="sng" dirty="0">
                <a:latin typeface="+mj-lt"/>
              </a:rPr>
              <a:t>seemed</a:t>
            </a:r>
            <a:r>
              <a:rPr lang="en-GB" sz="2000" dirty="0">
                <a:latin typeface="+mj-lt"/>
              </a:rPr>
              <a:t> more readily available).</a:t>
            </a:r>
          </a:p>
          <a:p>
            <a:r>
              <a:rPr lang="en-GB" sz="2000" dirty="0">
                <a:latin typeface="+mj-lt"/>
              </a:rPr>
              <a:t>Equally, industrialised processes were beginning to emerge in agriculture (machines reduced the need for manual labour).</a:t>
            </a:r>
          </a:p>
          <a:p>
            <a:r>
              <a:rPr lang="en-GB" sz="2000" dirty="0">
                <a:latin typeface="+mj-lt"/>
              </a:rPr>
              <a:t>And: new transport and communications systems were effectively ‘shrinking’ the nation: the speed of transport (steam trains) would have been unimaginable a century earlier. </a:t>
            </a:r>
          </a:p>
          <a:p>
            <a:r>
              <a:rPr lang="en-GB" sz="2000" dirty="0">
                <a:latin typeface="+mj-lt"/>
              </a:rPr>
              <a:t>These processes of modernisation and urbanisation eroded older ways of life. The distinctiveness of local cultures in rural areas began to fade. </a:t>
            </a:r>
          </a:p>
          <a:p>
            <a:r>
              <a:rPr lang="en-GB" sz="2000" i="1" dirty="0">
                <a:latin typeface="+mj-lt"/>
              </a:rPr>
              <a:t>Note: this process is still happening: mass communication systems have radically changed/diluted the characteristics/prevalence of local accents. </a:t>
            </a:r>
          </a:p>
          <a:p>
            <a:endParaRPr lang="en-GB" sz="2000" dirty="0"/>
          </a:p>
          <a:p>
            <a:endParaRPr lang="en-GB" dirty="0"/>
          </a:p>
          <a:p>
            <a:endParaRPr lang="en-GB" dirty="0"/>
          </a:p>
        </p:txBody>
      </p:sp>
      <p:sp>
        <p:nvSpPr>
          <p:cNvPr id="6" name="Content Placeholder 2">
            <a:extLst>
              <a:ext uri="{FF2B5EF4-FFF2-40B4-BE49-F238E27FC236}">
                <a16:creationId xmlns:a16="http://schemas.microsoft.com/office/drawing/2014/main" id="{9EC50CE3-ED5E-40DE-9680-C80C86F284D2}"/>
              </a:ext>
            </a:extLst>
          </p:cNvPr>
          <p:cNvSpPr txBox="1">
            <a:spLocks/>
          </p:cNvSpPr>
          <p:nvPr/>
        </p:nvSpPr>
        <p:spPr>
          <a:xfrm>
            <a:off x="538163" y="4286247"/>
            <a:ext cx="10515600" cy="714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900" dirty="0">
                <a:latin typeface="+mj-lt"/>
              </a:rPr>
              <a:t>Consequently: the old traditions of local folk culture were in danger of disappearing, including music and dance. </a:t>
            </a:r>
          </a:p>
          <a:p>
            <a:endParaRPr lang="en-GB" sz="2000" dirty="0"/>
          </a:p>
          <a:p>
            <a:endParaRPr lang="en-GB" dirty="0"/>
          </a:p>
          <a:p>
            <a:endParaRPr lang="en-GB" dirty="0"/>
          </a:p>
        </p:txBody>
      </p:sp>
      <p:sp>
        <p:nvSpPr>
          <p:cNvPr id="7" name="Content Placeholder 2">
            <a:extLst>
              <a:ext uri="{FF2B5EF4-FFF2-40B4-BE49-F238E27FC236}">
                <a16:creationId xmlns:a16="http://schemas.microsoft.com/office/drawing/2014/main" id="{C98400E5-286E-4D5D-8B19-792A06DB76F0}"/>
              </a:ext>
            </a:extLst>
          </p:cNvPr>
          <p:cNvSpPr txBox="1">
            <a:spLocks/>
          </p:cNvSpPr>
          <p:nvPr/>
        </p:nvSpPr>
        <p:spPr>
          <a:xfrm>
            <a:off x="538163" y="4957758"/>
            <a:ext cx="10515600" cy="4571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900" dirty="0">
                <a:latin typeface="+mj-lt"/>
              </a:rPr>
              <a:t>Therefore: the sense of ‘genuine English’ character seemed to be in danger of dying out. </a:t>
            </a:r>
          </a:p>
          <a:p>
            <a:endParaRPr lang="en-GB" sz="2000" dirty="0"/>
          </a:p>
          <a:p>
            <a:endParaRPr lang="en-GB" dirty="0"/>
          </a:p>
          <a:p>
            <a:endParaRPr lang="en-GB" dirty="0"/>
          </a:p>
        </p:txBody>
      </p:sp>
      <p:sp>
        <p:nvSpPr>
          <p:cNvPr id="8" name="Content Placeholder 2">
            <a:extLst>
              <a:ext uri="{FF2B5EF4-FFF2-40B4-BE49-F238E27FC236}">
                <a16:creationId xmlns:a16="http://schemas.microsoft.com/office/drawing/2014/main" id="{041A59DC-C451-424E-A2B6-F7FB56B10731}"/>
              </a:ext>
            </a:extLst>
          </p:cNvPr>
          <p:cNvSpPr txBox="1">
            <a:spLocks/>
          </p:cNvSpPr>
          <p:nvPr/>
        </p:nvSpPr>
        <p:spPr>
          <a:xfrm>
            <a:off x="538163" y="5443535"/>
            <a:ext cx="10515600" cy="60007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900" dirty="0">
                <a:latin typeface="+mj-lt"/>
              </a:rPr>
              <a:t>Composers such as Cecil Sharp, V.W and Percy Grainger went to enormous efforts to collect as much of these ‘authentic’ local </a:t>
            </a:r>
            <a:r>
              <a:rPr lang="en-GB" sz="1900" dirty="0" err="1">
                <a:latin typeface="+mj-lt"/>
              </a:rPr>
              <a:t>musics</a:t>
            </a:r>
            <a:r>
              <a:rPr lang="en-GB" sz="1900" dirty="0">
                <a:latin typeface="+mj-lt"/>
              </a:rPr>
              <a:t> as possible.</a:t>
            </a:r>
          </a:p>
          <a:p>
            <a:endParaRPr lang="en-GB" sz="2000" dirty="0"/>
          </a:p>
          <a:p>
            <a:endParaRPr lang="en-GB" dirty="0"/>
          </a:p>
          <a:p>
            <a:endParaRPr lang="en-GB" dirty="0"/>
          </a:p>
        </p:txBody>
      </p:sp>
      <p:sp>
        <p:nvSpPr>
          <p:cNvPr id="9" name="Content Placeholder 2">
            <a:extLst>
              <a:ext uri="{FF2B5EF4-FFF2-40B4-BE49-F238E27FC236}">
                <a16:creationId xmlns:a16="http://schemas.microsoft.com/office/drawing/2014/main" id="{798D6F00-5265-4CC5-87B4-71ACD34CCE58}"/>
              </a:ext>
            </a:extLst>
          </p:cNvPr>
          <p:cNvSpPr txBox="1">
            <a:spLocks/>
          </p:cNvSpPr>
          <p:nvPr/>
        </p:nvSpPr>
        <p:spPr>
          <a:xfrm>
            <a:off x="538163" y="6072188"/>
            <a:ext cx="10515600" cy="60007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900" dirty="0">
                <a:latin typeface="+mj-lt"/>
              </a:rPr>
              <a:t>Authors such as Housman and Thomas Hardy (ref: Jude the Obscure) explored the lives and contexts of rural people.</a:t>
            </a:r>
          </a:p>
          <a:p>
            <a:endParaRPr lang="en-GB" sz="2000" dirty="0"/>
          </a:p>
          <a:p>
            <a:endParaRPr lang="en-GB" dirty="0"/>
          </a:p>
          <a:p>
            <a:endParaRPr lang="en-GB" dirty="0"/>
          </a:p>
        </p:txBody>
      </p:sp>
    </p:spTree>
    <p:extLst>
      <p:ext uri="{BB962C8B-B14F-4D97-AF65-F5344CB8AC3E}">
        <p14:creationId xmlns:p14="http://schemas.microsoft.com/office/powerpoint/2010/main" val="2144605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3C79D-C865-4F91-9B50-746BB25983BB}"/>
              </a:ext>
            </a:extLst>
          </p:cNvPr>
          <p:cNvSpPr>
            <a:spLocks noGrp="1"/>
          </p:cNvSpPr>
          <p:nvPr>
            <p:ph type="title"/>
          </p:nvPr>
        </p:nvSpPr>
        <p:spPr>
          <a:xfrm>
            <a:off x="838200" y="257175"/>
            <a:ext cx="10515600" cy="806450"/>
          </a:xfrm>
        </p:spPr>
        <p:txBody>
          <a:bodyPr>
            <a:normAutofit/>
          </a:bodyPr>
          <a:lstStyle/>
          <a:p>
            <a:r>
              <a:rPr lang="en-GB" sz="2400" dirty="0"/>
              <a:t>Investigate an example of song collecting</a:t>
            </a:r>
          </a:p>
        </p:txBody>
      </p:sp>
      <p:sp>
        <p:nvSpPr>
          <p:cNvPr id="3" name="Content Placeholder 2">
            <a:extLst>
              <a:ext uri="{FF2B5EF4-FFF2-40B4-BE49-F238E27FC236}">
                <a16:creationId xmlns:a16="http://schemas.microsoft.com/office/drawing/2014/main" id="{478CA1C8-8C0B-4E73-A2D7-37797C6CEB5D}"/>
              </a:ext>
            </a:extLst>
          </p:cNvPr>
          <p:cNvSpPr>
            <a:spLocks noGrp="1"/>
          </p:cNvSpPr>
          <p:nvPr>
            <p:ph idx="1"/>
          </p:nvPr>
        </p:nvSpPr>
        <p:spPr>
          <a:xfrm>
            <a:off x="838200" y="1297802"/>
            <a:ext cx="10515600" cy="3968708"/>
          </a:xfrm>
        </p:spPr>
        <p:txBody>
          <a:bodyPr>
            <a:normAutofit/>
          </a:bodyPr>
          <a:lstStyle/>
          <a:p>
            <a:r>
              <a:rPr lang="en-GB" sz="2000" dirty="0">
                <a:latin typeface="+mj-lt"/>
              </a:rPr>
              <a:t>Task: research </a:t>
            </a:r>
          </a:p>
          <a:p>
            <a:r>
              <a:rPr lang="en-GB" sz="2000" dirty="0">
                <a:latin typeface="+mj-lt"/>
              </a:rPr>
              <a:t>Percy Grainger was a pioneer in the collection of traditional English folk song. When did he collect songs in North Lincolnshire?</a:t>
            </a:r>
          </a:p>
          <a:p>
            <a:r>
              <a:rPr lang="en-GB" sz="2000" dirty="0">
                <a:latin typeface="+mj-lt"/>
              </a:rPr>
              <a:t>Where did he find the songs?</a:t>
            </a:r>
          </a:p>
          <a:p>
            <a:r>
              <a:rPr lang="en-GB" sz="2000" dirty="0">
                <a:latin typeface="+mj-lt"/>
              </a:rPr>
              <a:t>How did he collect songs?</a:t>
            </a:r>
          </a:p>
          <a:p>
            <a:r>
              <a:rPr lang="en-GB" sz="2000" dirty="0">
                <a:latin typeface="+mj-lt"/>
              </a:rPr>
              <a:t>Where did he reside/stay at the time?</a:t>
            </a:r>
          </a:p>
          <a:p>
            <a:r>
              <a:rPr lang="en-GB" sz="2000" dirty="0">
                <a:latin typeface="+mj-lt"/>
              </a:rPr>
              <a:t>Who was his host? What type of professional career did he develop?</a:t>
            </a:r>
          </a:p>
          <a:p>
            <a:r>
              <a:rPr lang="en-GB" sz="2000" dirty="0">
                <a:latin typeface="+mj-lt"/>
              </a:rPr>
              <a:t>Why is Grainger’s host relevant to V.W’s ‘On Wenlock Edge’ (what is the connecting factor)?</a:t>
            </a:r>
          </a:p>
          <a:p>
            <a:r>
              <a:rPr lang="en-GB" sz="2000" dirty="0">
                <a:latin typeface="+mj-lt"/>
              </a:rPr>
              <a:t>Why do you think these local events in the history of folk song collecting were influential on a national scale in terms of musical composition?  </a:t>
            </a:r>
          </a:p>
        </p:txBody>
      </p:sp>
      <p:sp>
        <p:nvSpPr>
          <p:cNvPr id="4" name="Content Placeholder 2">
            <a:extLst>
              <a:ext uri="{FF2B5EF4-FFF2-40B4-BE49-F238E27FC236}">
                <a16:creationId xmlns:a16="http://schemas.microsoft.com/office/drawing/2014/main" id="{2AD6D8D2-6F53-4398-85B1-1A1CA088DEA3}"/>
              </a:ext>
            </a:extLst>
          </p:cNvPr>
          <p:cNvSpPr txBox="1">
            <a:spLocks/>
          </p:cNvSpPr>
          <p:nvPr/>
        </p:nvSpPr>
        <p:spPr>
          <a:xfrm>
            <a:off x="838200" y="5314664"/>
            <a:ext cx="10515600" cy="110013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900" dirty="0">
                <a:latin typeface="+mj-lt"/>
              </a:rPr>
              <a:t>Clues (</a:t>
            </a:r>
            <a:r>
              <a:rPr lang="en-GB" sz="1900" b="1" dirty="0">
                <a:latin typeface="+mj-lt"/>
              </a:rPr>
              <a:t>wider listening</a:t>
            </a:r>
            <a:r>
              <a:rPr lang="en-GB" sz="1900" dirty="0">
                <a:latin typeface="+mj-lt"/>
              </a:rPr>
              <a:t>): </a:t>
            </a:r>
            <a:r>
              <a:rPr lang="en-GB" sz="2000" dirty="0">
                <a:hlinkClick r:id="rId2"/>
              </a:rPr>
              <a:t>https://www.youtube.com/watch?v=xlF7t_WcXnY</a:t>
            </a:r>
            <a:endParaRPr lang="en-GB" sz="2000" dirty="0"/>
          </a:p>
          <a:p>
            <a:r>
              <a:rPr lang="en-GB" sz="2000" dirty="0">
                <a:hlinkClick r:id="rId3"/>
              </a:rPr>
              <a:t>https://www.youtube.com/watch?v=etyhfb0KYDk</a:t>
            </a:r>
            <a:endParaRPr lang="en-GB" sz="2000" dirty="0"/>
          </a:p>
          <a:p>
            <a:r>
              <a:rPr lang="en-GB" sz="2000" dirty="0">
                <a:hlinkClick r:id="rId4"/>
              </a:rPr>
              <a:t>https://www.youtube.com/watch?v=gMiws35bf_k</a:t>
            </a:r>
            <a:endParaRPr lang="en-GB" sz="1900" dirty="0">
              <a:latin typeface="+mj-lt"/>
            </a:endParaRPr>
          </a:p>
          <a:p>
            <a:endParaRPr lang="en-GB" sz="2000" dirty="0"/>
          </a:p>
          <a:p>
            <a:endParaRPr lang="en-GB" dirty="0"/>
          </a:p>
          <a:p>
            <a:endParaRPr lang="en-GB" dirty="0"/>
          </a:p>
        </p:txBody>
      </p:sp>
    </p:spTree>
    <p:extLst>
      <p:ext uri="{BB962C8B-B14F-4D97-AF65-F5344CB8AC3E}">
        <p14:creationId xmlns:p14="http://schemas.microsoft.com/office/powerpoint/2010/main" val="3457269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1DF01-4D23-4C63-B849-DF80BFC090BC}"/>
              </a:ext>
            </a:extLst>
          </p:cNvPr>
          <p:cNvSpPr>
            <a:spLocks noGrp="1"/>
          </p:cNvSpPr>
          <p:nvPr>
            <p:ph type="title"/>
          </p:nvPr>
        </p:nvSpPr>
        <p:spPr>
          <a:xfrm>
            <a:off x="117652" y="83736"/>
            <a:ext cx="4186240" cy="477838"/>
          </a:xfrm>
        </p:spPr>
        <p:txBody>
          <a:bodyPr>
            <a:normAutofit/>
          </a:bodyPr>
          <a:lstStyle/>
          <a:p>
            <a:r>
              <a:rPr lang="en-GB" sz="2800" dirty="0"/>
              <a:t>Song 1: On Wenlock Edge</a:t>
            </a:r>
          </a:p>
        </p:txBody>
      </p:sp>
      <p:sp>
        <p:nvSpPr>
          <p:cNvPr id="3" name="Content Placeholder 2">
            <a:extLst>
              <a:ext uri="{FF2B5EF4-FFF2-40B4-BE49-F238E27FC236}">
                <a16:creationId xmlns:a16="http://schemas.microsoft.com/office/drawing/2014/main" id="{6520B359-5B50-451C-B6E3-A694D980BFFD}"/>
              </a:ext>
            </a:extLst>
          </p:cNvPr>
          <p:cNvSpPr>
            <a:spLocks noGrp="1"/>
          </p:cNvSpPr>
          <p:nvPr>
            <p:ph idx="1"/>
          </p:nvPr>
        </p:nvSpPr>
        <p:spPr>
          <a:xfrm>
            <a:off x="3984980" y="561574"/>
            <a:ext cx="8074147" cy="3036888"/>
          </a:xfrm>
        </p:spPr>
        <p:txBody>
          <a:bodyPr>
            <a:normAutofit fontScale="92500" lnSpcReduction="10000"/>
          </a:bodyPr>
          <a:lstStyle/>
          <a:p>
            <a:r>
              <a:rPr lang="en-GB" sz="2000" dirty="0">
                <a:latin typeface="+mj-lt"/>
              </a:rPr>
              <a:t>Overview: the poem creates images of gales lashing the young trees on Wenlock Edge. They are bent to breaking point, their leaves stripped to bare (bone-like) branches by the wind. The poet connects current storms to those suffered by young soldiers during the Roman occupation of the same place. </a:t>
            </a:r>
          </a:p>
          <a:p>
            <a:r>
              <a:rPr lang="en-GB" sz="2000" dirty="0">
                <a:latin typeface="+mj-lt"/>
              </a:rPr>
              <a:t>The suffering of the young trees is a metaphor for the suffering of the young people of the area (the storms of life). The poetic theme of suffering is not resolved or removed; it is accepted and reconciled via recognition that suffering will be a brief experience (like the storm itself). Life is brief and death will come quickly (as it did for the Romans all those centuries ago).</a:t>
            </a:r>
          </a:p>
          <a:p>
            <a:r>
              <a:rPr lang="en-GB" sz="2000" dirty="0">
                <a:latin typeface="+mj-lt"/>
              </a:rPr>
              <a:t>This is a stark contrast to the Romantic notion of resisting adversity in a heroic way. There are no heroes here, only suffering and release via death.</a:t>
            </a:r>
          </a:p>
          <a:p>
            <a:endParaRPr lang="en-GB" sz="2000" dirty="0">
              <a:latin typeface="+mj-lt"/>
            </a:endParaRPr>
          </a:p>
          <a:p>
            <a:endParaRPr lang="en-GB" dirty="0">
              <a:latin typeface="+mj-lt"/>
            </a:endParaRPr>
          </a:p>
        </p:txBody>
      </p:sp>
      <p:pic>
        <p:nvPicPr>
          <p:cNvPr id="1026" name="Picture 2" descr="Wenlock Edge">
            <a:extLst>
              <a:ext uri="{FF2B5EF4-FFF2-40B4-BE49-F238E27FC236}">
                <a16:creationId xmlns:a16="http://schemas.microsoft.com/office/drawing/2014/main" id="{AD85BA79-CDC6-4F85-B02D-42517A69E3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91" y="561574"/>
            <a:ext cx="3779189" cy="2828134"/>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710AF557-0E89-4198-A993-FB5F1DE0664E}"/>
              </a:ext>
            </a:extLst>
          </p:cNvPr>
          <p:cNvSpPr txBox="1">
            <a:spLocks/>
          </p:cNvSpPr>
          <p:nvPr/>
        </p:nvSpPr>
        <p:spPr>
          <a:xfrm>
            <a:off x="0" y="3716339"/>
            <a:ext cx="12192000" cy="303688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latin typeface="+mj-lt"/>
              </a:rPr>
              <a:t>This song is a blend of being STROPHIC </a:t>
            </a:r>
            <a:r>
              <a:rPr lang="en-GB" sz="2000" b="1" dirty="0">
                <a:latin typeface="+mj-lt"/>
              </a:rPr>
              <a:t>and </a:t>
            </a:r>
            <a:r>
              <a:rPr lang="en-GB" sz="2000" dirty="0">
                <a:latin typeface="+mj-lt"/>
              </a:rPr>
              <a:t>THROUGH-COMPOSED. </a:t>
            </a:r>
          </a:p>
          <a:p>
            <a:r>
              <a:rPr lang="en-GB" sz="2000" dirty="0">
                <a:latin typeface="+mj-lt"/>
              </a:rPr>
              <a:t>Strophic = music is the same for each stanza (verse)</a:t>
            </a:r>
          </a:p>
          <a:p>
            <a:r>
              <a:rPr lang="en-GB" sz="2000" dirty="0">
                <a:latin typeface="+mj-lt"/>
              </a:rPr>
              <a:t>Through-composed = continuous development of new material.</a:t>
            </a:r>
          </a:p>
          <a:p>
            <a:r>
              <a:rPr lang="en-GB" sz="2000" dirty="0">
                <a:latin typeface="+mj-lt"/>
              </a:rPr>
              <a:t>V.W. adapts and develops his musical material to reflect the development of the text in each verse.</a:t>
            </a:r>
          </a:p>
          <a:p>
            <a:r>
              <a:rPr lang="en-GB" sz="2000" dirty="0">
                <a:latin typeface="+mj-lt"/>
              </a:rPr>
              <a:t>It is scored for Tenor (male) voice and String Quartet with Piano (in essence: a piano quintet).</a:t>
            </a:r>
          </a:p>
          <a:p>
            <a:r>
              <a:rPr lang="en-GB" sz="2000" dirty="0">
                <a:latin typeface="+mj-lt"/>
              </a:rPr>
              <a:t>The musical language is reminiscent of folk song but doesn’t use actual folk melodies. V.W. uses modes (traditional folk scale systems) in combination with diatonic Major/Minor/Chromatic scales to evoke a sense of rural/traditional context. </a:t>
            </a:r>
          </a:p>
          <a:p>
            <a:r>
              <a:rPr lang="en-GB" sz="2000" dirty="0">
                <a:latin typeface="+mj-lt"/>
              </a:rPr>
              <a:t>V.W’s use of modality and </a:t>
            </a:r>
            <a:r>
              <a:rPr lang="en-GB" sz="2000" u="sng" dirty="0">
                <a:latin typeface="+mj-lt"/>
              </a:rPr>
              <a:t>tonal centres </a:t>
            </a:r>
            <a:r>
              <a:rPr lang="en-GB" sz="2000" dirty="0">
                <a:latin typeface="+mj-lt"/>
              </a:rPr>
              <a:t>owes much to Debussy and Ravel (briefly his teacher) as well as to music of the Tudor era.</a:t>
            </a:r>
          </a:p>
          <a:p>
            <a:endParaRPr lang="en-GB" sz="2000" dirty="0">
              <a:latin typeface="+mj-lt"/>
            </a:endParaRPr>
          </a:p>
          <a:p>
            <a:endParaRPr lang="en-GB" sz="2000" dirty="0">
              <a:latin typeface="+mj-lt"/>
            </a:endParaRPr>
          </a:p>
          <a:p>
            <a:endParaRPr lang="en-GB" dirty="0">
              <a:latin typeface="+mj-lt"/>
            </a:endParaRPr>
          </a:p>
        </p:txBody>
      </p:sp>
    </p:spTree>
    <p:extLst>
      <p:ext uri="{BB962C8B-B14F-4D97-AF65-F5344CB8AC3E}">
        <p14:creationId xmlns:p14="http://schemas.microsoft.com/office/powerpoint/2010/main" val="1101041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BD4B481-41DB-494D-9845-6262930FE42B}"/>
              </a:ext>
            </a:extLst>
          </p:cNvPr>
          <p:cNvSpPr>
            <a:spLocks noGrp="1"/>
          </p:cNvSpPr>
          <p:nvPr>
            <p:ph idx="1"/>
          </p:nvPr>
        </p:nvSpPr>
        <p:spPr>
          <a:xfrm>
            <a:off x="309563" y="582611"/>
            <a:ext cx="11644313" cy="2056609"/>
          </a:xfrm>
        </p:spPr>
        <p:txBody>
          <a:bodyPr>
            <a:normAutofit/>
          </a:bodyPr>
          <a:lstStyle/>
          <a:p>
            <a:r>
              <a:rPr lang="en-GB" sz="2000" dirty="0">
                <a:latin typeface="+mj-lt"/>
              </a:rPr>
              <a:t>We discovered that Debussy employed a variety of scales in </a:t>
            </a:r>
            <a:r>
              <a:rPr lang="en-GB" sz="2000" dirty="0" err="1">
                <a:latin typeface="+mj-lt"/>
              </a:rPr>
              <a:t>Pagodes</a:t>
            </a:r>
            <a:r>
              <a:rPr lang="en-GB" sz="2000" dirty="0">
                <a:latin typeface="+mj-lt"/>
              </a:rPr>
              <a:t> and La Soiree (and that the choice of scale influences the construction of chords/colouristic harmony).</a:t>
            </a:r>
          </a:p>
          <a:p>
            <a:r>
              <a:rPr lang="en-GB" sz="2000" dirty="0">
                <a:latin typeface="+mj-lt"/>
              </a:rPr>
              <a:t>Vaughan Williams is using a very similar approach in his composition process for these songs.</a:t>
            </a:r>
          </a:p>
          <a:p>
            <a:r>
              <a:rPr lang="en-GB" sz="2000" dirty="0">
                <a:latin typeface="+mj-lt"/>
              </a:rPr>
              <a:t>But…</a:t>
            </a:r>
          </a:p>
          <a:p>
            <a:r>
              <a:rPr lang="en-GB" sz="2000" dirty="0">
                <a:latin typeface="+mj-lt"/>
              </a:rPr>
              <a:t>What are modes and how can we recognise them?</a:t>
            </a:r>
          </a:p>
          <a:p>
            <a:endParaRPr lang="en-GB" dirty="0">
              <a:latin typeface="+mj-lt"/>
            </a:endParaRPr>
          </a:p>
        </p:txBody>
      </p:sp>
      <p:sp>
        <p:nvSpPr>
          <p:cNvPr id="5" name="Title 1">
            <a:extLst>
              <a:ext uri="{FF2B5EF4-FFF2-40B4-BE49-F238E27FC236}">
                <a16:creationId xmlns:a16="http://schemas.microsoft.com/office/drawing/2014/main" id="{1578C4C7-3325-4608-BC60-EB95ACFF5145}"/>
              </a:ext>
            </a:extLst>
          </p:cNvPr>
          <p:cNvSpPr>
            <a:spLocks noGrp="1"/>
          </p:cNvSpPr>
          <p:nvPr>
            <p:ph type="title"/>
          </p:nvPr>
        </p:nvSpPr>
        <p:spPr>
          <a:xfrm>
            <a:off x="309563" y="104773"/>
            <a:ext cx="4186240" cy="477838"/>
          </a:xfrm>
        </p:spPr>
        <p:txBody>
          <a:bodyPr>
            <a:normAutofit/>
          </a:bodyPr>
          <a:lstStyle/>
          <a:p>
            <a:r>
              <a:rPr lang="en-GB" sz="2800" dirty="0"/>
              <a:t>Tonality</a:t>
            </a:r>
          </a:p>
        </p:txBody>
      </p:sp>
      <p:sp>
        <p:nvSpPr>
          <p:cNvPr id="6" name="Content Placeholder 2">
            <a:extLst>
              <a:ext uri="{FF2B5EF4-FFF2-40B4-BE49-F238E27FC236}">
                <a16:creationId xmlns:a16="http://schemas.microsoft.com/office/drawing/2014/main" id="{9F11B16C-2DDF-4BDB-AE98-0D2900D61C02}"/>
              </a:ext>
            </a:extLst>
          </p:cNvPr>
          <p:cNvSpPr txBox="1">
            <a:spLocks/>
          </p:cNvSpPr>
          <p:nvPr/>
        </p:nvSpPr>
        <p:spPr>
          <a:xfrm>
            <a:off x="309563" y="2639220"/>
            <a:ext cx="11644313" cy="3889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latin typeface="+mj-lt"/>
              </a:rPr>
              <a:t>The Pentatonic scale: a 5 note scale system. For example: G A C D F</a:t>
            </a:r>
          </a:p>
          <a:p>
            <a:endParaRPr lang="en-GB" dirty="0">
              <a:latin typeface="+mj-lt"/>
            </a:endParaRPr>
          </a:p>
        </p:txBody>
      </p:sp>
      <p:sp>
        <p:nvSpPr>
          <p:cNvPr id="7" name="Content Placeholder 2">
            <a:extLst>
              <a:ext uri="{FF2B5EF4-FFF2-40B4-BE49-F238E27FC236}">
                <a16:creationId xmlns:a16="http://schemas.microsoft.com/office/drawing/2014/main" id="{CD0F48A6-AB75-4F5D-9D41-EF3A2BA543A0}"/>
              </a:ext>
            </a:extLst>
          </p:cNvPr>
          <p:cNvSpPr txBox="1">
            <a:spLocks/>
          </p:cNvSpPr>
          <p:nvPr/>
        </p:nvSpPr>
        <p:spPr>
          <a:xfrm>
            <a:off x="309563" y="3234530"/>
            <a:ext cx="11644313" cy="3889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latin typeface="+mj-lt"/>
              </a:rPr>
              <a:t>The Aeolian Mode: the Natural Minor WITHOUT the sharpened 7</a:t>
            </a:r>
            <a:r>
              <a:rPr lang="en-GB" sz="2000" baseline="30000" dirty="0">
                <a:latin typeface="+mj-lt"/>
              </a:rPr>
              <a:t>th</a:t>
            </a:r>
            <a:endParaRPr lang="en-GB" sz="2000" dirty="0">
              <a:latin typeface="+mj-lt"/>
            </a:endParaRPr>
          </a:p>
          <a:p>
            <a:endParaRPr lang="en-GB" dirty="0">
              <a:latin typeface="+mj-lt"/>
            </a:endParaRPr>
          </a:p>
        </p:txBody>
      </p:sp>
      <p:pic>
        <p:nvPicPr>
          <p:cNvPr id="8" name="Picture 7">
            <a:extLst>
              <a:ext uri="{FF2B5EF4-FFF2-40B4-BE49-F238E27FC236}">
                <a16:creationId xmlns:a16="http://schemas.microsoft.com/office/drawing/2014/main" id="{5CCA3FAA-7A43-4AE0-B013-897FCAC0369A}"/>
              </a:ext>
            </a:extLst>
          </p:cNvPr>
          <p:cNvPicPr>
            <a:picLocks noChangeAspect="1"/>
          </p:cNvPicPr>
          <p:nvPr/>
        </p:nvPicPr>
        <p:blipFill rotWithShape="1">
          <a:blip r:embed="rId2"/>
          <a:srcRect l="7735" t="32283" r="53144" b="49150"/>
          <a:stretch/>
        </p:blipFill>
        <p:spPr>
          <a:xfrm>
            <a:off x="469109" y="3623469"/>
            <a:ext cx="4769641" cy="1320006"/>
          </a:xfrm>
          <a:prstGeom prst="rect">
            <a:avLst/>
          </a:prstGeom>
        </p:spPr>
      </p:pic>
      <p:sp>
        <p:nvSpPr>
          <p:cNvPr id="9" name="Content Placeholder 2">
            <a:extLst>
              <a:ext uri="{FF2B5EF4-FFF2-40B4-BE49-F238E27FC236}">
                <a16:creationId xmlns:a16="http://schemas.microsoft.com/office/drawing/2014/main" id="{349BB75B-12A1-4806-BDE7-B1BC6C4E883C}"/>
              </a:ext>
            </a:extLst>
          </p:cNvPr>
          <p:cNvSpPr txBox="1">
            <a:spLocks/>
          </p:cNvSpPr>
          <p:nvPr/>
        </p:nvSpPr>
        <p:spPr>
          <a:xfrm>
            <a:off x="273843" y="5104611"/>
            <a:ext cx="11644313" cy="3889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latin typeface="+mj-lt"/>
              </a:rPr>
              <a:t>The Mixolydian Mode: the major scale, but with a flattened 7</a:t>
            </a:r>
            <a:r>
              <a:rPr lang="en-GB" sz="2000" baseline="30000" dirty="0">
                <a:latin typeface="+mj-lt"/>
              </a:rPr>
              <a:t>th</a:t>
            </a:r>
            <a:r>
              <a:rPr lang="en-GB" sz="2000" dirty="0">
                <a:latin typeface="+mj-lt"/>
              </a:rPr>
              <a:t> </a:t>
            </a:r>
          </a:p>
          <a:p>
            <a:endParaRPr lang="en-GB" dirty="0">
              <a:latin typeface="+mj-lt"/>
            </a:endParaRPr>
          </a:p>
        </p:txBody>
      </p:sp>
      <p:pic>
        <p:nvPicPr>
          <p:cNvPr id="10" name="Picture 9">
            <a:extLst>
              <a:ext uri="{FF2B5EF4-FFF2-40B4-BE49-F238E27FC236}">
                <a16:creationId xmlns:a16="http://schemas.microsoft.com/office/drawing/2014/main" id="{5374B79B-B229-438A-85BB-F2ABE5841C05}"/>
              </a:ext>
            </a:extLst>
          </p:cNvPr>
          <p:cNvPicPr>
            <a:picLocks noChangeAspect="1"/>
          </p:cNvPicPr>
          <p:nvPr/>
        </p:nvPicPr>
        <p:blipFill rotWithShape="1">
          <a:blip r:embed="rId3"/>
          <a:srcRect l="8438" t="42624" r="54765" b="38119"/>
          <a:stretch/>
        </p:blipFill>
        <p:spPr>
          <a:xfrm>
            <a:off x="610791" y="5428857"/>
            <a:ext cx="4486275" cy="1320006"/>
          </a:xfrm>
          <a:prstGeom prst="rect">
            <a:avLst/>
          </a:prstGeom>
        </p:spPr>
      </p:pic>
    </p:spTree>
    <p:extLst>
      <p:ext uri="{BB962C8B-B14F-4D97-AF65-F5344CB8AC3E}">
        <p14:creationId xmlns:p14="http://schemas.microsoft.com/office/powerpoint/2010/main" val="589639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43F4D01-8BD4-49DB-BF10-263068275A61}"/>
              </a:ext>
            </a:extLst>
          </p:cNvPr>
          <p:cNvSpPr txBox="1">
            <a:spLocks noGrp="1"/>
          </p:cNvSpPr>
          <p:nvPr>
            <p:ph type="title"/>
          </p:nvPr>
        </p:nvSpPr>
        <p:spPr>
          <a:xfrm>
            <a:off x="338666" y="0"/>
            <a:ext cx="3448050" cy="5349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latin typeface="+mj-lt"/>
              </a:rPr>
              <a:t>Studying the score</a:t>
            </a:r>
          </a:p>
        </p:txBody>
      </p:sp>
      <p:sp>
        <p:nvSpPr>
          <p:cNvPr id="5" name="Content Placeholder 2">
            <a:extLst>
              <a:ext uri="{FF2B5EF4-FFF2-40B4-BE49-F238E27FC236}">
                <a16:creationId xmlns:a16="http://schemas.microsoft.com/office/drawing/2014/main" id="{BA291A8F-9D73-411F-B9ED-053F4C6B7260}"/>
              </a:ext>
            </a:extLst>
          </p:cNvPr>
          <p:cNvSpPr txBox="1">
            <a:spLocks/>
          </p:cNvSpPr>
          <p:nvPr/>
        </p:nvSpPr>
        <p:spPr>
          <a:xfrm>
            <a:off x="338666" y="671072"/>
            <a:ext cx="11322756" cy="5515856"/>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700" dirty="0">
                <a:latin typeface="+mj-lt"/>
              </a:rPr>
              <a:t>The following slides are designed to help us think about the compositional devices being used by V.W,</a:t>
            </a:r>
          </a:p>
          <a:p>
            <a:pPr marL="0" indent="0">
              <a:buFont typeface="Arial" panose="020B0604020202020204" pitchFamily="34" charset="0"/>
              <a:buNone/>
            </a:pPr>
            <a:r>
              <a:rPr lang="en-GB" sz="1700" dirty="0">
                <a:latin typeface="+mj-lt"/>
              </a:rPr>
              <a:t> to help us recognise the musical techniques that he uses to express the meaning of the words.</a:t>
            </a:r>
          </a:p>
          <a:p>
            <a:pPr marL="0" indent="0">
              <a:buFont typeface="Arial" panose="020B0604020202020204" pitchFamily="34" charset="0"/>
              <a:buNone/>
            </a:pPr>
            <a:endParaRPr lang="en-GB" sz="1700" dirty="0">
              <a:latin typeface="+mj-lt"/>
            </a:endParaRPr>
          </a:p>
          <a:p>
            <a:pPr marL="0" indent="0">
              <a:buFont typeface="Arial" panose="020B0604020202020204" pitchFamily="34" charset="0"/>
              <a:buNone/>
            </a:pPr>
            <a:r>
              <a:rPr lang="en-GB" sz="1700" dirty="0">
                <a:latin typeface="+mj-lt"/>
              </a:rPr>
              <a:t>We are seeking to explain why the composer has made musical choices.</a:t>
            </a:r>
          </a:p>
          <a:p>
            <a:pPr marL="0" indent="0">
              <a:buFont typeface="Arial" panose="020B0604020202020204" pitchFamily="34" charset="0"/>
              <a:buNone/>
            </a:pPr>
            <a:endParaRPr lang="en-GB" sz="1700" dirty="0">
              <a:latin typeface="+mj-lt"/>
            </a:endParaRPr>
          </a:p>
          <a:p>
            <a:pPr marL="0" indent="0">
              <a:buFont typeface="Arial" panose="020B0604020202020204" pitchFamily="34" charset="0"/>
              <a:buNone/>
            </a:pPr>
            <a:r>
              <a:rPr lang="en-GB" sz="1700" dirty="0">
                <a:latin typeface="+mj-lt"/>
              </a:rPr>
              <a:t>We are looking for clues in the score that reveal the construction process of this work.</a:t>
            </a:r>
          </a:p>
          <a:p>
            <a:pPr marL="0" indent="0">
              <a:buFont typeface="Arial" panose="020B0604020202020204" pitchFamily="34" charset="0"/>
              <a:buNone/>
            </a:pPr>
            <a:endParaRPr lang="en-GB" sz="1700" dirty="0">
              <a:latin typeface="+mj-lt"/>
            </a:endParaRPr>
          </a:p>
          <a:p>
            <a:pPr marL="0" indent="0">
              <a:buFont typeface="Arial" panose="020B0604020202020204" pitchFamily="34" charset="0"/>
              <a:buNone/>
            </a:pPr>
            <a:r>
              <a:rPr lang="en-GB" sz="1700" dirty="0">
                <a:latin typeface="+mj-lt"/>
              </a:rPr>
              <a:t>We are attempting to discover the thought processes of the composer, and therefore the expressive intent in this work of art.</a:t>
            </a:r>
          </a:p>
          <a:p>
            <a:pPr marL="0" indent="0">
              <a:buFont typeface="Arial" panose="020B0604020202020204" pitchFamily="34" charset="0"/>
              <a:buNone/>
            </a:pPr>
            <a:endParaRPr lang="en-GB" sz="1700" dirty="0">
              <a:latin typeface="+mj-lt"/>
            </a:endParaRPr>
          </a:p>
          <a:p>
            <a:pPr marL="0" indent="0">
              <a:buFont typeface="Arial" panose="020B0604020202020204" pitchFamily="34" charset="0"/>
              <a:buNone/>
            </a:pPr>
            <a:r>
              <a:rPr lang="en-GB" sz="1700" dirty="0">
                <a:latin typeface="+mj-lt"/>
              </a:rPr>
              <a:t>By studying the score in this way, we can move towards explaining the construction/choices of the composer AND have an informed point of view about how the music should be performed (interpretation).</a:t>
            </a:r>
          </a:p>
          <a:p>
            <a:pPr marL="0" indent="0">
              <a:buFont typeface="Arial" panose="020B0604020202020204" pitchFamily="34" charset="0"/>
              <a:buNone/>
            </a:pPr>
            <a:endParaRPr lang="en-GB" sz="1700" dirty="0">
              <a:latin typeface="+mj-lt"/>
            </a:endParaRPr>
          </a:p>
          <a:p>
            <a:pPr marL="0" indent="0">
              <a:buFont typeface="Arial" panose="020B0604020202020204" pitchFamily="34" charset="0"/>
              <a:buNone/>
            </a:pPr>
            <a:r>
              <a:rPr lang="en-GB" sz="1700" dirty="0">
                <a:latin typeface="+mj-lt"/>
              </a:rPr>
              <a:t>However, it is important to realise that the following slides are NOT comprehensive OR objectively factual. All analysis has to be recognised as being arguable or questionable. This is why essays are often framed as an argument…the process of presenting evidence and offering observation based deductions: presenting a point of view resulting from detailed detective work.</a:t>
            </a:r>
          </a:p>
        </p:txBody>
      </p:sp>
    </p:spTree>
    <p:extLst>
      <p:ext uri="{BB962C8B-B14F-4D97-AF65-F5344CB8AC3E}">
        <p14:creationId xmlns:p14="http://schemas.microsoft.com/office/powerpoint/2010/main" val="24432821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818</TotalTime>
  <Words>4955</Words>
  <Application>Microsoft Office PowerPoint</Application>
  <PresentationFormat>Widescreen</PresentationFormat>
  <Paragraphs>358</Paragraphs>
  <Slides>32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Calibri Light</vt:lpstr>
      <vt:lpstr>Office Theme</vt:lpstr>
      <vt:lpstr>PowerPoint Presentation</vt:lpstr>
      <vt:lpstr>Ralph Vaughan Williams: 3 songs from On Wenlock Edge</vt:lpstr>
      <vt:lpstr>PowerPoint Presentation</vt:lpstr>
      <vt:lpstr>PowerPoint Presentation</vt:lpstr>
      <vt:lpstr>PowerPoint Presentation</vt:lpstr>
      <vt:lpstr>Investigate an example of song collecting</vt:lpstr>
      <vt:lpstr>Song 1: On Wenlock Edge</vt:lpstr>
      <vt:lpstr>Tonality</vt:lpstr>
      <vt:lpstr>Studying the score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Reflective Verses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Keith</dc:creator>
  <cp:lastModifiedBy>Keith Ayling</cp:lastModifiedBy>
  <cp:revision>96</cp:revision>
  <dcterms:created xsi:type="dcterms:W3CDTF">2020-05-31T18:23:02Z</dcterms:created>
  <dcterms:modified xsi:type="dcterms:W3CDTF">2022-10-07T11:41:31Z</dcterms:modified>
</cp:coreProperties>
</file>